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Cuivre nu</c:v>
                </c:pt>
              </c:strCache>
            </c:strRef>
          </c:tx>
          <c:spPr>
            <a:solidFill>
              <a:srgbClr val="9AA4AF"/>
            </a:solidFill>
            <a:ln>
              <a:noFill/>
            </a:ln>
          </c:spPr>
          <c:errBars>
            <c:errBarType val="both"/>
            <c:errValType val="cust"/>
            <c:noEndCap val="0"/>
            <c:plus>
              <c:numLit>
                <c:formatCode>General</c:formatCode>
                <c:ptCount val="2"/>
                <c:pt idx="0">
                  <c:v>5</c:v>
                </c:pt>
                <c:pt idx="1">
                  <c:v>2</c:v>
                </c:pt>
              </c:numLit>
            </c:plus>
            <c:minus>
              <c:numLit>
                <c:formatCode>General</c:formatCode>
                <c:ptCount val="2"/>
                <c:pt idx="0">
                  <c:v>5</c:v>
                </c:pt>
                <c:pt idx="1">
                  <c:v>2</c:v>
                </c:pt>
              </c:numLit>
            </c:minus>
            <c:spPr>
              <a:ln w="12700">
                <a:solidFill>
                  <a:srgbClr val="333A42"/>
                </a:solidFill>
              </a:ln>
            </c:spPr>
          </c:errBars>
          <c:cat>
            <c:strRef>
              <c:f>Sheet1!$A$2:$A$3</c:f>
              <c:strCache>
                <c:ptCount val="2"/>
                <c:pt idx="0">
                  <c:v>Nucléation</c:v>
                </c:pt>
                <c:pt idx="1">
                  <c:v>Plateau</c:v>
                </c:pt>
              </c:strCache>
            </c:strRef>
          </c:cat>
          <c:val>
            <c:numRef>
              <c:f>Sheet1!$B$2:$B$3</c:f>
              <c:numCache>
                <c:formatCode>General</c:formatCode>
                <c:ptCount val="2"/>
                <c:pt idx="0">
                  <c:v>46</c:v>
                </c:pt>
                <c:pt idx="1">
                  <c:v>21</c:v>
                </c:pt>
              </c:numCache>
            </c:numRef>
          </c:val>
        </c:ser>
        <c:ser>
          <c:idx val="1"/>
          <c:order val="1"/>
          <c:tx>
            <c:strRef>
              <c:f>Sheet1!$C$1</c:f>
              <c:strCache>
                <c:ptCount val="1"/>
                <c:pt idx="0">
                  <c:v>Couche riche en LiF</c:v>
                </c:pt>
              </c:strCache>
            </c:strRef>
          </c:tx>
          <c:spPr>
            <a:solidFill>
              <a:schemeClr val="accent1"/>
            </a:solidFill>
            <a:ln>
              <a:noFill/>
            </a:ln>
          </c:spPr>
          <c:errBars>
            <c:errBarType val="both"/>
            <c:errValType val="cust"/>
            <c:noEndCap val="0"/>
            <c:plus>
              <c:numLit>
                <c:formatCode>General</c:formatCode>
                <c:ptCount val="2"/>
                <c:pt idx="0">
                  <c:v>3</c:v>
                </c:pt>
                <c:pt idx="1">
                  <c:v>1.5</c:v>
                </c:pt>
              </c:numLit>
            </c:plus>
            <c:minus>
              <c:numLit>
                <c:formatCode>General</c:formatCode>
                <c:ptCount val="2"/>
                <c:pt idx="0">
                  <c:v>3</c:v>
                </c:pt>
                <c:pt idx="1">
                  <c:v>1.5</c:v>
                </c:pt>
              </c:numLit>
            </c:minus>
            <c:spPr>
              <a:ln w="12700">
                <a:solidFill>
                  <a:srgbClr val="333A42"/>
                </a:solidFill>
              </a:ln>
            </c:spPr>
          </c:errBars>
          <c:cat>
            <c:strRef>
              <c:f>Sheet1!$A$2:$A$3</c:f>
              <c:strCache>
                <c:ptCount val="2"/>
                <c:pt idx="0">
                  <c:v>Nucléation</c:v>
                </c:pt>
                <c:pt idx="1">
                  <c:v>Plateau</c:v>
                </c:pt>
              </c:strCache>
            </c:strRef>
          </c:cat>
          <c:val>
            <c:numRef>
              <c:f>Sheet1!$C$2:$C$3</c:f>
              <c:numCache>
                <c:formatCode>General</c:formatCode>
                <c:ptCount val="2"/>
                <c:pt idx="0">
                  <c:v>27</c:v>
                </c:pt>
                <c:pt idx="1">
                  <c:v>13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Surtension (mV)</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Lithium nu</c:v>
                </c:pt>
              </c:strCache>
            </c:strRef>
          </c:tx>
          <c:spPr>
            <a:ln w="28575">
              <a:solidFill>
                <a:srgbClr val="9AA4AF"/>
              </a:solidFill>
            </a:ln>
          </c:spPr>
          <c:marker>
            <c:symbol val="circle"/>
            <c:size val="7"/>
            <c:spPr>
              <a:solidFill>
                <a:srgbClr val="9AA4AF"/>
              </a:solidFill>
              <a:ln>
                <a:solidFill>
                  <a:srgbClr val="9AA4AF"/>
                </a:solidFill>
              </a:ln>
            </c:spPr>
          </c:marker>
          <c:cat>
            <c:strRef>
              <c:f>Sheet1!$A$2:$A$7</c:f>
              <c:strCache>
                <c:ptCount val="6"/>
                <c:pt idx="0">
                  <c:v>0</c:v>
                </c:pt>
                <c:pt idx="1">
                  <c:v>100</c:v>
                </c:pt>
                <c:pt idx="2">
                  <c:v>200</c:v>
                </c:pt>
                <c:pt idx="3">
                  <c:v>300</c:v>
                </c:pt>
                <c:pt idx="4">
                  <c:v>400</c:v>
                </c:pt>
                <c:pt idx="5">
                  <c:v>500</c:v>
                </c:pt>
              </c:strCache>
            </c:strRef>
          </c:cat>
          <c:val>
            <c:numRef>
              <c:f>Sheet1!$B$2:$B$7</c:f>
              <c:numCache>
                <c:formatCode>General</c:formatCode>
                <c:ptCount val="6"/>
                <c:pt idx="0">
                  <c:v>100</c:v>
                </c:pt>
                <c:pt idx="1">
                  <c:v>88</c:v>
                </c:pt>
                <c:pt idx="2">
                  <c:v>74</c:v>
                </c:pt>
                <c:pt idx="3">
                  <c:v>62</c:v>
                </c:pt>
                <c:pt idx="4">
                  <c:v>51</c:v>
                </c:pt>
                <c:pt idx="5">
                  <c:v>41</c:v>
                </c:pt>
              </c:numCache>
            </c:numRef>
          </c:val>
          <c:smooth val="0"/>
        </c:ser>
        <c:ser>
          <c:idx val="1"/>
          <c:order val="1"/>
          <c:tx>
            <c:strRef>
              <c:f>Sheet1!$C$1</c:f>
              <c:strCache>
                <c:ptCount val="1"/>
                <c:pt idx="0">
                  <c:v>Couche riche en LiF</c:v>
                </c:pt>
              </c:strCache>
            </c:strRef>
          </c:tx>
          <c:spPr>
            <a:ln w="28575">
              <a:solidFill>
                <a:schemeClr val="accent1"/>
              </a:solidFill>
            </a:ln>
          </c:spPr>
          <c:marker>
            <c:symbol val="circle"/>
            <c:size val="7"/>
            <c:spPr>
              <a:solidFill>
                <a:schemeClr val="accent1"/>
              </a:solidFill>
              <a:ln>
                <a:solidFill>
                  <a:schemeClr val="accent1"/>
                </a:solidFill>
              </a:ln>
            </c:spPr>
          </c:marker>
          <c:cat>
            <c:strRef>
              <c:f>Sheet1!$A$2:$A$7</c:f>
              <c:strCache>
                <c:ptCount val="6"/>
                <c:pt idx="0">
                  <c:v>0</c:v>
                </c:pt>
                <c:pt idx="1">
                  <c:v>100</c:v>
                </c:pt>
                <c:pt idx="2">
                  <c:v>200</c:v>
                </c:pt>
                <c:pt idx="3">
                  <c:v>300</c:v>
                </c:pt>
                <c:pt idx="4">
                  <c:v>400</c:v>
                </c:pt>
                <c:pt idx="5">
                  <c:v>500</c:v>
                </c:pt>
              </c:strCache>
            </c:strRef>
          </c:cat>
          <c:val>
            <c:numRef>
              <c:f>Sheet1!$C$2:$C$7</c:f>
              <c:numCache>
                <c:formatCode>General</c:formatCode>
                <c:ptCount val="6"/>
                <c:pt idx="0">
                  <c:v>100</c:v>
                </c:pt>
                <c:pt idx="1">
                  <c:v>98</c:v>
                </c:pt>
                <c:pt idx="2">
                  <c:v>95</c:v>
                </c:pt>
                <c:pt idx="3">
                  <c:v>92</c:v>
                </c:pt>
                <c:pt idx="4">
                  <c:v>89</c:v>
                </c:pt>
                <c:pt idx="5">
                  <c:v>86</c:v>
                </c:pt>
              </c:numCache>
            </c:numRef>
          </c:val>
          <c:smooth val="0"/>
        </c:ser>
        <c:marker val="1"/>
        <c:smooth val="0"/>
        <c:axId val="2118791784"/>
        <c:axId val="2140495176"/>
      </c:lineChart>
      <c:catAx>
        <c:axId val="2118791784"/>
        <c:scaling>
          <c:orientation val="minMax"/>
        </c:scaling>
        <c:delete val="0"/>
        <c:axPos val="b"/>
        <c:title>
          <c:tx>
            <c:rich>
              <a:bodyPr/>
              <a:lstStyle/>
              <a:p>
                <a:r>
                  <a:rPr sz="1300" b="0"/>
                  <a:t>Nombre de cycles</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5.0"/>
          <c:min val="30.0"/>
        </c:scaling>
        <c:delete val="0"/>
        <c:axPos val="l"/>
        <c:majorGridlines>
          <c:spPr>
            <a:ln>
              <a:solidFill>
                <a:srgbClr val="E3E7EC"/>
              </a:solidFill>
            </a:ln>
          </c:spPr>
        </c:majorGridlines>
        <c:title>
          <c:tx>
            <c:rich>
              <a:bodyPr/>
              <a:lstStyle/>
              <a:p>
                <a:r>
                  <a:rPr sz="1300" b="0"/>
                  <a:t>Rétention de capacité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(15 s) : titre, nom, laboratoire. La présidence de séance vous a souvent déjà présenté.</a:t>
            </a:r>
          </a:p>
          <a:p>
            <a:r>
              <a:t>Astuce : un titre de communication peut être plus direct que celui de l’article ; mettez-y le résultat ou la méthode clé.</a:t>
            </a:r>
          </a:p>
          <a:p>
            <a:r>
              <a:t>Si le congrès est international, la communication se fait souvent en anglais : la version anglaise de ce modèle est sur sci-draw.com.</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 d’emploi, masqué en diaporama. Vous pouvez le supprimer après lecture.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(30 s) : le résultat d’abord, le détail ensuite. C’est la grande différence avec une soutenance : l’attention du public est maximale au début.</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trois phrases, « pourquoi c’est important → ce qui bloque → notre approche ». La comparaison de droite se lit d’un coup d’œil.</a:t>
            </a:r>
          </a:p>
          <a:p>
            <a:r>
              <a:t>Prompt de la figure : l’exemple a été généré avec le texte ci-dessous. Le lien sous la figure le préremplit ; adaptez-le à votre système :</a:t>
            </a:r>
          </a:p>
          <a:p>
            <a:r>
              <a:t>Dessine un schéma comparatif des problèmes de l’anode en lithium métal, style vectoriel plat, fond blanc, bleu marine et vert d’eau, quelques touches d’ambre. Deux colonnes côte à côte. À gauche, « SEI classique » : la SEI se fissure à la surface de l’anode, des dendrites de lithium poussent vers le haut et se détachent ; étiquettes « Dendrites », « SEI fissurée », « Lithium mort ». À droite, « Couche artificielle riche en LiF » : une couche dense et uniforme, sous laquelle le lithium se dépose de façon compacte ; étiquette « Dépôt uniforme ». Sous les deux colonnes, un même collecteur de courant en cuivre, étiqueté une seule fois « Collecteur en cuivre ». Chaque étiquette n’apparaît qu’une fois, en français ; pas de titre dans l’image.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(45 s) : inutile de couvrir tout le domaine ; deux ou trois familles proches de votre travail, et ce qu’elles laissent de côté.</a:t>
            </a:r>
          </a:p>
          <a:p>
            <a:r>
              <a:t>Astuce : ajoutez « Auteur et al., année » dans le tableau si besoin ; les références complètes vont en réserve.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(30 s) : annoncez à quelle étape répond chaque diapositive qui suit ; les résultats suivent le même ordre.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(45 s) : seulement les conditions nécessaires pour comprendre les résultats ; le détail va dans l’article ou en réserve.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lisez la conclusion du titre, montrez le chiffre à gauche, puis faites « voir » la différence avec les images MEB.</a:t>
            </a:r>
          </a:p>
          <a:p>
            <a:r>
              <a:t>Astuce : les images MEB, MET, etc. doivent être vos images brutes, jamais générées par IA. Les deux cadres de droite sont des emplacements : supprimez-les et insérez vos images.</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c’est la figure la plus importante. Dites ce que sont les deux courbes, puis arrêtez-vous sur 500 cycles.</a:t>
            </a:r>
          </a:p>
          <a:p>
            <a:r>
              <a:t>Astuce : les trois chiffres de droite sont ce que le public retiendra ; ils doivent correspondre à la figure et au texte.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 min) : le schéma de gauche explique « pourquoi » les deux résultats précédents.</a:t>
            </a:r>
          </a:p>
          <a:p>
            <a:r>
              <a:t>Prompt de la figure : l’exemple a été généré avec le texte ci-dessous. Le lien sous la figure le préremplit :</a:t>
            </a:r>
          </a:p>
          <a:p>
            <a:r>
              <a:t>Dessine un schéma de mécanisme montrant comment une couche interfaciale artificielle riche en LiF stabilise l’anode en lithium métal, style vectoriel plat, fond blanc, bleu marine, vert d’eau et ambre. Trois couches superposées de haut en bas, sur toute la largeur de l’image : en haut « Électrolyte carbonate », où circulent des ions lithium dessinés comme de petits cercles sans texte ; au milieu « Couche riche en LiF », dessinée comme une couche dense de grains, traversée vers le bas par des flèches bleu marine parallèles et régulières ; en bas « Dépôt de lithium dense ». Seulement ces trois étiquettes en français, chacune une seule fois, placées à gauche de chaque couche. Pas de légende, pas de puces numérotées ni d’autre texte, pas de titre dans l’image.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(30 à 45 s) : on vous demandera souvent « et par rapport aux travaux de X ? ». Un tableau prêt vous évite de longues explications.</a:t>
            </a:r>
          </a:p>
          <a:p>
            <a:r>
              <a:t>Astuce : pour comparer à la littérature, même densité de courant, même capacité surfacique, même électrolyte ; sinon les chiffres ne se comparent pas.</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(45 s) : lisez les conclusions, puis revenez à la phrase du début : la boucle est bouclée.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(15 s) : rapide. En congrès, les remerciements sont bien plus courts qu’en soutenance.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Cette diapositive : restez dessus pendant les questions. À droite, cliquez sur l’icône pour insérer le QR code de l’article ou de la page de l’équipe.</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Diapositive masquée. Pendant les questions, tapez son numéro puis Entrée pour y aller.</a:t>
            </a:r>
          </a:p>
          <a:p/>
          <a:p>
            <a:r>
              <a:t>Modèles de recherche SciDraw AI · sci-draw.com/fr · Version exemple : étude et données fictives, uniquement pour montrer le contenu attendu de chaque diapositive.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fr-FR"/>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fr-FR"/>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fr-FR"/>
              <a:t>Soutenance de thèse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fr-FR"/>
              <a:t>Titre de la thèse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fr-FR"/>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fr-FR"/>
              <a:t>Cliquez pour ajouter du texte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fr-FR"/>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fr-FR"/>
              <a:t>Titre de la partie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fr-FR"/>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fr-FR"/>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fr-FR"/>
              <a:t>Cliquez pour ajouter du texte</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fr-FR"/>
              <a:t>Cliquez sur l’icône pour insérer une image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fr-FR"/>
              <a:t>Légende : ce que montre la figure, en une phrase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fr-FR"/>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fr-FR"/>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fr-FR"/>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fr-FR"/>
              <a:t>Cliquez pour ajouter du texte</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fr-FR"/>
              <a:t>Partie · sous-titre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fr-FR"/>
              <a:t>Cliquez pour ajouter un titre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fr-F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fr-FR"/>
              <a:t>Merci de votre attention</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fr-FR"/>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fr-FR"/>
              <a:t>Cliquez pour ajouter du texte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fr-FR"/>
              <a:t>Merci de votre attention</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fr-FR"/>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fr-FR"/>
              <a:t>Cliquez pour ajouter du texte</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fr-FR"/>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fr-FR"/>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fr-FR"/>
              <a:t>Article / page de l’équipe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fr-FR"/>
              <a:t>Modifiez le style du titre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fr-FR"/>
              <a:t>Modifiez les styles du texte du masque</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fr-FR"/>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fr-FR"/>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fr-FR"/>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fr/ai-drawing?prompt=conference-background&amp;utm_source=template&amp;utm_medium=pptx&amp;utm_campaign=conference-presentation-fr&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fr/ai-drawing?prompt=conference-roadmap&amp;utm_source=template&amp;utm_medium=pptx&amp;utm_campaign=conference-presentation-fr&amp;utm_content=roadmap"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fr/sci-vis?utm_source=template&amp;utm_medium=pptx&amp;utm_campaign=conference-presentation-fr&amp;utm_content=result-1"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fr/sci-vis?utm_source=template&amp;utm_medium=pptx&amp;utm_campaign=conference-presentation-fr&amp;utm_content=result-2"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fr/ai-drawing?prompt=conference-mechanism&amp;utm_source=template&amp;utm_medium=pptx&amp;utm_campaign=conference-presentation-fr&amp;utm_content=mechanis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fr-FR" altLang="en-US"/>
              <a:t>Communication orale · Congrès</a:t>
            </a:r>
          </a:p>
        </p:txBody>
      </p:sp>
      <p:sp>
        <p:nvSpPr>
          <p:cNvPr id="4" name="Title 3"/>
          <p:cNvSpPr>
            <a:spLocks noGrp="1"/>
          </p:cNvSpPr>
          <p:nvPr>
            <p:ph type="ctrTitle"/>
          </p:nvPr>
        </p:nvSpPr>
        <p:spPr/>
        <p:txBody>
          <a:bodyPr/>
          <a:lstStyle/>
          <a:p>
            <a:pPr eaLnBrk="1" hangingPunct="1"/>
            <a:r>
              <a:rPr lang="fr-FR" altLang="en-US"/>
              <a:t>Une couche artificielle riche en LiF double la durée de vie des anodes en lithium métal en électrolyte carbonate</a:t>
            </a:r>
          </a:p>
        </p:txBody>
      </p:sp>
      <p:sp>
        <p:nvSpPr>
          <p:cNvPr id="5" name="Text Placeholder 4"/>
          <p:cNvSpPr>
            <a:spLocks noGrp="1"/>
          </p:cNvSpPr>
          <p:nvPr>
            <p:ph type="body" idx="1"/>
          </p:nvPr>
        </p:nvSpPr>
        <p:spPr/>
        <p:txBody>
          <a:bodyPr/>
          <a:lstStyle/>
          <a:p>
            <a:pPr eaLnBrk="1" hangingPunct="1">
              <a:tabLst>
                <a:tab pos="1600200" algn="l"/>
                <a:tab pos="5120640" algn="l"/>
                <a:tab pos="6400800" algn="l"/>
              </a:tabLst>
            </a:pPr>
            <a:r>
              <a:rPr lang="fr-FR" altLang="en-US">
                <a:solidFill>
                  <a:srgbClr val="5F6B78"/>
                </a:solidFill>
              </a:rPr>
              <a:t>Orateur</a:t>
            </a:r>
            <a:r>
              <a:rPr lang="fr-FR" altLang="en-US"/>
              <a:t>	Prénom NOM	</a:t>
            </a:r>
            <a:r>
              <a:rPr lang="fr-FR" altLang="en-US">
                <a:solidFill>
                  <a:srgbClr val="5F6B78"/>
                </a:solidFill>
              </a:rPr>
              <a:t>Unité</a:t>
            </a:r>
            <a:r>
              <a:rPr lang="fr-FR" altLang="en-US"/>
              <a:t>	Laboratoire XX, Université XX</a:t>
            </a:r>
          </a:p>
          <a:p>
            <a:pPr eaLnBrk="1" hangingPunct="1">
              <a:tabLst>
                <a:tab pos="1600200" algn="l"/>
                <a:tab pos="5120640" algn="l"/>
                <a:tab pos="6400800" algn="l"/>
              </a:tabLst>
            </a:pPr>
            <a:r>
              <a:rPr lang="fr-FR" altLang="en-US">
                <a:solidFill>
                  <a:srgbClr val="5F6B78"/>
                </a:solidFill>
              </a:rPr>
              <a:t>Congrès</a:t>
            </a:r>
            <a:r>
              <a:rPr lang="fr-FR" altLang="en-US"/>
              <a:t>	XXe congrès national d’électrochimie</a:t>
            </a:r>
          </a:p>
          <a:p>
            <a:pPr eaLnBrk="1" hangingPunct="1">
              <a:tabLst>
                <a:tab pos="1600200" algn="l"/>
                <a:tab pos="5120640" algn="l"/>
                <a:tab pos="6400800" algn="l"/>
              </a:tabLst>
            </a:pPr>
            <a:r>
              <a:rPr lang="fr-FR" altLang="en-US">
                <a:solidFill>
                  <a:srgbClr val="5F6B78"/>
                </a:solidFill>
              </a:rPr>
              <a:t>Session</a:t>
            </a:r>
            <a:r>
              <a:rPr lang="fr-FR" altLang="en-US"/>
              <a:t>	Session X · XX mai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Mode d’emploi · diapositive masquée en diaporama</a:t>
            </a:r>
          </a:p>
        </p:txBody>
      </p:sp>
      <p:sp>
        <p:nvSpPr>
          <p:cNvPr id="3" name="Title 2"/>
          <p:cNvSpPr>
            <a:spLocks noGrp="1"/>
          </p:cNvSpPr>
          <p:nvPr>
            <p:ph type="title"/>
          </p:nvPr>
        </p:nvSpPr>
        <p:spPr/>
        <p:txBody>
          <a:bodyPr/>
          <a:lstStyle/>
          <a:p>
            <a:pPr eaLnBrk="1" hangingPunct="1"/>
            <a:r>
              <a:rPr lang="fr-FR" altLang="en-US"/>
              <a:t>Utiliser ce modèle pour un congrès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1"/>
                </a:solidFill>
              </a:rPr>
              <a:t>1  Tenir le temps</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En général 12 à 15 min, dont 3 min de questions : environ une diapositive par minute. Au-delà de 14 diapositives, on déborde.</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2"/>
                </a:solidFill>
              </a:rPr>
              <a:t>2  Un message par diapo</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Le titre de chaque résultat est une phrase-conclusion ; le corps ne montre qu’une figure et deux ou trois chiffres.</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3"/>
                </a:solidFill>
              </a:rPr>
              <a:t>3  Figures et graphiques</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Cliquez sur l’icône du cadre ; le lien sous chaque schéma ouvre SciDraw AI avec le prompt prérempli. Graphiques : clic droit → Modifier les données.</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6"/>
                </a:solidFill>
              </a:rPr>
              <a:t>4  Finir sur le contact</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fr-FR" altLang="en-US" sz="1600">
                <a:solidFill>
                  <a:schemeClr val="dk1"/>
                </a:solidFill>
              </a:rPr>
              <a:t>La dernière diapo donne l’e-mail et un QR code vers l’article. La réserve est masquée : appelez-la par son numéro.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En bref</a:t>
            </a:r>
          </a:p>
        </p:txBody>
      </p:sp>
      <p:sp>
        <p:nvSpPr>
          <p:cNvPr id="3" name="Title 2"/>
          <p:cNvSpPr>
            <a:spLocks noGrp="1"/>
          </p:cNvSpPr>
          <p:nvPr>
            <p:ph type="title"/>
          </p:nvPr>
        </p:nvSpPr>
        <p:spPr/>
        <p:txBody>
          <a:bodyPr/>
          <a:lstStyle/>
          <a:p>
            <a:pPr eaLnBrk="1" hangingPunct="1"/>
            <a:r>
              <a:rPr lang="fr-FR" altLang="en-US"/>
              <a:t>Plan et message principal</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83080"/>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83080"/>
            <a:ext cx="749808" cy="749808"/>
          </a:xfrm>
          <a:prstGeom prst="rect">
            <a:avLst/>
          </a:prstGeom>
          <a:noFill/>
        </p:spPr>
        <p:txBody>
          <a:bodyPr wrap="square" anchor="ctr" lIns="0" rIns="0" tIns="0" bIns="0">
            <a:spAutoFit/>
          </a:bodyPr>
          <a:lstStyle/>
          <a:p>
            <a:pPr eaLnBrk="1" hangingPunct="1" algn="ctr">
              <a:lnSpc>
                <a:spcPct val="120000"/>
              </a:lnSpc>
            </a:pPr>
            <a:r>
              <a:rPr lang="fr-FR" altLang="en-US" sz="2200" b="1">
                <a:solidFill>
                  <a:srgbClr val="FFFFFF"/>
                </a:solidFill>
              </a:rPr>
              <a:t>01</a:t>
            </a:r>
          </a:p>
        </p:txBody>
      </p:sp>
      <p:sp>
        <p:nvSpPr>
          <p:cNvPr id="24" name="TextBox 23"/>
          <p:cNvSpPr txBox="1"/>
          <p:nvPr/>
        </p:nvSpPr>
        <p:spPr>
          <a:xfrm>
            <a:off x="1554480" y="1783080"/>
            <a:ext cx="4572000" cy="411480"/>
          </a:xfrm>
          <a:prstGeom prst="rect">
            <a:avLst/>
          </a:prstGeom>
          <a:noFill/>
        </p:spPr>
        <p:txBody>
          <a:bodyPr wrap="square" anchor="t" lIns="0" rIns="0" tIns="0" bIns="0">
            <a:spAutoFit/>
          </a:bodyPr>
          <a:lstStyle/>
          <a:p>
            <a:pPr eaLnBrk="1" hangingPunct="1">
              <a:lnSpc>
                <a:spcPct val="120000"/>
              </a:lnSpc>
            </a:pPr>
            <a:r>
              <a:rPr lang="fr-FR" altLang="en-US" sz="2100" b="1"/>
              <a:t>Contexte</a:t>
            </a:r>
          </a:p>
        </p:txBody>
      </p:sp>
      <p:sp>
        <p:nvSpPr>
          <p:cNvPr id="25" name="TextBox 24"/>
          <p:cNvSpPr txBox="1"/>
          <p:nvPr/>
        </p:nvSpPr>
        <p:spPr>
          <a:xfrm>
            <a:off x="1554480" y="2203704"/>
            <a:ext cx="4572000" cy="329184"/>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Promesses et limites du lithium métal</a:t>
            </a:r>
          </a:p>
        </p:txBody>
      </p:sp>
      <p:sp>
        <p:nvSpPr>
          <p:cNvPr id="26" name="Rectangle 25"/>
          <p:cNvSpPr/>
          <p:nvPr/>
        </p:nvSpPr>
        <p:spPr>
          <a:xfrm>
            <a:off x="548640" y="2807208"/>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807208"/>
            <a:ext cx="749808" cy="749808"/>
          </a:xfrm>
          <a:prstGeom prst="rect">
            <a:avLst/>
          </a:prstGeom>
          <a:noFill/>
        </p:spPr>
        <p:txBody>
          <a:bodyPr wrap="square" anchor="ctr" lIns="0" rIns="0" tIns="0" bIns="0">
            <a:spAutoFit/>
          </a:bodyPr>
          <a:lstStyle/>
          <a:p>
            <a:pPr eaLnBrk="1" hangingPunct="1" algn="ctr">
              <a:lnSpc>
                <a:spcPct val="120000"/>
              </a:lnSpc>
            </a:pPr>
            <a:r>
              <a:rPr lang="fr-FR" altLang="en-US" sz="2200" b="1">
                <a:solidFill>
                  <a:srgbClr val="FFFFFF"/>
                </a:solidFill>
              </a:rPr>
              <a:t>02</a:t>
            </a:r>
          </a:p>
        </p:txBody>
      </p:sp>
      <p:sp>
        <p:nvSpPr>
          <p:cNvPr id="28" name="TextBox 27"/>
          <p:cNvSpPr txBox="1"/>
          <p:nvPr/>
        </p:nvSpPr>
        <p:spPr>
          <a:xfrm>
            <a:off x="1554480" y="2807208"/>
            <a:ext cx="4572000" cy="411480"/>
          </a:xfrm>
          <a:prstGeom prst="rect">
            <a:avLst/>
          </a:prstGeom>
          <a:noFill/>
        </p:spPr>
        <p:txBody>
          <a:bodyPr wrap="square" anchor="t" lIns="0" rIns="0" tIns="0" bIns="0">
            <a:spAutoFit/>
          </a:bodyPr>
          <a:lstStyle/>
          <a:p>
            <a:pPr eaLnBrk="1" hangingPunct="1">
              <a:lnSpc>
                <a:spcPct val="120000"/>
              </a:lnSpc>
            </a:pPr>
            <a:r>
              <a:rPr lang="fr-FR" altLang="en-US" sz="2100" b="1"/>
              <a:t>Démarche et méthodes</a:t>
            </a:r>
          </a:p>
        </p:txBody>
      </p:sp>
      <p:sp>
        <p:nvSpPr>
          <p:cNvPr id="29" name="TextBox 28"/>
          <p:cNvSpPr txBox="1"/>
          <p:nvPr/>
        </p:nvSpPr>
        <p:spPr>
          <a:xfrm>
            <a:off x="1554480" y="3227832"/>
            <a:ext cx="4572000" cy="329184"/>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Une couche riche en LiF</a:t>
            </a:r>
          </a:p>
        </p:txBody>
      </p:sp>
      <p:sp>
        <p:nvSpPr>
          <p:cNvPr id="30" name="Rectangle 29"/>
          <p:cNvSpPr/>
          <p:nvPr/>
        </p:nvSpPr>
        <p:spPr>
          <a:xfrm>
            <a:off x="548640" y="3831336"/>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831336"/>
            <a:ext cx="749808" cy="749808"/>
          </a:xfrm>
          <a:prstGeom prst="rect">
            <a:avLst/>
          </a:prstGeom>
          <a:noFill/>
        </p:spPr>
        <p:txBody>
          <a:bodyPr wrap="square" anchor="ctr" lIns="0" rIns="0" tIns="0" bIns="0">
            <a:spAutoFit/>
          </a:bodyPr>
          <a:lstStyle/>
          <a:p>
            <a:pPr eaLnBrk="1" hangingPunct="1" algn="ctr">
              <a:lnSpc>
                <a:spcPct val="120000"/>
              </a:lnSpc>
            </a:pPr>
            <a:r>
              <a:rPr lang="fr-FR" altLang="en-US" sz="2200" b="1">
                <a:solidFill>
                  <a:srgbClr val="FFFFFF"/>
                </a:solidFill>
              </a:rPr>
              <a:t>03</a:t>
            </a:r>
          </a:p>
        </p:txBody>
      </p:sp>
      <p:sp>
        <p:nvSpPr>
          <p:cNvPr id="32" name="TextBox 31"/>
          <p:cNvSpPr txBox="1"/>
          <p:nvPr/>
        </p:nvSpPr>
        <p:spPr>
          <a:xfrm>
            <a:off x="1554480" y="3831336"/>
            <a:ext cx="4572000" cy="411480"/>
          </a:xfrm>
          <a:prstGeom prst="rect">
            <a:avLst/>
          </a:prstGeom>
          <a:noFill/>
        </p:spPr>
        <p:txBody>
          <a:bodyPr wrap="square" anchor="t" lIns="0" rIns="0" tIns="0" bIns="0">
            <a:spAutoFit/>
          </a:bodyPr>
          <a:lstStyle/>
          <a:p>
            <a:pPr eaLnBrk="1" hangingPunct="1">
              <a:lnSpc>
                <a:spcPct val="120000"/>
              </a:lnSpc>
            </a:pPr>
            <a:r>
              <a:rPr lang="fr-FR" altLang="en-US" sz="2100" b="1"/>
              <a:t>Résultats</a:t>
            </a:r>
          </a:p>
        </p:txBody>
      </p:sp>
      <p:sp>
        <p:nvSpPr>
          <p:cNvPr id="33" name="TextBox 32"/>
          <p:cNvSpPr txBox="1"/>
          <p:nvPr/>
        </p:nvSpPr>
        <p:spPr>
          <a:xfrm>
            <a:off x="1554480" y="4251960"/>
            <a:ext cx="4572000" cy="329184"/>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Dépôt · cyclage · mécanisme</a:t>
            </a:r>
          </a:p>
        </p:txBody>
      </p:sp>
      <p:sp>
        <p:nvSpPr>
          <p:cNvPr id="34" name="Rectangle 33"/>
          <p:cNvSpPr/>
          <p:nvPr/>
        </p:nvSpPr>
        <p:spPr>
          <a:xfrm>
            <a:off x="548640" y="4855464"/>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855464"/>
            <a:ext cx="749808" cy="749808"/>
          </a:xfrm>
          <a:prstGeom prst="rect">
            <a:avLst/>
          </a:prstGeom>
          <a:noFill/>
        </p:spPr>
        <p:txBody>
          <a:bodyPr wrap="square" anchor="ctr" lIns="0" rIns="0" tIns="0" bIns="0">
            <a:spAutoFit/>
          </a:bodyPr>
          <a:lstStyle/>
          <a:p>
            <a:pPr eaLnBrk="1" hangingPunct="1" algn="ctr">
              <a:lnSpc>
                <a:spcPct val="120000"/>
              </a:lnSpc>
            </a:pPr>
            <a:r>
              <a:rPr lang="fr-FR" altLang="en-US" sz="2200" b="1">
                <a:solidFill>
                  <a:srgbClr val="FFFFFF"/>
                </a:solidFill>
              </a:rPr>
              <a:t>04</a:t>
            </a:r>
          </a:p>
        </p:txBody>
      </p:sp>
      <p:sp>
        <p:nvSpPr>
          <p:cNvPr id="36" name="TextBox 35"/>
          <p:cNvSpPr txBox="1"/>
          <p:nvPr/>
        </p:nvSpPr>
        <p:spPr>
          <a:xfrm>
            <a:off x="1554480" y="4855464"/>
            <a:ext cx="4572000" cy="411480"/>
          </a:xfrm>
          <a:prstGeom prst="rect">
            <a:avLst/>
          </a:prstGeom>
          <a:noFill/>
        </p:spPr>
        <p:txBody>
          <a:bodyPr wrap="square" anchor="t" lIns="0" rIns="0" tIns="0" bIns="0">
            <a:spAutoFit/>
          </a:bodyPr>
          <a:lstStyle/>
          <a:p>
            <a:pPr eaLnBrk="1" hangingPunct="1">
              <a:lnSpc>
                <a:spcPct val="120000"/>
              </a:lnSpc>
            </a:pPr>
            <a:r>
              <a:rPr lang="fr-FR" altLang="en-US" sz="2100" b="1"/>
              <a:t>Conclusion</a:t>
            </a:r>
          </a:p>
        </p:txBody>
      </p:sp>
      <p:sp>
        <p:nvSpPr>
          <p:cNvPr id="37" name="TextBox 36"/>
          <p:cNvSpPr txBox="1"/>
          <p:nvPr/>
        </p:nvSpPr>
        <p:spPr>
          <a:xfrm>
            <a:off x="1554480" y="5276088"/>
            <a:ext cx="4572000" cy="329184"/>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Portée et suite</a:t>
            </a:r>
          </a:p>
        </p:txBody>
      </p:sp>
      <p:sp>
        <p:nvSpPr>
          <p:cNvPr id="38" name="Rectangle 37"/>
          <p:cNvSpPr/>
          <p:nvPr/>
        </p:nvSpPr>
        <p:spPr>
          <a:xfrm>
            <a:off x="6400800" y="1783080"/>
            <a:ext cx="5239512" cy="3931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6766560" y="2057400"/>
            <a:ext cx="4572000" cy="3474720"/>
          </a:xfrm>
          <a:prstGeom prst="rect">
            <a:avLst/>
          </a:prstGeom>
          <a:noFill/>
        </p:spPr>
        <p:txBody>
          <a:bodyPr wrap="square" anchor="t" lIns="0" rIns="0" tIns="0" bIns="0">
            <a:spAutoFit/>
          </a:bodyPr>
          <a:lstStyle/>
          <a:p>
            <a:pPr eaLnBrk="1" hangingPunct="1">
              <a:lnSpc>
                <a:spcPct val="135000"/>
              </a:lnSpc>
            </a:pPr>
            <a:r>
              <a:rPr lang="fr-FR" altLang="en-US" sz="2200" b="1">
                <a:solidFill>
                  <a:srgbClr val="F2C66D"/>
                </a:solidFill>
              </a:rPr>
              <a:t>Le message</a:t>
            </a:r>
          </a:p>
          <a:p>
            <a:pPr eaLnBrk="1" hangingPunct="1">
              <a:lnSpc>
                <a:spcPct val="135000"/>
              </a:lnSpc>
              <a:spcBef>
                <a:spcPts val="1400"/>
              </a:spcBef>
            </a:pPr>
            <a:r>
              <a:rPr lang="fr-FR" altLang="en-US" sz="2200">
                <a:solidFill>
                  <a:srgbClr val="FFFFFF"/>
                </a:solidFill>
              </a:rPr>
              <a:t>Une couche riche en LiF formée à la surface du lithium double sa durée de vie en électrolyte carbonate.</a:t>
            </a:r>
          </a:p>
          <a:p>
            <a:pPr eaLnBrk="1" hangingPunct="1">
              <a:lnSpc>
                <a:spcPct val="135000"/>
              </a:lnSpc>
              <a:spcBef>
                <a:spcPts val="2200"/>
              </a:spcBef>
            </a:pPr>
            <a:r>
              <a:rPr lang="fr-FR" altLang="en-US" sz="1400">
                <a:solidFill>
                  <a:srgbClr val="C9D6E8"/>
                </a:solidFill>
              </a:rPr>
              <a:t>Le public ne retiendra qu’une phrase : dites-la dès le début.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01 Contexte</a:t>
            </a:r>
          </a:p>
        </p:txBody>
      </p:sp>
      <p:sp>
        <p:nvSpPr>
          <p:cNvPr id="3" name="Title 2"/>
          <p:cNvSpPr>
            <a:spLocks noGrp="1"/>
          </p:cNvSpPr>
          <p:nvPr>
            <p:ph type="title"/>
          </p:nvPr>
        </p:nvSpPr>
        <p:spPr/>
        <p:txBody>
          <a:bodyPr/>
          <a:lstStyle/>
          <a:p>
            <a:pPr eaLnBrk="1" hangingPunct="1"/>
            <a:r>
              <a:rPr lang="fr-FR" altLang="en-US"/>
              <a:t>Lithium métal : capacité record, durée de vie limitée</a:t>
            </a:r>
          </a:p>
        </p:txBody>
      </p:sp>
      <p:sp>
        <p:nvSpPr>
          <p:cNvPr id="4" name="Text Placeholder 3"/>
          <p:cNvSpPr>
            <a:spLocks noGrp="1"/>
          </p:cNvSpPr>
          <p:nvPr>
            <p:ph type="body" idx="1"/>
          </p:nvPr>
        </p:nvSpPr>
        <p:spPr/>
        <p:txBody>
          <a:bodyPr/>
          <a:lstStyle/>
          <a:p>
            <a:pPr eaLnBrk="1" hangingPunct="1">
              <a:lnSpc>
                <a:spcPct val="115000"/>
              </a:lnSpc>
            </a:pPr>
            <a:r>
              <a:rPr lang="fr-FR" altLang="en-US" sz="1700" b="1">
                <a:solidFill>
                  <a:schemeClr val="accent1"/>
                </a:solidFill>
              </a:rPr>
              <a:t>Pourquoi le lithium métal</a:t>
            </a:r>
          </a:p>
          <a:p>
            <a:pPr eaLnBrk="1" hangingPunct="1">
              <a:lnSpc>
                <a:spcPct val="115000"/>
              </a:lnSpc>
              <a:spcBef>
                <a:spcPts val="200"/>
              </a:spcBef>
            </a:pPr>
            <a:r>
              <a:rPr lang="fr-FR" altLang="en-US" sz="1700"/>
              <a:t>3 860 mAh/g en théorie, dix fois le graphite : la clé des batteries à haute énergie.</a:t>
            </a:r>
          </a:p>
          <a:p>
            <a:pPr eaLnBrk="1" hangingPunct="1">
              <a:lnSpc>
                <a:spcPct val="115000"/>
              </a:lnSpc>
              <a:spcBef>
                <a:spcPts val="1200"/>
              </a:spcBef>
            </a:pPr>
            <a:r>
              <a:rPr lang="fr-FR" altLang="en-US" sz="1700" b="1">
                <a:solidFill>
                  <a:schemeClr val="accent5"/>
                </a:solidFill>
              </a:rPr>
              <a:t>Ce qui bloque</a:t>
            </a:r>
          </a:p>
          <a:p>
            <a:pPr eaLnBrk="1" hangingPunct="1">
              <a:lnSpc>
                <a:spcPct val="115000"/>
              </a:lnSpc>
              <a:spcBef>
                <a:spcPts val="200"/>
              </a:spcBef>
            </a:pPr>
            <a:r>
              <a:rPr lang="fr-FR" altLang="en-US" sz="1700"/>
              <a:t>La SEI native, hétérogène, se fissure : dendrites, « lithium mort », rendement coulombique en chute.</a:t>
            </a:r>
          </a:p>
          <a:p>
            <a:pPr eaLnBrk="1" hangingPunct="1">
              <a:lnSpc>
                <a:spcPct val="115000"/>
              </a:lnSpc>
              <a:spcBef>
                <a:spcPts val="1200"/>
              </a:spcBef>
            </a:pPr>
            <a:r>
              <a:rPr lang="fr-FR" altLang="en-US" sz="1700" b="1">
                <a:solidFill>
                  <a:schemeClr val="accent2"/>
                </a:solidFill>
              </a:rPr>
              <a:t>Notre approche</a:t>
            </a:r>
          </a:p>
          <a:p>
            <a:pPr eaLnBrk="1" hangingPunct="1">
              <a:lnSpc>
                <a:spcPct val="115000"/>
              </a:lnSpc>
              <a:spcBef>
                <a:spcPts val="200"/>
              </a:spcBef>
            </a:pPr>
            <a:r>
              <a:rPr lang="fr-FR" altLang="en-US" sz="1700"/>
              <a:t>Former d’avance une couche artificielle dense et uniforme, riche en LiF, à la place de la SEI native.</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1965858"/>
            <a:ext cx="6565392" cy="3429204"/>
          </a:xfrm>
        </p:spPr>
      </p:pic>
      <p:sp>
        <p:nvSpPr>
          <p:cNvPr id="6" name="Text Placeholder 5"/>
          <p:cNvSpPr>
            <a:spLocks noGrp="1"/>
          </p:cNvSpPr>
          <p:nvPr>
            <p:ph type="body" idx="16"/>
          </p:nvPr>
        </p:nvSpPr>
        <p:spPr/>
        <p:txBody>
          <a:bodyPr/>
          <a:lstStyle/>
          <a:p>
            <a:pPr eaLnBrk="1" hangingPunct="1"/>
            <a:r>
              <a:rPr lang="fr-FR" altLang="en-US"/>
              <a:t>Figure 1  Dépôt de lithium : SEI classique et couche riche en LiF (schéma)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Schéma comparatif à générer avec SciDraw AI, prompt prérempli.</a:t>
            </a:r>
            <a:r>
              <a:rPr lang="fr-FR" altLang="en-US" sz="1200" b="1">
                <a:solidFill>
                  <a:schemeClr val="accent1"/>
                </a:solidFill>
                <a:hlinkClick r:id="rId3"/>
              </a:rPr>
              <a:t>  Ouvrir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01 Contexte</a:t>
            </a:r>
          </a:p>
        </p:txBody>
      </p:sp>
      <p:sp>
        <p:nvSpPr>
          <p:cNvPr id="3" name="Title 2"/>
          <p:cNvSpPr>
            <a:spLocks noGrp="1"/>
          </p:cNvSpPr>
          <p:nvPr>
            <p:ph type="title"/>
          </p:nvPr>
        </p:nvSpPr>
        <p:spPr/>
        <p:txBody>
          <a:bodyPr/>
          <a:lstStyle/>
          <a:p>
            <a:pPr eaLnBrk="1" hangingPunct="1"/>
            <a:r>
              <a:rPr lang="fr-FR" altLang="en-US"/>
              <a:t>Les stratégies existantes font toutes un compromis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2824032"/>
                <a:gridCol w="4135191"/>
                <a:gridCol w="4135191"/>
              </a:tblGrid>
              <a:tr h="512064">
                <a:tc>
                  <a:txBody>
                    <a:bodyPr wrap="square"/>
                    <a:lstStyle/>
                    <a:p>
                      <a:pPr eaLnBrk="1" hangingPunct="1">
                        <a:lnSpc>
                          <a:spcPct val="115000"/>
                        </a:lnSpc>
                      </a:pPr>
                      <a:r>
                        <a:rPr lang="fr-FR" altLang="en-US" sz="1500" b="1">
                          <a:solidFill>
                            <a:srgbClr val="FFFFFF"/>
                          </a:solidFill>
                        </a:rPr>
                        <a:t>Stratégie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Atouts</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Limites</a:t>
                      </a:r>
                    </a:p>
                  </a:txBody>
                  <a:tcPr marL="164592" marR="164592" marT="73152" marB="73152" anchor="ctr">
                    <a:solidFill>
                      <a:schemeClr val="accent1"/>
                    </a:solidFill>
                  </a:tcPr>
                </a:tc>
              </a:tr>
              <a:tr h="868680">
                <a:tc>
                  <a:txBody>
                    <a:bodyPr wrap="square"/>
                    <a:lstStyle/>
                    <a:p>
                      <a:pPr eaLnBrk="1" hangingPunct="1">
                        <a:lnSpc>
                          <a:spcPct val="115000"/>
                        </a:lnSpc>
                      </a:pPr>
                      <a:r>
                        <a:rPr lang="fr-FR" altLang="en-US" sz="1500" b="1">
                          <a:solidFill>
                            <a:schemeClr val="dk1"/>
                          </a:solidFill>
                        </a:rPr>
                        <a:t>Additifs d’électrolyte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Simples, faciles à industrialiser</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Consommés au fil des cycles</a:t>
                      </a:r>
                    </a:p>
                  </a:txBody>
                  <a:tcPr marL="164592" marR="164592" marT="73152" marB="73152" anchor="ctr">
                    <a:solidFill>
                      <a:srgbClr val="FFFFFF"/>
                    </a:solidFill>
                  </a:tcPr>
                </a:tc>
              </a:tr>
              <a:tr h="868680">
                <a:tc>
                  <a:txBody>
                    <a:bodyPr wrap="square"/>
                    <a:lstStyle/>
                    <a:p>
                      <a:pPr eaLnBrk="1" hangingPunct="1">
                        <a:lnSpc>
                          <a:spcPct val="115000"/>
                        </a:lnSpc>
                      </a:pPr>
                      <a:r>
                        <a:rPr lang="fr-FR" altLang="en-US" sz="1500" b="1">
                          <a:solidFill>
                            <a:schemeClr val="dk1"/>
                          </a:solidFill>
                        </a:rPr>
                        <a:t>SEI artificielle par PVD / CVD</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Couche dense et maîtrisée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Équipements coûteux, grandes surfaces difficiles</a:t>
                      </a:r>
                    </a:p>
                  </a:txBody>
                  <a:tcPr marL="164592" marR="164592" marT="73152" marB="73152" anchor="ctr">
                    <a:solidFill>
                      <a:schemeClr val="lt2"/>
                    </a:solidFill>
                  </a:tcPr>
                </a:tc>
              </a:tr>
              <a:tr h="868680">
                <a:tc>
                  <a:txBody>
                    <a:bodyPr wrap="square"/>
                    <a:lstStyle/>
                    <a:p>
                      <a:pPr eaLnBrk="1" hangingPunct="1">
                        <a:lnSpc>
                          <a:spcPct val="115000"/>
                        </a:lnSpc>
                      </a:pPr>
                      <a:r>
                        <a:rPr lang="fr-FR" altLang="en-US" sz="1500" b="1">
                          <a:solidFill>
                            <a:schemeClr val="dk1"/>
                          </a:solidFill>
                        </a:rPr>
                        <a:t>Collecteurs 3D</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Densité de courant locale réduite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Masse inactive : densité d’énergie en baisse</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fr-FR" altLang="en-US" sz="1800" b="1">
                <a:solidFill>
                  <a:srgbClr val="A86F10"/>
                </a:solidFill>
              </a:rPr>
              <a:t>Notre angle  </a:t>
            </a:r>
            <a:r>
              <a:rPr lang="fr-FR" altLang="en-US" sz="1800"/>
              <a:t>Former la couche riche en LiF in situ par simple imprégnation à température ambiante, compatible avec les électrolytes carbonates du commerce.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02 Démarche et méthodes</a:t>
            </a:r>
          </a:p>
        </p:txBody>
      </p:sp>
      <p:sp>
        <p:nvSpPr>
          <p:cNvPr id="3" name="Title 2"/>
          <p:cNvSpPr>
            <a:spLocks noGrp="1"/>
          </p:cNvSpPr>
          <p:nvPr>
            <p:ph type="title"/>
          </p:nvPr>
        </p:nvSpPr>
        <p:spPr/>
        <p:txBody>
          <a:bodyPr/>
          <a:lstStyle/>
          <a:p>
            <a:pPr eaLnBrk="1" hangingPunct="1"/>
            <a:r>
              <a:rPr lang="fr-FR" altLang="en-US"/>
              <a:t>Démarche : élaborer, observer, valider, expliquer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920240"/>
            <a:ext cx="237744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2194560"/>
            <a:ext cx="2011680" cy="548640"/>
          </a:xfrm>
          <a:prstGeom prst="rect">
            <a:avLst/>
          </a:prstGeom>
          <a:noFill/>
        </p:spPr>
        <p:txBody>
          <a:bodyPr wrap="square" anchor="t" lIns="0" rIns="0" tIns="0" bIns="0">
            <a:spAutoFit/>
          </a:bodyPr>
          <a:lstStyle/>
          <a:p>
            <a:pPr eaLnBrk="1" hangingPunct="1">
              <a:lnSpc>
                <a:spcPct val="120000"/>
              </a:lnSpc>
            </a:pPr>
            <a:r>
              <a:rPr lang="fr-FR" altLang="en-US" sz="2500" b="1">
                <a:solidFill>
                  <a:schemeClr val="accent1"/>
                </a:solidFill>
              </a:rPr>
              <a:t>Élaborer</a:t>
            </a:r>
          </a:p>
        </p:txBody>
      </p:sp>
      <p:sp>
        <p:nvSpPr>
          <p:cNvPr id="25" name="TextBox 24"/>
          <p:cNvSpPr txBox="1"/>
          <p:nvPr/>
        </p:nvSpPr>
        <p:spPr>
          <a:xfrm>
            <a:off x="822959" y="2880360"/>
            <a:ext cx="1828800" cy="457200"/>
          </a:xfrm>
          <a:prstGeom prst="rect">
            <a:avLst/>
          </a:prstGeom>
          <a:noFill/>
        </p:spPr>
        <p:txBody>
          <a:bodyPr wrap="square" anchor="t" lIns="0" rIns="0" tIns="0" bIns="0">
            <a:spAutoFit/>
          </a:bodyPr>
          <a:lstStyle/>
          <a:p>
            <a:pPr eaLnBrk="1" hangingPunct="1">
              <a:lnSpc>
                <a:spcPct val="120000"/>
              </a:lnSpc>
            </a:pPr>
            <a:r>
              <a:rPr lang="fr-FR" altLang="en-US" sz="2000" b="1"/>
              <a:t>Imprégnation</a:t>
            </a:r>
          </a:p>
        </p:txBody>
      </p:sp>
      <p:sp>
        <p:nvSpPr>
          <p:cNvPr id="26" name="TextBox 25"/>
          <p:cNvSpPr txBox="1"/>
          <p:nvPr/>
        </p:nvSpPr>
        <p:spPr>
          <a:xfrm>
            <a:off x="822959" y="3474720"/>
            <a:ext cx="1920240" cy="1828800"/>
          </a:xfrm>
          <a:prstGeom prst="rect">
            <a:avLst/>
          </a:prstGeom>
          <a:noFill/>
        </p:spPr>
        <p:txBody>
          <a:bodyPr wrap="square" anchor="t" lIns="0" rIns="0" tIns="0" bIns="0">
            <a:spAutoFit/>
          </a:bodyPr>
          <a:lstStyle/>
          <a:p>
            <a:pPr eaLnBrk="1" hangingPunct="1">
              <a:lnSpc>
                <a:spcPct val="130000"/>
              </a:lnSpc>
            </a:pPr>
            <a:r>
              <a:rPr lang="fr-FR" altLang="en-US" sz="1700"/>
              <a:t>Lithium plongé dans une solution fluorée : couche LiF in situ</a:t>
            </a:r>
          </a:p>
        </p:txBody>
      </p:sp>
      <p:sp>
        <p:nvSpPr>
          <p:cNvPr id="27" name="Right Arrow 26"/>
          <p:cNvSpPr/>
          <p:nvPr/>
        </p:nvSpPr>
        <p:spPr>
          <a:xfrm>
            <a:off x="299923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338328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3383280" y="1920240"/>
            <a:ext cx="237744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3657600" y="2194560"/>
            <a:ext cx="2011680" cy="548640"/>
          </a:xfrm>
          <a:prstGeom prst="rect">
            <a:avLst/>
          </a:prstGeom>
          <a:noFill/>
        </p:spPr>
        <p:txBody>
          <a:bodyPr wrap="square" anchor="t" lIns="0" rIns="0" tIns="0" bIns="0">
            <a:spAutoFit/>
          </a:bodyPr>
          <a:lstStyle/>
          <a:p>
            <a:pPr eaLnBrk="1" hangingPunct="1">
              <a:lnSpc>
                <a:spcPct val="120000"/>
              </a:lnSpc>
            </a:pPr>
            <a:r>
              <a:rPr lang="fr-FR" altLang="en-US" sz="2500" b="1">
                <a:solidFill>
                  <a:schemeClr val="accent2"/>
                </a:solidFill>
              </a:rPr>
              <a:t>Observer</a:t>
            </a:r>
          </a:p>
        </p:txBody>
      </p:sp>
      <p:sp>
        <p:nvSpPr>
          <p:cNvPr id="31" name="TextBox 30"/>
          <p:cNvSpPr txBox="1"/>
          <p:nvPr/>
        </p:nvSpPr>
        <p:spPr>
          <a:xfrm>
            <a:off x="3657600" y="2880360"/>
            <a:ext cx="1828800" cy="457200"/>
          </a:xfrm>
          <a:prstGeom prst="rect">
            <a:avLst/>
          </a:prstGeom>
          <a:noFill/>
        </p:spPr>
        <p:txBody>
          <a:bodyPr wrap="square" anchor="t" lIns="0" rIns="0" tIns="0" bIns="0">
            <a:spAutoFit/>
          </a:bodyPr>
          <a:lstStyle/>
          <a:p>
            <a:pPr eaLnBrk="1" hangingPunct="1">
              <a:lnSpc>
                <a:spcPct val="120000"/>
              </a:lnSpc>
            </a:pPr>
            <a:r>
              <a:rPr lang="fr-FR" altLang="en-US" sz="2000" b="1"/>
              <a:t>Dépôt</a:t>
            </a:r>
          </a:p>
        </p:txBody>
      </p:sp>
      <p:sp>
        <p:nvSpPr>
          <p:cNvPr id="32" name="TextBox 31"/>
          <p:cNvSpPr txBox="1"/>
          <p:nvPr/>
        </p:nvSpPr>
        <p:spPr>
          <a:xfrm>
            <a:off x="3657600" y="3474720"/>
            <a:ext cx="1920240" cy="1828800"/>
          </a:xfrm>
          <a:prstGeom prst="rect">
            <a:avLst/>
          </a:prstGeom>
          <a:noFill/>
        </p:spPr>
        <p:txBody>
          <a:bodyPr wrap="square" anchor="t" lIns="0" rIns="0" tIns="0" bIns="0">
            <a:spAutoFit/>
          </a:bodyPr>
          <a:lstStyle/>
          <a:p>
            <a:pPr eaLnBrk="1" hangingPunct="1">
              <a:lnSpc>
                <a:spcPct val="130000"/>
              </a:lnSpc>
            </a:pPr>
            <a:r>
              <a:rPr lang="fr-FR" altLang="en-US" sz="1700"/>
              <a:t>Surtension de nucléation, morphologie du dépôt</a:t>
            </a:r>
          </a:p>
        </p:txBody>
      </p:sp>
      <p:sp>
        <p:nvSpPr>
          <p:cNvPr id="33" name="Right Arrow 32"/>
          <p:cNvSpPr/>
          <p:nvPr/>
        </p:nvSpPr>
        <p:spPr>
          <a:xfrm>
            <a:off x="583387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621792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17920" y="1920240"/>
            <a:ext cx="237744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492240" y="2194560"/>
            <a:ext cx="2011680" cy="548640"/>
          </a:xfrm>
          <a:prstGeom prst="rect">
            <a:avLst/>
          </a:prstGeom>
          <a:noFill/>
        </p:spPr>
        <p:txBody>
          <a:bodyPr wrap="square" anchor="t" lIns="0" rIns="0" tIns="0" bIns="0">
            <a:spAutoFit/>
          </a:bodyPr>
          <a:lstStyle/>
          <a:p>
            <a:pPr eaLnBrk="1" hangingPunct="1">
              <a:lnSpc>
                <a:spcPct val="120000"/>
              </a:lnSpc>
            </a:pPr>
            <a:r>
              <a:rPr lang="fr-FR" altLang="en-US" sz="2500" b="1">
                <a:solidFill>
                  <a:schemeClr val="accent3"/>
                </a:solidFill>
              </a:rPr>
              <a:t>Valider</a:t>
            </a:r>
          </a:p>
        </p:txBody>
      </p:sp>
      <p:sp>
        <p:nvSpPr>
          <p:cNvPr id="37" name="TextBox 36"/>
          <p:cNvSpPr txBox="1"/>
          <p:nvPr/>
        </p:nvSpPr>
        <p:spPr>
          <a:xfrm>
            <a:off x="6492240" y="2880360"/>
            <a:ext cx="1828800" cy="457200"/>
          </a:xfrm>
          <a:prstGeom prst="rect">
            <a:avLst/>
          </a:prstGeom>
          <a:noFill/>
        </p:spPr>
        <p:txBody>
          <a:bodyPr wrap="square" anchor="t" lIns="0" rIns="0" tIns="0" bIns="0">
            <a:spAutoFit/>
          </a:bodyPr>
          <a:lstStyle/>
          <a:p>
            <a:pPr eaLnBrk="1" hangingPunct="1">
              <a:lnSpc>
                <a:spcPct val="120000"/>
              </a:lnSpc>
            </a:pPr>
            <a:r>
              <a:rPr lang="fr-FR" altLang="en-US" sz="2000" b="1"/>
              <a:t>Cyclage</a:t>
            </a:r>
          </a:p>
        </p:txBody>
      </p:sp>
      <p:sp>
        <p:nvSpPr>
          <p:cNvPr id="38" name="TextBox 37"/>
          <p:cNvSpPr txBox="1"/>
          <p:nvPr/>
        </p:nvSpPr>
        <p:spPr>
          <a:xfrm>
            <a:off x="6492240" y="3474720"/>
            <a:ext cx="1920240" cy="1828800"/>
          </a:xfrm>
          <a:prstGeom prst="rect">
            <a:avLst/>
          </a:prstGeom>
          <a:noFill/>
        </p:spPr>
        <p:txBody>
          <a:bodyPr wrap="square" anchor="t" lIns="0" rIns="0" tIns="0" bIns="0">
            <a:spAutoFit/>
          </a:bodyPr>
          <a:lstStyle/>
          <a:p>
            <a:pPr eaLnBrk="1" hangingPunct="1">
              <a:lnSpc>
                <a:spcPct val="130000"/>
              </a:lnSpc>
            </a:pPr>
            <a:r>
              <a:rPr lang="fr-FR" altLang="en-US" sz="1700"/>
              <a:t>Cyclage long en cellules symétriques et complètes</a:t>
            </a:r>
          </a:p>
        </p:txBody>
      </p:sp>
      <p:sp>
        <p:nvSpPr>
          <p:cNvPr id="39" name="Right Arrow 38"/>
          <p:cNvSpPr/>
          <p:nvPr/>
        </p:nvSpPr>
        <p:spPr>
          <a:xfrm>
            <a:off x="866851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0" name="Rectangle 39"/>
          <p:cNvSpPr/>
          <p:nvPr/>
        </p:nvSpPr>
        <p:spPr>
          <a:xfrm>
            <a:off x="905256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Rectangle 40"/>
          <p:cNvSpPr/>
          <p:nvPr/>
        </p:nvSpPr>
        <p:spPr>
          <a:xfrm>
            <a:off x="9052560" y="1920240"/>
            <a:ext cx="2377440" cy="640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2" name="TextBox 41"/>
          <p:cNvSpPr txBox="1"/>
          <p:nvPr/>
        </p:nvSpPr>
        <p:spPr>
          <a:xfrm>
            <a:off x="9326880" y="2194560"/>
            <a:ext cx="2011680" cy="548640"/>
          </a:xfrm>
          <a:prstGeom prst="rect">
            <a:avLst/>
          </a:prstGeom>
          <a:noFill/>
        </p:spPr>
        <p:txBody>
          <a:bodyPr wrap="square" anchor="t" lIns="0" rIns="0" tIns="0" bIns="0">
            <a:spAutoFit/>
          </a:bodyPr>
          <a:lstStyle/>
          <a:p>
            <a:pPr eaLnBrk="1" hangingPunct="1">
              <a:lnSpc>
                <a:spcPct val="120000"/>
              </a:lnSpc>
            </a:pPr>
            <a:r>
              <a:rPr lang="fr-FR" altLang="en-US" sz="2500" b="1">
                <a:solidFill>
                  <a:schemeClr val="accent6"/>
                </a:solidFill>
              </a:rPr>
              <a:t>Expliquer</a:t>
            </a:r>
          </a:p>
        </p:txBody>
      </p:sp>
      <p:sp>
        <p:nvSpPr>
          <p:cNvPr id="43" name="TextBox 42"/>
          <p:cNvSpPr txBox="1"/>
          <p:nvPr/>
        </p:nvSpPr>
        <p:spPr>
          <a:xfrm>
            <a:off x="9326880" y="2880360"/>
            <a:ext cx="1828800" cy="457200"/>
          </a:xfrm>
          <a:prstGeom prst="rect">
            <a:avLst/>
          </a:prstGeom>
          <a:noFill/>
        </p:spPr>
        <p:txBody>
          <a:bodyPr wrap="square" anchor="t" lIns="0" rIns="0" tIns="0" bIns="0">
            <a:spAutoFit/>
          </a:bodyPr>
          <a:lstStyle/>
          <a:p>
            <a:pPr eaLnBrk="1" hangingPunct="1">
              <a:lnSpc>
                <a:spcPct val="120000"/>
              </a:lnSpc>
            </a:pPr>
            <a:r>
              <a:rPr lang="fr-FR" altLang="en-US" sz="2000" b="1"/>
              <a:t>Mécanisme</a:t>
            </a:r>
          </a:p>
        </p:txBody>
      </p:sp>
      <p:sp>
        <p:nvSpPr>
          <p:cNvPr id="44" name="TextBox 43"/>
          <p:cNvSpPr txBox="1"/>
          <p:nvPr/>
        </p:nvSpPr>
        <p:spPr>
          <a:xfrm>
            <a:off x="9326880" y="3474720"/>
            <a:ext cx="1920240" cy="1828800"/>
          </a:xfrm>
          <a:prstGeom prst="rect">
            <a:avLst/>
          </a:prstGeom>
          <a:noFill/>
        </p:spPr>
        <p:txBody>
          <a:bodyPr wrap="square" anchor="t" lIns="0" rIns="0" tIns="0" bIns="0">
            <a:spAutoFit/>
          </a:bodyPr>
          <a:lstStyle/>
          <a:p>
            <a:pPr eaLnBrk="1" hangingPunct="1">
              <a:lnSpc>
                <a:spcPct val="130000"/>
              </a:lnSpc>
            </a:pPr>
            <a:r>
              <a:rPr lang="fr-FR" altLang="en-US" sz="1700"/>
              <a:t>XPS en profondeur, conductivité ionique</a:t>
            </a:r>
          </a:p>
        </p:txBody>
      </p:sp>
      <p:sp>
        <p:nvSpPr>
          <p:cNvPr id="45" name="TextBox 44"/>
          <p:cNvSpPr txBox="1"/>
          <p:nvPr/>
        </p:nvSpPr>
        <p:spPr>
          <a:xfrm>
            <a:off x="548640" y="5852160"/>
            <a:ext cx="11094415"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Formes modifiables : changez le texte directement. Version image de la démarche : prompt prérempli.</a:t>
            </a:r>
            <a:r>
              <a:rPr lang="fr-FR" altLang="en-US" sz="1200" b="1">
                <a:solidFill>
                  <a:schemeClr val="accent1"/>
                </a:solidFill>
                <a:hlinkClick r:id="rId2"/>
              </a:rPr>
              <a:t>  Ouvrir SciDraw AI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02 Démarche et méthodes</a:t>
            </a:r>
          </a:p>
        </p:txBody>
      </p:sp>
      <p:sp>
        <p:nvSpPr>
          <p:cNvPr id="3" name="Title 2"/>
          <p:cNvSpPr>
            <a:spLocks noGrp="1"/>
          </p:cNvSpPr>
          <p:nvPr>
            <p:ph type="title"/>
          </p:nvPr>
        </p:nvSpPr>
        <p:spPr/>
        <p:txBody>
          <a:bodyPr/>
          <a:lstStyle/>
          <a:p>
            <a:pPr eaLnBrk="1" hangingPunct="1"/>
            <a:r>
              <a:rPr lang="fr-FR" altLang="en-US"/>
              <a:t>Méthodes</a:t>
            </a:r>
          </a:p>
        </p:txBody>
      </p:sp>
      <p:sp>
        <p:nvSpPr>
          <p:cNvPr id="4" name="Text Placeholder 3"/>
          <p:cNvSpPr>
            <a:spLocks noGrp="1"/>
          </p:cNvSpPr>
          <p:nvPr>
            <p:ph type="body" idx="1"/>
          </p:nvPr>
        </p:nvSpPr>
        <p:spPr/>
        <p:txBody>
          <a:bodyPr/>
          <a:lstStyle/>
          <a:p>
            <a:pPr eaLnBrk="1" hangingPunct="1"/>
            <a:r>
              <a:rPr lang="fr-FR" altLang="en-US" sz="2000" b="1">
                <a:solidFill>
                  <a:schemeClr val="accent1"/>
                </a:solidFill>
              </a:rPr>
              <a:t>Élaboration</a:t>
            </a:r>
          </a:p>
          <a:p>
            <a:pPr eaLnBrk="1" hangingPunct="1" lvl="1">
              <a:spcBef>
                <a:spcPts val="1000"/>
              </a:spcBef>
            </a:pPr>
            <a:r>
              <a:rPr lang="fr-FR" altLang="en-US" sz="1700"/>
              <a:t>Lithium plongé dans une solution fluorée (exemple : 25 °C, 10 min)</a:t>
            </a:r>
          </a:p>
          <a:p>
            <a:pPr eaLnBrk="1" hangingPunct="1" lvl="1">
              <a:spcBef>
                <a:spcPts val="1000"/>
              </a:spcBef>
            </a:pPr>
            <a:r>
              <a:rPr lang="fr-FR" altLang="en-US" sz="1700"/>
              <a:t>Rinçage au solvant, séchage</a:t>
            </a:r>
          </a:p>
          <a:p>
            <a:pPr eaLnBrk="1" hangingPunct="1" lvl="1">
              <a:spcBef>
                <a:spcPts val="1000"/>
              </a:spcBef>
            </a:pPr>
            <a:r>
              <a:rPr lang="fr-FR" altLang="en-US" sz="1700"/>
              <a:t>Boîte à gants : H₂O, O₂ &lt; 0,1 ppm</a:t>
            </a:r>
          </a:p>
        </p:txBody>
      </p:sp>
      <p:sp>
        <p:nvSpPr>
          <p:cNvPr id="5" name="Text Placeholder 4"/>
          <p:cNvSpPr>
            <a:spLocks noGrp="1"/>
          </p:cNvSpPr>
          <p:nvPr>
            <p:ph type="body" idx="2"/>
          </p:nvPr>
        </p:nvSpPr>
        <p:spPr/>
        <p:txBody>
          <a:bodyPr/>
          <a:lstStyle/>
          <a:p>
            <a:pPr eaLnBrk="1" hangingPunct="1"/>
            <a:r>
              <a:rPr lang="fr-FR" altLang="en-US" sz="2000" b="1">
                <a:solidFill>
                  <a:schemeClr val="accent2"/>
                </a:solidFill>
              </a:rPr>
              <a:t>Caractérisation</a:t>
            </a:r>
          </a:p>
          <a:p>
            <a:pPr eaLnBrk="1" hangingPunct="1" lvl="1">
              <a:spcBef>
                <a:spcPts val="1000"/>
              </a:spcBef>
            </a:pPr>
            <a:r>
              <a:rPr lang="fr-FR" altLang="en-US" sz="1700"/>
              <a:t>MEB : morphologie et épaisseur</a:t>
            </a:r>
          </a:p>
          <a:p>
            <a:pPr eaLnBrk="1" hangingPunct="1" lvl="1">
              <a:spcBef>
                <a:spcPts val="1000"/>
              </a:spcBef>
            </a:pPr>
            <a:r>
              <a:rPr lang="fr-FR" altLang="en-US" sz="1700"/>
              <a:t>XPS en profondeur : composition</a:t>
            </a:r>
          </a:p>
          <a:p>
            <a:pPr eaLnBrk="1" hangingPunct="1" lvl="1">
              <a:spcBef>
                <a:spcPts val="1000"/>
              </a:spcBef>
            </a:pPr>
            <a:r>
              <a:rPr lang="fr-FR" altLang="en-US" sz="1700"/>
              <a:t>Spectroscopie d’impédance : conductivité ionique</a:t>
            </a:r>
          </a:p>
        </p:txBody>
      </p:sp>
      <p:sp>
        <p:nvSpPr>
          <p:cNvPr id="6" name="Text Placeholder 5"/>
          <p:cNvSpPr>
            <a:spLocks noGrp="1"/>
          </p:cNvSpPr>
          <p:nvPr>
            <p:ph type="body" idx="3"/>
          </p:nvPr>
        </p:nvSpPr>
        <p:spPr/>
        <p:txBody>
          <a:bodyPr/>
          <a:lstStyle/>
          <a:p>
            <a:pPr eaLnBrk="1" hangingPunct="1"/>
            <a:r>
              <a:rPr lang="fr-FR" altLang="en-US" sz="2000" b="1">
                <a:solidFill>
                  <a:srgbClr val="A86F10"/>
                </a:solidFill>
              </a:rPr>
              <a:t>Électrochimie</a:t>
            </a:r>
          </a:p>
          <a:p>
            <a:pPr eaLnBrk="1" hangingPunct="1" lvl="1">
              <a:spcBef>
                <a:spcPts val="1000"/>
              </a:spcBef>
            </a:pPr>
            <a:r>
              <a:rPr lang="fr-FR" altLang="en-US" sz="1700"/>
              <a:t>Li||Cu : nucléation, rendement coulombique</a:t>
            </a:r>
          </a:p>
          <a:p>
            <a:pPr eaLnBrk="1" hangingPunct="1" lvl="1">
              <a:spcBef>
                <a:spcPts val="1000"/>
              </a:spcBef>
            </a:pPr>
            <a:r>
              <a:rPr lang="fr-FR" altLang="en-US" sz="1700"/>
              <a:t>Li||Li : 1 mA/cm², 1 mAh/cm²</a:t>
            </a:r>
          </a:p>
          <a:p>
            <a:pPr eaLnBrk="1" hangingPunct="1" lvl="1">
              <a:spcBef>
                <a:spcPts val="1000"/>
              </a:spcBef>
            </a:pPr>
            <a:r>
              <a:rPr lang="fr-FR" altLang="en-US" sz="1700"/>
              <a:t>Li||LFP : cyclage long à 1C</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Résultats · Dépôt</a:t>
            </a:r>
          </a:p>
        </p:txBody>
      </p:sp>
      <p:sp>
        <p:nvSpPr>
          <p:cNvPr id="3" name="Title 2"/>
          <p:cNvSpPr>
            <a:spLocks noGrp="1"/>
          </p:cNvSpPr>
          <p:nvPr>
            <p:ph type="title"/>
          </p:nvPr>
        </p:nvSpPr>
        <p:spPr/>
        <p:txBody>
          <a:bodyPr/>
          <a:lstStyle/>
          <a:p>
            <a:pPr eaLnBrk="1" hangingPunct="1"/>
            <a:r>
              <a:rPr lang="fr-FR" altLang="en-US"/>
              <a:t>La couche réduit la surtension de nucléation d’environ 40 %</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Chart 21"/>
          <p:cNvGraphicFramePr>
            <a:graphicFrameLocks noGrp="1"/>
          </p:cNvGraphicFramePr>
          <p:nvPr/>
        </p:nvGraphicFramePr>
        <p:xfrm>
          <a:off x="548640" y="1645920"/>
          <a:ext cx="603504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035040" cy="310896"/>
          </a:xfrm>
          <a:prstGeom prst="rect">
            <a:avLst/>
          </a:prstGeom>
          <a:noFill/>
        </p:spPr>
        <p:txBody>
          <a:bodyPr wrap="square" anchor="t" lIns="0" rIns="0" tIns="0" bIns="0">
            <a:spAutoFit/>
          </a:bodyPr>
          <a:lstStyle/>
          <a:p>
            <a:pPr eaLnBrk="1" hangingPunct="1">
              <a:lnSpc>
                <a:spcPct val="120000"/>
              </a:lnSpc>
            </a:pPr>
            <a:r>
              <a:rPr lang="fr-FR" altLang="en-US" sz="1200">
                <a:solidFill>
                  <a:srgbClr val="5F6B78"/>
                </a:solidFill>
              </a:rPr>
              <a:t>Figure 2  Surtensions Li||Cu à 0,5 mA/cm² (données fictives, moy. ± é.-t., n = 3)</a:t>
            </a:r>
          </a:p>
        </p:txBody>
      </p:sp>
      <p:sp>
        <p:nvSpPr>
          <p:cNvPr id="24" name="TextBox 23"/>
          <p:cNvSpPr txBox="1"/>
          <p:nvPr/>
        </p:nvSpPr>
        <p:spPr>
          <a:xfrm>
            <a:off x="548640" y="6071616"/>
            <a:ext cx="603504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Clic droit → Modifier les données, ou refaites la figure dans SciVis.</a:t>
            </a:r>
            <a:r>
              <a:rPr lang="fr-FR" altLang="en-US" sz="1200" b="1">
                <a:solidFill>
                  <a:schemeClr val="accent1"/>
                </a:solidFill>
                <a:hlinkClick r:id="rId3"/>
              </a:rPr>
              <a:t>  Ouvrir SciVis →</a:t>
            </a:r>
          </a:p>
        </p:txBody>
      </p:sp>
      <p:sp>
        <p:nvSpPr>
          <p:cNvPr id="25" name="Rectangle 24"/>
          <p:cNvSpPr/>
          <p:nvPr/>
        </p:nvSpPr>
        <p:spPr>
          <a:xfrm>
            <a:off x="6903720" y="1737360"/>
            <a:ext cx="4736592" cy="397763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178040" y="1920240"/>
            <a:ext cx="4206240" cy="411480"/>
          </a:xfrm>
          <a:prstGeom prst="rect">
            <a:avLst/>
          </a:prstGeom>
          <a:noFill/>
        </p:spPr>
        <p:txBody>
          <a:bodyPr wrap="square" anchor="t" lIns="0" rIns="0" tIns="0" bIns="0">
            <a:spAutoFit/>
          </a:bodyPr>
          <a:lstStyle/>
          <a:p>
            <a:pPr eaLnBrk="1" hangingPunct="1">
              <a:lnSpc>
                <a:spcPct val="120000"/>
              </a:lnSpc>
            </a:pPr>
            <a:r>
              <a:rPr lang="fr-FR" altLang="en-US" sz="1800" b="1">
                <a:solidFill>
                  <a:schemeClr val="accent1"/>
                </a:solidFill>
              </a:rPr>
              <a:t>Morphologie (MEB)</a:t>
            </a:r>
          </a:p>
        </p:txBody>
      </p:sp>
      <p:sp>
        <p:nvSpPr>
          <p:cNvPr id="27" name="Rectangle 26"/>
          <p:cNvSpPr/>
          <p:nvPr/>
        </p:nvSpPr>
        <p:spPr>
          <a:xfrm>
            <a:off x="7178040"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9400032"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7178040" y="2423160"/>
            <a:ext cx="1965960" cy="2103120"/>
          </a:xfrm>
          <a:prstGeom prst="rect">
            <a:avLst/>
          </a:prstGeom>
          <a:noFill/>
        </p:spPr>
        <p:txBody>
          <a:bodyPr wrap="square" anchor="ctr" lIns="0" rIns="0" tIns="0" bIns="0">
            <a:spAutoFit/>
          </a:bodyPr>
          <a:lstStyle/>
          <a:p>
            <a:pPr eaLnBrk="1" hangingPunct="1" algn="ctr">
              <a:lnSpc>
                <a:spcPct val="120000"/>
              </a:lnSpc>
            </a:pPr>
            <a:r>
              <a:rPr lang="fr-FR" altLang="en-US" sz="1300">
                <a:solidFill>
                  <a:srgbClr val="5F6B78"/>
                </a:solidFill>
              </a:rPr>
              <a:t>Image MEB
Cuivre nu</a:t>
            </a:r>
          </a:p>
        </p:txBody>
      </p:sp>
      <p:sp>
        <p:nvSpPr>
          <p:cNvPr id="30" name="TextBox 29"/>
          <p:cNvSpPr txBox="1"/>
          <p:nvPr/>
        </p:nvSpPr>
        <p:spPr>
          <a:xfrm>
            <a:off x="9400032" y="2423160"/>
            <a:ext cx="1965960" cy="2103120"/>
          </a:xfrm>
          <a:prstGeom prst="rect">
            <a:avLst/>
          </a:prstGeom>
          <a:noFill/>
        </p:spPr>
        <p:txBody>
          <a:bodyPr wrap="square" anchor="ctr" lIns="0" rIns="0" tIns="0" bIns="0">
            <a:spAutoFit/>
          </a:bodyPr>
          <a:lstStyle/>
          <a:p>
            <a:pPr eaLnBrk="1" hangingPunct="1" algn="ctr">
              <a:lnSpc>
                <a:spcPct val="120000"/>
              </a:lnSpc>
            </a:pPr>
            <a:r>
              <a:rPr lang="fr-FR" altLang="en-US" sz="1300">
                <a:solidFill>
                  <a:srgbClr val="5F6B78"/>
                </a:solidFill>
              </a:rPr>
              <a:t>Image MEB
Couche LiF</a:t>
            </a:r>
          </a:p>
        </p:txBody>
      </p:sp>
      <p:sp>
        <p:nvSpPr>
          <p:cNvPr id="31" name="TextBox 30"/>
          <p:cNvSpPr txBox="1"/>
          <p:nvPr/>
        </p:nvSpPr>
        <p:spPr>
          <a:xfrm>
            <a:off x="7178040" y="4663440"/>
            <a:ext cx="4206240" cy="1005840"/>
          </a:xfrm>
          <a:prstGeom prst="rect">
            <a:avLst/>
          </a:prstGeom>
          <a:noFill/>
        </p:spPr>
        <p:txBody>
          <a:bodyPr wrap="square" anchor="t" lIns="0" rIns="0" tIns="0" bIns="0">
            <a:spAutoFit/>
          </a:bodyPr>
          <a:lstStyle/>
          <a:p>
            <a:pPr eaLnBrk="1" hangingPunct="1">
              <a:lnSpc>
                <a:spcPct val="125000"/>
              </a:lnSpc>
            </a:pPr>
            <a:r>
              <a:rPr lang="fr-FR" altLang="en-US" sz="1600"/>
              <a:t>Dépôt compact sur la couche ; dendrites nettes sur cuivre nu.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Résultats · Cyclage</a:t>
            </a:r>
          </a:p>
        </p:txBody>
      </p:sp>
      <p:sp>
        <p:nvSpPr>
          <p:cNvPr id="3" name="Title 2"/>
          <p:cNvSpPr>
            <a:spLocks noGrp="1"/>
          </p:cNvSpPr>
          <p:nvPr>
            <p:ph type="title"/>
          </p:nvPr>
        </p:nvSpPr>
        <p:spPr/>
        <p:txBody>
          <a:bodyPr/>
          <a:lstStyle/>
          <a:p>
            <a:pPr eaLnBrk="1" hangingPunct="1"/>
            <a:r>
              <a:rPr lang="fr-FR" altLang="en-US"/>
              <a:t>Après 500 cycles, la rétention passe de 41 % à 86 %</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Chart 21"/>
          <p:cNvGraphicFramePr>
            <a:graphicFrameLocks noGrp="1"/>
          </p:cNvGraphicFramePr>
          <p:nvPr/>
        </p:nvGraphicFramePr>
        <p:xfrm>
          <a:off x="548640" y="1645920"/>
          <a:ext cx="731520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7315200" cy="310896"/>
          </a:xfrm>
          <a:prstGeom prst="rect">
            <a:avLst/>
          </a:prstGeom>
          <a:noFill/>
        </p:spPr>
        <p:txBody>
          <a:bodyPr wrap="square" anchor="t" lIns="0" rIns="0" tIns="0" bIns="0">
            <a:spAutoFit/>
          </a:bodyPr>
          <a:lstStyle/>
          <a:p>
            <a:pPr eaLnBrk="1" hangingPunct="1">
              <a:lnSpc>
                <a:spcPct val="120000"/>
              </a:lnSpc>
            </a:pPr>
            <a:r>
              <a:rPr lang="fr-FR" altLang="en-US" sz="1200">
                <a:solidFill>
                  <a:srgbClr val="5F6B78"/>
                </a:solidFill>
              </a:rPr>
              <a:t>Figure 3  Cyclage Li||LFP à 1C (données fictives)</a:t>
            </a:r>
          </a:p>
        </p:txBody>
      </p:sp>
      <p:sp>
        <p:nvSpPr>
          <p:cNvPr id="24" name="TextBox 23"/>
          <p:cNvSpPr txBox="1"/>
          <p:nvPr/>
        </p:nvSpPr>
        <p:spPr>
          <a:xfrm>
            <a:off x="548640" y="6071616"/>
            <a:ext cx="731520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Clic droit → Modifier les données, ou importez vos cycles dans SciVis.</a:t>
            </a:r>
            <a:r>
              <a:rPr lang="fr-FR" altLang="en-US" sz="1200" b="1">
                <a:solidFill>
                  <a:schemeClr val="accent1"/>
                </a:solidFill>
                <a:hlinkClick r:id="rId3"/>
              </a:rPr>
              <a:t>  Ouvrir SciVis →</a:t>
            </a:r>
          </a:p>
        </p:txBody>
      </p:sp>
      <p:sp>
        <p:nvSpPr>
          <p:cNvPr id="25" name="Rectangle 24"/>
          <p:cNvSpPr/>
          <p:nvPr/>
        </p:nvSpPr>
        <p:spPr>
          <a:xfrm>
            <a:off x="8229600" y="17373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503920" y="1828800"/>
            <a:ext cx="2926080" cy="640080"/>
          </a:xfrm>
          <a:prstGeom prst="rect">
            <a:avLst/>
          </a:prstGeom>
          <a:noFill/>
        </p:spPr>
        <p:txBody>
          <a:bodyPr wrap="square" anchor="t" lIns="0" rIns="0" tIns="0" bIns="0">
            <a:spAutoFit/>
          </a:bodyPr>
          <a:lstStyle/>
          <a:p>
            <a:pPr eaLnBrk="1" hangingPunct="1">
              <a:lnSpc>
                <a:spcPct val="120000"/>
              </a:lnSpc>
            </a:pPr>
            <a:r>
              <a:rPr lang="fr-FR" altLang="en-US" sz="3000" b="1">
                <a:solidFill>
                  <a:schemeClr val="accent1"/>
                </a:solidFill>
              </a:rPr>
              <a:t>86 %</a:t>
            </a:r>
          </a:p>
        </p:txBody>
      </p:sp>
      <p:sp>
        <p:nvSpPr>
          <p:cNvPr id="27" name="TextBox 26"/>
          <p:cNvSpPr txBox="1"/>
          <p:nvPr/>
        </p:nvSpPr>
        <p:spPr>
          <a:xfrm>
            <a:off x="8503920" y="2450591"/>
            <a:ext cx="3017520" cy="365760"/>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Rétention à 500 cycles</a:t>
            </a:r>
          </a:p>
        </p:txBody>
      </p:sp>
      <p:sp>
        <p:nvSpPr>
          <p:cNvPr id="28" name="Rectangle 27"/>
          <p:cNvSpPr/>
          <p:nvPr/>
        </p:nvSpPr>
        <p:spPr>
          <a:xfrm>
            <a:off x="8229600" y="31089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503920" y="3200400"/>
            <a:ext cx="2926080" cy="640080"/>
          </a:xfrm>
          <a:prstGeom prst="rect">
            <a:avLst/>
          </a:prstGeom>
          <a:noFill/>
        </p:spPr>
        <p:txBody>
          <a:bodyPr wrap="square" anchor="t" lIns="0" rIns="0" tIns="0" bIns="0">
            <a:spAutoFit/>
          </a:bodyPr>
          <a:lstStyle/>
          <a:p>
            <a:pPr eaLnBrk="1" hangingPunct="1">
              <a:lnSpc>
                <a:spcPct val="120000"/>
              </a:lnSpc>
            </a:pPr>
            <a:r>
              <a:rPr lang="fr-FR" altLang="en-US" sz="3000" b="1">
                <a:solidFill>
                  <a:schemeClr val="accent2"/>
                </a:solidFill>
              </a:rPr>
              <a:t>99,3 %</a:t>
            </a:r>
          </a:p>
        </p:txBody>
      </p:sp>
      <p:sp>
        <p:nvSpPr>
          <p:cNvPr id="30" name="TextBox 29"/>
          <p:cNvSpPr txBox="1"/>
          <p:nvPr/>
        </p:nvSpPr>
        <p:spPr>
          <a:xfrm>
            <a:off x="8503920" y="3822191"/>
            <a:ext cx="3017520" cy="365760"/>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Rendement coulombique moyen</a:t>
            </a:r>
          </a:p>
        </p:txBody>
      </p:sp>
      <p:sp>
        <p:nvSpPr>
          <p:cNvPr id="31" name="Rectangle 30"/>
          <p:cNvSpPr/>
          <p:nvPr/>
        </p:nvSpPr>
        <p:spPr>
          <a:xfrm>
            <a:off x="8229600" y="44805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503920" y="4572000"/>
            <a:ext cx="2926080" cy="640080"/>
          </a:xfrm>
          <a:prstGeom prst="rect">
            <a:avLst/>
          </a:prstGeom>
          <a:noFill/>
        </p:spPr>
        <p:txBody>
          <a:bodyPr wrap="square" anchor="t" lIns="0" rIns="0" tIns="0" bIns="0">
            <a:spAutoFit/>
          </a:bodyPr>
          <a:lstStyle/>
          <a:p>
            <a:pPr eaLnBrk="1" hangingPunct="1">
              <a:lnSpc>
                <a:spcPct val="120000"/>
              </a:lnSpc>
            </a:pPr>
            <a:r>
              <a:rPr lang="fr-FR" altLang="en-US" sz="3000" b="1">
                <a:solidFill>
                  <a:srgbClr val="A86F10"/>
                </a:solidFill>
              </a:rPr>
              <a:t>× 2</a:t>
            </a:r>
          </a:p>
        </p:txBody>
      </p:sp>
      <p:sp>
        <p:nvSpPr>
          <p:cNvPr id="33" name="TextBox 32"/>
          <p:cNvSpPr txBox="1"/>
          <p:nvPr/>
        </p:nvSpPr>
        <p:spPr>
          <a:xfrm>
            <a:off x="8503920" y="5193792"/>
            <a:ext cx="3017520" cy="365760"/>
          </a:xfrm>
          <a:prstGeom prst="rect">
            <a:avLst/>
          </a:prstGeom>
          <a:noFill/>
        </p:spPr>
        <p:txBody>
          <a:bodyPr wrap="square" anchor="t" lIns="0" rIns="0" tIns="0" bIns="0">
            <a:spAutoFit/>
          </a:bodyPr>
          <a:lstStyle/>
          <a:p>
            <a:pPr eaLnBrk="1" hangingPunct="1">
              <a:lnSpc>
                <a:spcPct val="120000"/>
              </a:lnSpc>
            </a:pPr>
            <a:r>
              <a:rPr lang="fr-FR" altLang="en-US" sz="1500">
                <a:solidFill>
                  <a:srgbClr val="5F6B78"/>
                </a:solidFill>
              </a:rPr>
              <a:t>Durée de vie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03 Résultats · Mécanisme</a:t>
            </a:r>
          </a:p>
        </p:txBody>
      </p:sp>
      <p:sp>
        <p:nvSpPr>
          <p:cNvPr id="3" name="Title 2"/>
          <p:cNvSpPr>
            <a:spLocks noGrp="1"/>
          </p:cNvSpPr>
          <p:nvPr>
            <p:ph type="title"/>
          </p:nvPr>
        </p:nvSpPr>
        <p:spPr/>
        <p:txBody>
          <a:bodyPr/>
          <a:lstStyle/>
          <a:p>
            <a:pPr eaLnBrk="1" hangingPunct="1"/>
            <a:r>
              <a:rPr lang="fr-FR" altLang="en-US"/>
              <a:t>La couche LiF homogénéise le flux de Li⁺ et protège l’électrolyte</a:t>
            </a:r>
          </a:p>
        </p:txBody>
      </p:sp>
      <p:pic>
        <p:nvPicPr>
          <p:cNvPr id="4" name="Picture Placeholder 3" descr="mechanism.jpg"/>
          <p:cNvPicPr>
            <a:picLocks noGrp="1" noChangeAspect="1"/>
          </p:cNvPicPr>
          <p:nvPr>
            <p:ph type="pic" idx="10"/>
          </p:nvPr>
        </p:nvPicPr>
        <p:blipFill>
          <a:blip r:embed="rId2"/>
          <a:srcRect/>
          <a:stretch>
            <a:fillRect/>
          </a:stretch>
        </p:blipFill>
        <p:spPr>
          <a:xfrm>
            <a:off x="548640" y="1925545"/>
            <a:ext cx="6400800" cy="3509830"/>
          </a:xfrm>
        </p:spPr>
      </p:pic>
      <p:sp>
        <p:nvSpPr>
          <p:cNvPr id="5" name="Text Placeholder 4"/>
          <p:cNvSpPr>
            <a:spLocks noGrp="1"/>
          </p:cNvSpPr>
          <p:nvPr>
            <p:ph type="body" idx="16"/>
          </p:nvPr>
        </p:nvSpPr>
        <p:spPr/>
        <p:txBody>
          <a:bodyPr/>
          <a:lstStyle/>
          <a:p>
            <a:pPr eaLnBrk="1" hangingPunct="1"/>
            <a:r>
              <a:rPr lang="fr-FR" altLang="en-US"/>
              <a:t>Figure 4  Stabilisation de l’anode par la couche riche en LiF (schéma)</a:t>
            </a:r>
          </a:p>
        </p:txBody>
      </p:sp>
      <p:sp>
        <p:nvSpPr>
          <p:cNvPr id="6" name="Text Placeholder 5"/>
          <p:cNvSpPr>
            <a:spLocks noGrp="1"/>
          </p:cNvSpPr>
          <p:nvPr>
            <p:ph type="body" idx="1"/>
          </p:nvPr>
        </p:nvSpPr>
        <p:spPr/>
        <p:txBody>
          <a:bodyPr/>
          <a:lstStyle/>
          <a:p>
            <a:pPr eaLnBrk="1" hangingPunct="1"/>
            <a:r>
              <a:rPr lang="fr-FR" altLang="en-US" sz="1700" b="1">
                <a:solidFill>
                  <a:schemeClr val="accent1"/>
                </a:solidFill>
              </a:rPr>
              <a:t>Composition</a:t>
            </a:r>
          </a:p>
          <a:p>
            <a:pPr eaLnBrk="1" hangingPunct="1"/>
            <a:r>
              <a:rPr lang="fr-FR" altLang="en-US" sz="1700"/>
              <a:t>XPS en profondeur : couche surtout LiF, environ 50 nm.</a:t>
            </a:r>
          </a:p>
          <a:p>
            <a:pPr eaLnBrk="1" hangingPunct="1">
              <a:spcBef>
                <a:spcPts val="1400"/>
              </a:spcBef>
            </a:pPr>
            <a:r>
              <a:rPr lang="fr-FR" altLang="en-US" sz="1700" b="1">
                <a:solidFill>
                  <a:schemeClr val="accent1"/>
                </a:solidFill>
              </a:rPr>
              <a:t>Transport ionique</a:t>
            </a:r>
          </a:p>
          <a:p>
            <a:pPr eaLnBrk="1" hangingPunct="1"/>
            <a:r>
              <a:rPr lang="fr-FR" altLang="en-US" sz="1700"/>
              <a:t>Conductivité interfaciale plus élevée, flux de Li⁺ plus uniforme.</a:t>
            </a:r>
          </a:p>
          <a:p>
            <a:pPr eaLnBrk="1" hangingPunct="1">
              <a:spcBef>
                <a:spcPts val="1400"/>
              </a:spcBef>
            </a:pPr>
            <a:r>
              <a:rPr lang="fr-FR" altLang="en-US" sz="1700" b="1">
                <a:solidFill>
                  <a:schemeClr val="accent2"/>
                </a:solidFill>
              </a:rPr>
              <a:t>Stabilité</a:t>
            </a:r>
          </a:p>
          <a:p>
            <a:pPr eaLnBrk="1" hangingPunct="1"/>
            <a:r>
              <a:rPr lang="fr-FR" altLang="en-US" sz="1700"/>
              <a:t>Moins de décomposition de l’électrolyte ; l’impédance augmente plus lentement.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fr-FR" altLang="en-US" sz="1200" b="1">
                <a:solidFill>
                  <a:schemeClr val="accent2"/>
                </a:solidFill>
              </a:rPr>
              <a:t>✦ </a:t>
            </a:r>
            <a:r>
              <a:rPr lang="fr-FR" altLang="en-US" sz="1200">
                <a:solidFill>
                  <a:srgbClr val="5F6B78"/>
                </a:solidFill>
              </a:rPr>
              <a:t>Schéma de mécanisme : prompt prérempli.</a:t>
            </a:r>
            <a:r>
              <a:rPr lang="fr-FR" altLang="en-US" sz="1200" b="1">
                <a:solidFill>
                  <a:schemeClr val="accent1"/>
                </a:solidFill>
                <a:hlinkClick r:id="rId3"/>
              </a:rPr>
              <a:t>  Ouvrir SciDraw AI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04 Conclusion</a:t>
            </a:r>
          </a:p>
        </p:txBody>
      </p:sp>
      <p:sp>
        <p:nvSpPr>
          <p:cNvPr id="3" name="Title 2"/>
          <p:cNvSpPr>
            <a:spLocks noGrp="1"/>
          </p:cNvSpPr>
          <p:nvPr>
            <p:ph type="title"/>
          </p:nvPr>
        </p:nvSpPr>
        <p:spPr/>
        <p:txBody>
          <a:bodyPr/>
          <a:lstStyle/>
          <a:p>
            <a:pPr eaLnBrk="1" hangingPunct="1"/>
            <a:r>
              <a:rPr lang="fr-FR" altLang="en-US"/>
              <a:t>Face aux autres stratégies : simple et compatible carbonate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Table 21"/>
          <p:cNvGraphicFramePr>
            <a:graphicFrameLocks noGrp="1"/>
          </p:cNvGraphicFramePr>
          <p:nvPr/>
        </p:nvGraphicFramePr>
        <p:xfrm>
          <a:off x="548640" y="1737360"/>
          <a:ext cx="11094412" cy="3118104"/>
        </p:xfrm>
        <a:graphic>
          <a:graphicData uri="http://schemas.openxmlformats.org/drawingml/2006/table">
            <a:tbl>
              <a:tblPr firstRow="1">
                <a:tableStyleId>{5C22544A-7EE6-4342-B048-85BDC9FD1C3A}</a:tableStyleId>
              </a:tblPr>
              <a:tblGrid>
                <a:gridCol w="3429182"/>
                <a:gridCol w="2521457"/>
                <a:gridCol w="2824032"/>
                <a:gridCol w="2319741"/>
              </a:tblGrid>
              <a:tr h="512064">
                <a:tc>
                  <a:txBody>
                    <a:bodyPr wrap="square"/>
                    <a:lstStyle/>
                    <a:p>
                      <a:pPr eaLnBrk="1" hangingPunct="1">
                        <a:lnSpc>
                          <a:spcPct val="115000"/>
                        </a:lnSpc>
                      </a:pPr>
                      <a:r>
                        <a:rPr lang="fr-FR" altLang="en-US" sz="1500" b="1">
                          <a:solidFill>
                            <a:srgbClr val="FFFFFF"/>
                          </a:solidFill>
                        </a:rPr>
                        <a:t>Stratégie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Mise en œuvre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Électrolyte carbonate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Passage à l’échelle</a:t>
                      </a:r>
                    </a:p>
                  </a:txBody>
                  <a:tcPr marL="164592" marR="164592" marT="73152" marB="73152" anchor="ctr">
                    <a:solidFill>
                      <a:schemeClr val="accent1"/>
                    </a:solidFill>
                  </a:tcPr>
                </a:tc>
              </a:tr>
              <a:tr h="868680">
                <a:tc>
                  <a:txBody>
                    <a:bodyPr wrap="square"/>
                    <a:lstStyle/>
                    <a:p>
                      <a:pPr eaLnBrk="1" hangingPunct="1">
                        <a:lnSpc>
                          <a:spcPct val="115000"/>
                        </a:lnSpc>
                      </a:pPr>
                      <a:r>
                        <a:rPr lang="fr-FR" altLang="en-US" sz="1500" b="1">
                          <a:solidFill>
                            <a:schemeClr val="dk1"/>
                          </a:solidFill>
                        </a:rPr>
                        <a:t>Additifs d’électrolyte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Facile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En partie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Élevé</a:t>
                      </a:r>
                    </a:p>
                  </a:txBody>
                  <a:tcPr marL="164592" marR="164592" marT="73152" marB="73152" anchor="ctr">
                    <a:solidFill>
                      <a:srgbClr val="FFFFFF"/>
                    </a:solidFill>
                  </a:tcPr>
                </a:tc>
              </a:tr>
              <a:tr h="868680">
                <a:tc>
                  <a:txBody>
                    <a:bodyPr wrap="square"/>
                    <a:lstStyle/>
                    <a:p>
                      <a:pPr eaLnBrk="1" hangingPunct="1">
                        <a:lnSpc>
                          <a:spcPct val="115000"/>
                        </a:lnSpc>
                      </a:pPr>
                      <a:r>
                        <a:rPr lang="fr-FR" altLang="en-US" sz="1500" b="1">
                          <a:solidFill>
                            <a:schemeClr val="dk1"/>
                          </a:solidFill>
                        </a:rPr>
                        <a:t>SEI artificielle PVD / CVD</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Difficile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Compatible</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Faible</a:t>
                      </a:r>
                    </a:p>
                  </a:txBody>
                  <a:tcPr marL="164592" marR="164592" marT="73152" marB="73152" anchor="ctr">
                    <a:solidFill>
                      <a:schemeClr val="lt2"/>
                    </a:solidFill>
                  </a:tcPr>
                </a:tc>
              </a:tr>
              <a:tr h="868680">
                <a:tc>
                  <a:txBody>
                    <a:bodyPr wrap="square"/>
                    <a:lstStyle/>
                    <a:p>
                      <a:pPr eaLnBrk="1" hangingPunct="1">
                        <a:lnSpc>
                          <a:spcPct val="115000"/>
                        </a:lnSpc>
                      </a:pPr>
                      <a:r>
                        <a:rPr lang="fr-FR" altLang="en-US" sz="1500" b="1">
                          <a:solidFill>
                            <a:schemeClr val="dk1"/>
                          </a:solidFill>
                        </a:rPr>
                        <a:t>Ce travail : imprégnation</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Facile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Compatible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Plutôt élevé</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fr-FR" altLang="en-US" sz="1800" b="1">
                <a:solidFill>
                  <a:srgbClr val="5F6B78"/>
                </a:solidFill>
              </a:rPr>
              <a:t>Note  </a:t>
            </a:r>
            <a:r>
              <a:rPr lang="fr-FR" altLang="en-US" sz="1800"/>
              <a:t>Comparaison qualitative, à titre d’exemple de mise en page. Dans votre exposé, mettez des indicateurs chiffrés, dans des conditions comparables, avec leur source.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04 Conclusion</a:t>
            </a:r>
          </a:p>
        </p:txBody>
      </p:sp>
      <p:sp>
        <p:nvSpPr>
          <p:cNvPr id="3" name="Title 2"/>
          <p:cNvSpPr>
            <a:spLocks noGrp="1"/>
          </p:cNvSpPr>
          <p:nvPr>
            <p:ph type="title"/>
          </p:nvPr>
        </p:nvSpPr>
        <p:spPr/>
        <p:txBody>
          <a:bodyPr/>
          <a:lstStyle/>
          <a:p>
            <a:pPr eaLnBrk="1" hangingPunct="1"/>
            <a:r>
              <a:rPr lang="fr-FR" altLang="en-US"/>
              <a:t>Conclusion et perspectives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6212872"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212872"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664232" cy="457200"/>
          </a:xfrm>
          <a:prstGeom prst="rect">
            <a:avLst/>
          </a:prstGeom>
          <a:noFill/>
        </p:spPr>
        <p:txBody>
          <a:bodyPr wrap="square" anchor="t" lIns="0" rIns="0" tIns="0" bIns="0">
            <a:spAutoFit/>
          </a:bodyPr>
          <a:lstStyle/>
          <a:p>
            <a:pPr eaLnBrk="1" hangingPunct="1">
              <a:lnSpc>
                <a:spcPct val="120000"/>
              </a:lnSpc>
            </a:pPr>
            <a:r>
              <a:rPr lang="fr-FR" altLang="en-US" sz="2000" b="1">
                <a:solidFill>
                  <a:schemeClr val="accent1"/>
                </a:solidFill>
              </a:rPr>
              <a:t>Conclusion</a:t>
            </a:r>
          </a:p>
        </p:txBody>
      </p:sp>
      <p:sp>
        <p:nvSpPr>
          <p:cNvPr id="25" name="TextBox 24"/>
          <p:cNvSpPr txBox="1"/>
          <p:nvPr/>
        </p:nvSpPr>
        <p:spPr>
          <a:xfrm>
            <a:off x="822959" y="2514600"/>
            <a:ext cx="5664232" cy="2240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1. Une simple imprégnation forme une couche riche en LiF sur le lithium.</a:t>
            </a:r>
          </a:p>
          <a:p>
            <a:pPr eaLnBrk="1" hangingPunct="1">
              <a:lnSpc>
                <a:spcPct val="130000"/>
              </a:lnSpc>
              <a:spcBef>
                <a:spcPts val="1000"/>
              </a:spcBef>
            </a:pPr>
            <a:r>
              <a:rPr lang="fr-FR" altLang="en-US" sz="1700">
                <a:solidFill>
                  <a:schemeClr val="dk1"/>
                </a:solidFill>
              </a:rPr>
              <a:t>2. La surtension de nucléation baisse d’environ 40 % ; dépôt plus compact.</a:t>
            </a:r>
          </a:p>
          <a:p>
            <a:pPr eaLnBrk="1" hangingPunct="1">
              <a:lnSpc>
                <a:spcPct val="130000"/>
              </a:lnSpc>
              <a:spcBef>
                <a:spcPts val="1000"/>
              </a:spcBef>
            </a:pPr>
            <a:r>
              <a:rPr lang="fr-FR" altLang="en-US" sz="1700">
                <a:solidFill>
                  <a:schemeClr val="dk1"/>
                </a:solidFill>
              </a:rPr>
              <a:t>3. Rétention à 500 cycles : de 41 % à 86 % en cellule complète.</a:t>
            </a:r>
          </a:p>
        </p:txBody>
      </p:sp>
      <p:sp>
        <p:nvSpPr>
          <p:cNvPr id="26" name="Rectangle 25"/>
          <p:cNvSpPr/>
          <p:nvPr/>
        </p:nvSpPr>
        <p:spPr>
          <a:xfrm>
            <a:off x="7081552" y="1737360"/>
            <a:ext cx="4561502"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7081552" y="1737360"/>
            <a:ext cx="4561502"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355872" y="1965960"/>
            <a:ext cx="4012862" cy="457200"/>
          </a:xfrm>
          <a:prstGeom prst="rect">
            <a:avLst/>
          </a:prstGeom>
          <a:noFill/>
        </p:spPr>
        <p:txBody>
          <a:bodyPr wrap="square" anchor="t" lIns="0" rIns="0" tIns="0" bIns="0">
            <a:spAutoFit/>
          </a:bodyPr>
          <a:lstStyle/>
          <a:p>
            <a:pPr eaLnBrk="1" hangingPunct="1">
              <a:lnSpc>
                <a:spcPct val="120000"/>
              </a:lnSpc>
            </a:pPr>
            <a:r>
              <a:rPr lang="fr-FR" altLang="en-US" sz="2000" b="1">
                <a:solidFill>
                  <a:schemeClr val="accent4"/>
                </a:solidFill>
              </a:rPr>
              <a:t>Limites et suite</a:t>
            </a:r>
          </a:p>
        </p:txBody>
      </p:sp>
      <p:sp>
        <p:nvSpPr>
          <p:cNvPr id="29" name="TextBox 28"/>
          <p:cNvSpPr txBox="1"/>
          <p:nvPr/>
        </p:nvSpPr>
        <p:spPr>
          <a:xfrm>
            <a:off x="7355872" y="2514600"/>
            <a:ext cx="4012862" cy="2240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Forte capacité surfacique (&gt; 3 mAh/cm²) : à tester.</a:t>
            </a:r>
          </a:p>
          <a:p>
            <a:pPr eaLnBrk="1" hangingPunct="1">
              <a:lnSpc>
                <a:spcPct val="130000"/>
              </a:lnSpc>
              <a:spcBef>
                <a:spcPts val="800"/>
              </a:spcBef>
            </a:pPr>
            <a:r>
              <a:rPr lang="fr-FR" altLang="en-US" sz="1700">
                <a:solidFill>
                  <a:schemeClr val="dk1"/>
                </a:solidFill>
              </a:rPr>
              <a:t>Évolution à haute température : inconnue.</a:t>
            </a:r>
          </a:p>
          <a:p>
            <a:pPr eaLnBrk="1" hangingPunct="1">
              <a:lnSpc>
                <a:spcPct val="130000"/>
              </a:lnSpc>
              <a:spcBef>
                <a:spcPts val="1400"/>
              </a:spcBef>
            </a:pPr>
            <a:r>
              <a:rPr lang="fr-FR" altLang="en-US" sz="1700" b="1">
                <a:solidFill>
                  <a:schemeClr val="dk1"/>
                </a:solidFill>
              </a:rPr>
              <a:t>Suite : </a:t>
            </a:r>
            <a:r>
              <a:rPr lang="fr-FR" altLang="en-US" sz="1700">
                <a:solidFill>
                  <a:schemeClr val="dk1"/>
                </a:solidFill>
              </a:rPr>
              <a:t>cellules pouch, suivi in situ.</a:t>
            </a:r>
          </a:p>
        </p:txBody>
      </p:sp>
      <p:sp>
        <p:nvSpPr>
          <p:cNvPr id="30" name="Rectangle 29"/>
          <p:cNvSpPr/>
          <p:nvPr/>
        </p:nvSpPr>
        <p:spPr>
          <a:xfrm>
            <a:off x="548640" y="5120640"/>
            <a:ext cx="11094415" cy="914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960120" y="5120640"/>
            <a:ext cx="10271455" cy="914400"/>
          </a:xfrm>
          <a:prstGeom prst="rect">
            <a:avLst/>
          </a:prstGeom>
          <a:noFill/>
        </p:spPr>
        <p:txBody>
          <a:bodyPr wrap="square" anchor="ctr" lIns="0" rIns="0" tIns="0" bIns="0">
            <a:spAutoFit/>
          </a:bodyPr>
          <a:lstStyle/>
          <a:p>
            <a:pPr eaLnBrk="1" hangingPunct="1">
              <a:lnSpc>
                <a:spcPct val="120000"/>
              </a:lnSpc>
            </a:pPr>
            <a:r>
              <a:rPr lang="fr-FR" altLang="en-US" sz="1900" b="1">
                <a:solidFill>
                  <a:srgbClr val="F2C66D"/>
                </a:solidFill>
              </a:rPr>
              <a:t>Le message  </a:t>
            </a:r>
            <a:r>
              <a:rPr lang="fr-FR" altLang="en-US" sz="1900">
                <a:solidFill>
                  <a:srgbClr val="FFFFFF"/>
                </a:solidFill>
              </a:rPr>
              <a:t>Une couche riche en LiF double la durée de vie du lithium métal en électrolyte carbonate.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Remerciements</a:t>
            </a:r>
          </a:p>
        </p:txBody>
      </p:sp>
      <p:sp>
        <p:nvSpPr>
          <p:cNvPr id="3" name="Title 2"/>
          <p:cNvSpPr>
            <a:spLocks noGrp="1"/>
          </p:cNvSpPr>
          <p:nvPr>
            <p:ph type="title"/>
          </p:nvPr>
        </p:nvSpPr>
        <p:spPr/>
        <p:txBody>
          <a:bodyPr/>
          <a:lstStyle/>
          <a:p>
            <a:pPr eaLnBrk="1" hangingPunct="1"/>
            <a:r>
              <a:rPr lang="fr-FR" altLang="en-US"/>
              <a:t>Remerciements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fr-FR" altLang="en-US" sz="1900" b="1">
                <a:solidFill>
                  <a:schemeClr val="accent1"/>
                </a:solidFill>
              </a:rPr>
              <a:t>Encadrement</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Merci au Pr Prénom NOM pour son encadrement.</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fr-FR" altLang="en-US" sz="1900" b="1">
                <a:solidFill>
                  <a:schemeClr val="accent2"/>
                </a:solidFill>
              </a:rPr>
              <a:t>Collaborations</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Merci à l’équipe XX (Laboratoire XX) pour les mesures XPS.</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fr-FR" altLang="en-US" sz="1900" b="1">
                <a:solidFill>
                  <a:schemeClr val="accent3"/>
                </a:solidFill>
              </a:rPr>
              <a:t>Plateformes</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Plateforme de caractérisation de l’Université XX.</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fr-FR" altLang="en-US" sz="1900" b="1">
                <a:solidFill>
                  <a:schemeClr val="accent4"/>
                </a:solidFill>
              </a:rPr>
              <a:t>Financement</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fr-FR" altLang="en-US" sz="1700">
                <a:solidFill>
                  <a:schemeClr val="dk1"/>
                </a:solidFill>
              </a:rPr>
              <a:t>Projet ANR-XX-XXXX ; contrat doctoral.</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fr-FR" altLang="en-US"/>
              <a:t>Merci ! Place aux questions</a:t>
            </a:r>
          </a:p>
        </p:txBody>
      </p:sp>
      <p:sp>
        <p:nvSpPr>
          <p:cNvPr id="3" name="Text Placeholder 2"/>
          <p:cNvSpPr>
            <a:spLocks noGrp="1"/>
          </p:cNvSpPr>
          <p:nvPr>
            <p:ph type="body" idx="1"/>
          </p:nvPr>
        </p:nvSpPr>
        <p:spPr/>
        <p:txBody>
          <a:bodyPr/>
          <a:lstStyle/>
          <a:p>
            <a:pPr eaLnBrk="1" hangingPunct="1"/>
            <a:r>
              <a:rPr lang="fr-FR" altLang="en-US">
                <a:solidFill>
                  <a:srgbClr val="C9D6E8"/>
                </a:solidFill>
              </a:rPr>
              <a:t>Orateur  </a:t>
            </a:r>
            <a:r>
              <a:rPr lang="fr-FR" altLang="en-US">
                <a:solidFill>
                  <a:srgbClr val="FFFFFF"/>
                </a:solidFill>
              </a:rPr>
              <a:t>Prénom NOM · Université XX</a:t>
            </a:r>
          </a:p>
          <a:p>
            <a:pPr eaLnBrk="1" hangingPunct="1"/>
            <a:r>
              <a:rPr lang="fr-FR" altLang="en-US">
                <a:solidFill>
                  <a:srgbClr val="C9D6E8"/>
                </a:solidFill>
              </a:rPr>
              <a:t>E-mail  </a:t>
            </a:r>
            <a:r>
              <a:rPr lang="fr-FR" altLang="en-US">
                <a:solidFill>
                  <a:srgbClr val="FFFFFF"/>
                </a:solidFill>
              </a:rPr>
              <a:t>prenom.nom@univ-xx.fr</a:t>
            </a:r>
          </a:p>
          <a:p>
            <a:pPr eaLnBrk="1" hangingPunct="1"/>
            <a:r>
              <a:rPr lang="fr-FR" altLang="en-US">
                <a:solidFill>
                  <a:srgbClr val="C9D6E8"/>
                </a:solidFill>
              </a:rPr>
              <a:t>Article  </a:t>
            </a:r>
            <a:r>
              <a:rPr lang="fr-FR" altLang="en-US">
                <a:solidFill>
                  <a:srgbClr val="FFFFFF"/>
                </a:solidFill>
              </a:rPr>
              <a:t>Nom de la revue, 2026 (QR code)</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fr-FR" altLang="en-US"/>
              <a:t>Article / page de l’équipe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fr-FR" altLang="en-US"/>
              <a:t>Réserve · masquée en diaporama, à appeler par son numéro</a:t>
            </a:r>
          </a:p>
        </p:txBody>
      </p:sp>
      <p:sp>
        <p:nvSpPr>
          <p:cNvPr id="3" name="Title 2"/>
          <p:cNvSpPr>
            <a:spLocks noGrp="1"/>
          </p:cNvSpPr>
          <p:nvPr>
            <p:ph type="title"/>
          </p:nvPr>
        </p:nvSpPr>
        <p:spPr/>
        <p:txBody>
          <a:bodyPr/>
          <a:lstStyle/>
          <a:p>
            <a:pPr eaLnBrk="1" hangingPunct="1"/>
            <a:r>
              <a:rPr lang="fr-FR" altLang="en-US"/>
              <a:t>Questions possibles et éléments de réponse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fr-FR" altLang="en-US"/>
              <a:t>XXe congrès national d’électrochimie · Session orale</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fr-FR"/>
              <a:t>‹#›</a:t>
            </a:fld>
          </a:p>
        </p:txBody>
      </p:sp>
      <p:graphicFrame>
        <p:nvGraphicFramePr>
          <p:cNvPr id="22" name="Table 21"/>
          <p:cNvGraphicFramePr>
            <a:graphicFrameLocks noGrp="1"/>
          </p:cNvGraphicFramePr>
          <p:nvPr/>
        </p:nvGraphicFramePr>
        <p:xfrm>
          <a:off x="548640" y="1737360"/>
          <a:ext cx="11094414" cy="3392424"/>
        </p:xfrm>
        <a:graphic>
          <a:graphicData uri="http://schemas.openxmlformats.org/drawingml/2006/table">
            <a:tbl>
              <a:tblPr firstRow="1">
                <a:tableStyleId>{5C22544A-7EE6-4342-B048-85BDC9FD1C3A}</a:tableStyleId>
              </a:tblPr>
              <a:tblGrid>
                <a:gridCol w="3832616"/>
                <a:gridCol w="5345490"/>
                <a:gridCol w="1916308"/>
              </a:tblGrid>
              <a:tr h="512064">
                <a:tc>
                  <a:txBody>
                    <a:bodyPr wrap="square"/>
                    <a:lstStyle/>
                    <a:p>
                      <a:pPr eaLnBrk="1" hangingPunct="1">
                        <a:lnSpc>
                          <a:spcPct val="115000"/>
                        </a:lnSpc>
                      </a:pPr>
                      <a:r>
                        <a:rPr lang="fr-FR" altLang="en-US" sz="1500" b="1">
                          <a:solidFill>
                            <a:srgbClr val="FFFFFF"/>
                          </a:solidFill>
                        </a:rPr>
                        <a:t>Question possible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Éléments de réponse</a:t>
                      </a:r>
                    </a:p>
                  </a:txBody>
                  <a:tcPr marL="164592" marR="164592" marT="73152" marB="73152" anchor="ctr">
                    <a:solidFill>
                      <a:schemeClr val="accent1"/>
                    </a:solidFill>
                  </a:tcPr>
                </a:tc>
                <a:tc>
                  <a:txBody>
                    <a:bodyPr wrap="square"/>
                    <a:lstStyle/>
                    <a:p>
                      <a:pPr eaLnBrk="1" hangingPunct="1">
                        <a:lnSpc>
                          <a:spcPct val="115000"/>
                        </a:lnSpc>
                      </a:pPr>
                      <a:r>
                        <a:rPr lang="fr-FR" altLang="en-US" sz="1500" b="1">
                          <a:solidFill>
                            <a:srgbClr val="FFFFFF"/>
                          </a:solidFill>
                        </a:rPr>
                        <a:t>Preuve</a:t>
                      </a:r>
                    </a:p>
                  </a:txBody>
                  <a:tcPr marL="164592" marR="164592" marT="73152" marB="73152" anchor="ctr">
                    <a:solidFill>
                      <a:schemeClr val="accent1"/>
                    </a:solidFill>
                  </a:tcPr>
                </a:tc>
              </a:tr>
              <a:tr h="960120">
                <a:tc>
                  <a:txBody>
                    <a:bodyPr wrap="square"/>
                    <a:lstStyle/>
                    <a:p>
                      <a:pPr eaLnBrk="1" hangingPunct="1">
                        <a:lnSpc>
                          <a:spcPct val="115000"/>
                        </a:lnSpc>
                      </a:pPr>
                      <a:r>
                        <a:rPr lang="fr-FR" altLang="en-US" sz="1500" b="1">
                          <a:solidFill>
                            <a:schemeClr val="dk1"/>
                          </a:solidFill>
                        </a:rPr>
                        <a:t>Comment contrôlez-vous l’épaisseur ?</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Par la durée d’imprégnation : environ 50 nm à 10 min ; au-delà, l’impédance grimpe.</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Fig. S2</a:t>
                      </a:r>
                    </a:p>
                  </a:txBody>
                  <a:tcPr marL="164592" marR="164592" marT="73152" marB="73152" anchor="ctr">
                    <a:solidFill>
                      <a:srgbClr val="FFFFFF"/>
                    </a:solidFill>
                  </a:tcPr>
                </a:tc>
              </a:tr>
              <a:tr h="960120">
                <a:tc>
                  <a:txBody>
                    <a:bodyPr wrap="square"/>
                    <a:lstStyle/>
                    <a:p>
                      <a:pPr eaLnBrk="1" hangingPunct="1">
                        <a:lnSpc>
                          <a:spcPct val="115000"/>
                        </a:lnSpc>
                      </a:pPr>
                      <a:r>
                        <a:rPr lang="fr-FR" altLang="en-US" sz="1500" b="1">
                          <a:solidFill>
                            <a:schemeClr val="dk1"/>
                          </a:solidFill>
                        </a:rPr>
                        <a:t>Et à forte capacité surfacique ?</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Stable jusqu’à 3 mAh/cm² ; au-delà, c’est la suite du travail.</a:t>
                      </a:r>
                    </a:p>
                  </a:txBody>
                  <a:tcPr marL="164592" marR="164592" marT="73152" marB="73152" anchor="ctr">
                    <a:solidFill>
                      <a:schemeClr val="lt2"/>
                    </a:solidFill>
                  </a:tcPr>
                </a:tc>
                <a:tc>
                  <a:txBody>
                    <a:bodyPr wrap="square"/>
                    <a:lstStyle/>
                    <a:p>
                      <a:pPr eaLnBrk="1" hangingPunct="1">
                        <a:lnSpc>
                          <a:spcPct val="115000"/>
                        </a:lnSpc>
                      </a:pPr>
                      <a:r>
                        <a:rPr lang="fr-FR" altLang="en-US" sz="1500">
                          <a:solidFill>
                            <a:schemeClr val="dk1"/>
                          </a:solidFill>
                        </a:rPr>
                        <a:t>Diapo 12</a:t>
                      </a:r>
                    </a:p>
                  </a:txBody>
                  <a:tcPr marL="164592" marR="164592" marT="73152" marB="73152" anchor="ctr">
                    <a:solidFill>
                      <a:schemeClr val="lt2"/>
                    </a:solidFill>
                  </a:tcPr>
                </a:tc>
              </a:tr>
              <a:tr h="960120">
                <a:tc>
                  <a:txBody>
                    <a:bodyPr wrap="square"/>
                    <a:lstStyle/>
                    <a:p>
                      <a:pPr eaLnBrk="1" hangingPunct="1">
                        <a:lnSpc>
                          <a:spcPct val="115000"/>
                        </a:lnSpc>
                      </a:pPr>
                      <a:r>
                        <a:rPr lang="fr-FR" altLang="en-US" sz="1500" b="1">
                          <a:solidFill>
                            <a:schemeClr val="dk1"/>
                          </a:solidFill>
                        </a:rPr>
                        <a:t>Par rapport à l’additif FEC ?</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Les deux se combinent : leurs effets sont complémentaires.</a:t>
                      </a:r>
                    </a:p>
                  </a:txBody>
                  <a:tcPr marL="164592" marR="164592" marT="73152" marB="73152" anchor="ctr">
                    <a:solidFill>
                      <a:srgbClr val="FFFFFF"/>
                    </a:solidFill>
                  </a:tcPr>
                </a:tc>
                <a:tc>
                  <a:txBody>
                    <a:bodyPr wrap="square"/>
                    <a:lstStyle/>
                    <a:p>
                      <a:pPr eaLnBrk="1" hangingPunct="1">
                        <a:lnSpc>
                          <a:spcPct val="115000"/>
                        </a:lnSpc>
                      </a:pPr>
                      <a:r>
                        <a:rPr lang="fr-FR" altLang="en-US" sz="1500">
                          <a:solidFill>
                            <a:schemeClr val="dk1"/>
                          </a:solidFill>
                        </a:rPr>
                        <a:t>Fig. S5</a:t>
                      </a:r>
                    </a:p>
                  </a:txBody>
                  <a:tcPr marL="164592" marR="164592" marT="73152" marB="73152" anchor="ctr">
                    <a:solidFill>
                      <a:srgbClr val="FFFFFF"/>
                    </a:solidFill>
                  </a:tcPr>
                </a:tc>
              </a:tr>
            </a:tbl>
          </a:graphicData>
        </a:graphic>
      </p:graphicFrame>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PowerPoint de communication orale · SciDraw AI</dc:title>
  <dc:subject>Modèle de communication orale en congrès (version exemple)</dc:subject>
  <dc:creator>SciDraw AI</dc:creator>
  <cp:keywords>SciDraw AI; communication orale; congrès; présentation scientifique; modèle PowerPoint</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