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Dieta rica en grasas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Triglicéridos hepáticos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rica en grasas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rica en grasas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rica en grasas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rica en grasas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Abundancia relativa</a:t>
                </a:r>
              </a:p>
            </c:rich>
          </c:tx>
          <c:layout/>
          <c:overlay val="0"/>
        </c:title>
        <c:numFmt formatCode="0 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Ácidos biliares conjugados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plus>
            <c:minus>
              <c:numLit>
                <c:formatCode>General</c:formatCode>
                <c:ptCount val="2"/>
                <c:pt idx="0">
                  <c:v>4</c:v>
                </c:pt>
                <c:pt idx="1">
                  <c:v>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rica en grasas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38</c:v>
                </c:pt>
              </c:numCache>
            </c:numRef>
          </c:val>
        </c:ser>
        <c:gapWidth val="12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% de los ácidos biliares totales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(menos de 30 s): «Señora presidenta, señores miembros del tribunal: buenos días». Presente el título, su nombre y a quien dirige la tesis; el tribunal ya tiene el documento, no hace falta más.</a:t>
            </a:r>
          </a:p>
          <a:p>
            <a:r>
              <a:t>► Consejo: si el título es largo, déjelo en dos líneas antes que bajar de 30 pt. Haga clic en el icono de arriba a la izquierda para insertar el logo de la universidad.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Diapositiva de instrucciones, oculta en la presentación. Puede borrarla cuando la haya leído.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(20 s): recorra la estructura y lea en voz alta la pregunta de la derecha: es el hilo conductor de toda la defensa.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decir: diapositiva de transición; 3–5 s bastan («Empiezo por los antecedentes»).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cuatro frases, en este orden: el problema → lo que se sabe → lo que falta → por qué importa. La última lleva de forma natural a la pregunta de investigación.</a:t>
            </a:r>
          </a:p>
          <a:p>
            <a:r>
              <a:t>► El tribunal suele preguntar: «¿Qué relevancia práctica tiene?». Tenga preparado un ejemplo concreto de población o de aplicación.</a:t>
            </a:r>
          </a:p>
          <a:p>
            <a:r>
              <a:t>► Prompt de la figura: la figura de ejemplo se generó con este prompt. El enlace bajo la figura lo abre ya escrito; también puede copiarlo y cambiar el objeto de estudio, los pasos y las etiquetas:</a:t>
            </a:r>
          </a:p>
          <a:p>
            <a:r>
              <a:t>Dibuja un esquema de antecedentes sobre el «eje intestino-hígado», estilo vectorial plano, fondo blanco, azul marino y verde azulado como colores principales, con toques de ámbar. Cuatro pasos de izquierda a derecha unidos por flechas: ① «Dieta rica en grasas»; ② «Disbiosis intestinal», con menos bacterias beneficiosas y más bacterias oportunistas; ③ «Ácidos biliares alterados»; ④ «Vena porta» hacia el hígado, con «Acumulación de lípidos» en un hepatocito ampliado. A la izquierda, el intestino con su microbiota; a la derecha, el hígado y un hepatocito ampliado con gotas lipídicas. Sin título: solo estas cinco etiquetas en español, breves y bien legibles, cada una una sola vez.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(1–1,5 min): no lea la tabla. Resuma cada fila en dos frases («se ha demostrado… / falta…») y termine en la laguna de conocimiento.</a:t>
            </a:r>
          </a:p>
          <a:p>
            <a:r>
              <a:t>► Consejo: en la tabla basta con autor y año («García et al., 2023»); las referencias completas están en la tesis. La versión de ejemplo no cita trabajos reales: ponga los que usted cita.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(30–45 s): lea la hipótesis y añada: «Para contrastarla, el objetivo general se concretó en tres objetivos específicos, que corresponden a los capítulos 2 a 4».</a:t>
            </a:r>
          </a:p>
          <a:p>
            <a:r>
              <a:t>► El tribunal suele preguntar: «¿Qué relación hay entre los tres objetivos?». Respuesta: van de la descripción al mecanismo y del mecanismo a la demostración causal.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decir: diapositiva de transición; una frase basta.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es el «mapa» de toda la defensa. Recorra 1 → 2 → 3, diga qué pregunta responde cada bloque y en qué capítulo está.</a:t>
            </a:r>
          </a:p>
          <a:p>
            <a:r>
              <a:t>► Consejo: todo son formas de PowerPoint; puede cambiar el texto y añadir o quitar bloques sin redibujar nada.</a:t>
            </a:r>
          </a:p>
          <a:p>
            <a:r>
              <a:t>► ¿Quiere la hoja de ruta como imagen? Use el enlace de abajo o copie este texto y sustituya los corchetes:</a:t>
            </a:r>
          </a:p>
          <a:p>
            <a:r>
              <a:t>Dibuja la hoja de ruta metodológica de una tesis, diagrama de flujo horizontal, fondo blanco, estilo plano. Tres bloques de investigación: [bloque 1 y métodos]; [bloque 2 y métodos]; [bloque 3 y métodos]. Flechas entre los bloques y, a la derecha, la conclusión: [su conclusión]. Debajo de cada bloque, el capítulo correspondiente. Etiquetas en español.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quiénes o qué se estudió, qué se midió y cómo se compararon los grupos. Los detalles están en la tesis.</a:t>
            </a:r>
          </a:p>
          <a:p>
            <a:r>
              <a:t>► El tribunal suele preguntar: «¿Por qué solo machos?», «¿Cómo calculó el tamaño muestral?». Las respuestas están en la diapositiva de reserva del final.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decir: transición. Los resultados ocupan aproximadamente la mitad del tiempo.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(1–1,5 min): el título es la conclusión. Léalo y señale el gráfico: «aquí el grupo control, aquí el de dieta rica en grasas».</a:t>
            </a:r>
          </a:p>
          <a:p>
            <a:r>
              <a:t>► Consejo: un título que afirma un resultado se recuerda mejor que «Resultado 1».</a:t>
            </a:r>
          </a:p>
          <a:p>
            <a:r>
              <a:t>► Gráfico: es un gráfico nativo de PowerPoint. Clic derecho → Editar datos y ponga sus medias; las barras de error se cambian en Formato de barras de error → Personalizado.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(1–1,5 min): el gráfico de la izquierda dice «cambia la microbiota»; el de la derecha, «cambian también los ácidos biliares»; la frase de abajo los une.</a:t>
            </a:r>
          </a:p>
          <a:p>
            <a:r>
              <a:t>► El tribunal suele preguntar: «¿Basta el nivel de filo? ¿Qué pasa a nivel de género?». Tenga los géneros en la diapositiva de reserva o en las figuras suplementarias.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(1,5 min): primero qué demuestra cada experimento de intervención; después use el esquema de la izquierda para unir todos los resultados en una sola cadena.</a:t>
            </a:r>
          </a:p>
          <a:p>
            <a:r>
              <a:t>► Prompt de la figura: la figura de ejemplo se generó con este prompt. El enlace bajo la figura lo abre ya escrito; también puede copiarlo y poner su vía y sus moléculas:</a:t>
            </a:r>
          </a:p>
          <a:p>
            <a:r>
              <a:t>Dibuja un modelo mecanístico, estilo vectorial plano, fondo blanco, azul marino, verde azulado y ámbar. La imagen se divide en dos partes, arriba y abajo. Arriba, «Intestino»: «Dieta rica en grasas» → «Disbiosis intestinal» → «Menor actividad de BSH» → «Más ácidos biliares conjugados». Abajo, «Hepatocito»: «Menor activación de FXR» → «Menos SHP» → «Aumento de SREBP-1c» → «Más síntesis de ácidos grasos» → «Acumulación de gotas lipídicas». Las dos partes se unen con una flecha hacia abajo rotulada «Vena porta». Todas las flechas en azul marino significan «favorece o causa»; no uses símbolos de inhibición ni leyenda. Cada etiqueta aparece una sola vez, en español; sin título.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(30 s): cierre los resultados con esta tabla; el tribunal debe ver que cada objetivo específico (OE) tiene su evidencia.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decir: transición.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(1 min): el tribunal escucha esta parte con atención. En cada punto, diga qué se había hecho antes y qué añade su trabajo.</a:t>
            </a:r>
          </a:p>
          <a:p>
            <a:r>
              <a:t>► Consejo: cada aportación debe poder señalarse en la tesis. Evite «por primera vez» o «pionero» si no puede demostrarlo.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(45 s): lea las conclusiones numeradas, igual que en la tesis. Mencione usted mismo las limitaciones: el tribunal suele preguntar por ellas y es mejor adelantarse.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(20 s): basta con enumerarlos. Ponga primero lo que forma parte de la tesis; si es una tesis por compendio, esta diapositiva va antes de los resultados y cada capítulo cita su artículo.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 (20–30 s): breve y sincero. Si quiere poner una foto del grupo, borre una tarjeta e inserte la imagen.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Qué decir: «Muchas gracias por su atención; quedo a disposición del tribunal». Deje esta diapositiva durante el turno de preguntas.</a:t>
            </a:r>
          </a:p>
          <a:p>
            <a:r>
              <a:t>► Consejo: para ir a una diapositiva de reserva, escriba su número durante la presentación y pulse Intro. Anote las preguntas de cada miembro del tribunal y contéstelas en orden.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Diapositiva oculta: no aparece en la presentación. Escriba antes las preguntas que espera del tribunal y dónde está la respuesta.</a:t>
            </a:r>
          </a:p>
          <a:p>
            <a:r>
              <a:t>► Cómo ocultarla: clic derecho en la miniatura → Ocultar diapositiva. Durante la presentación, escriba el número y pulse Intro para ir a ella.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► Diapositiva de reserva oculta: haga clic en el icono del marco e inserte su propia figura.</a:t>
            </a:r>
          </a:p>
          <a:p/>
          <a:p>
            <a:r>
              <a:t>Plantillas SciDraw AI para investigación · sci-draw.com · Versión de ejemplo: el estudio y los datos son ficticios; solo ilustran cómo redactar cada diapositiva.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Defensa de tesis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tesis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sección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a todo el anch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Código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Artículo / web del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texto del patrón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es-E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es/ai-drawing?prompt=thesis-defense-background&amp;utm_source=template&amp;utm_medium=pptx&amp;utm_campaign=thesis-defense-es-example&amp;utm_content=background" TargetMode="Externa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es/ai-drawing?prompt=thesis-defense-roadmap&amp;utm_source=template&amp;utm_medium=pptx&amp;utm_campaign=thesis-defense-es-example&amp;utm_content=roadmap" TargetMode="External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es/sci-vis?example=thesis-defense-liver-tg&amp;utm_source=template&amp;utm_medium=pptx&amp;utm_campaign=thesis-defense-es-example&amp;utm_content=result-1" TargetMode="Externa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chart" Target="../charts/chart3.xml"/><Relationship Id="rId4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es/ai-drawing?prompt=thesis-defense-mechanism&amp;utm_source=template&amp;utm_medium=pptx&amp;utm_campaign=thesis-defense-es-example&amp;utm_content=mechanism" TargetMode="External"/><Relationship Id="rId4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es/ai-drawing?prompt=thesis-defense-backup&amp;utm_source=template&amp;utm_medium=pptx&amp;utm_campaign=thesis-defense-es-example&amp;utm_content=backup" TargetMode="External"/><Relationship Id="rId3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Defensa de tesis doctoral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La disbiosis inducida por una dieta rica en grasas favorece la acumulación de lípidos en el hígado a través del eje ácidos biliares–FXR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1325880" algn="l"/>
                <a:tab pos="4754880" algn="l"/>
                <a:tab pos="6217920" algn="l"/>
              </a:tabLst>
            </a:pPr>
            <a:r>
              <a:rPr lang="es-ES" altLang="en-US">
                <a:solidFill>
                  <a:srgbClr val="5F6B78"/>
                </a:solidFill>
              </a:rPr>
              <a:t>Autora</a:t>
            </a:r>
            <a:r>
              <a:rPr lang="es-ES" altLang="en-US"/>
              <a:t>	XXX XXX</a:t>
            </a:r>
            <a:r>
              <a:rPr lang="es-ES" altLang="en-US"/>
              <a:t>	</a:t>
            </a:r>
            <a:r>
              <a:rPr lang="es-ES" altLang="en-US">
                <a:solidFill>
                  <a:srgbClr val="5F6B78"/>
                </a:solidFill>
              </a:rPr>
              <a:t>Dirección</a:t>
            </a:r>
            <a:r>
              <a:rPr lang="es-ES" altLang="en-US"/>
              <a:t>	Dra. XXX · Dr. XXX</a:t>
            </a:r>
          </a:p>
          <a:p>
            <a:pPr eaLnBrk="1" hangingPunct="1">
              <a:tabLst>
                <a:tab pos="1325880" algn="l"/>
                <a:tab pos="4754880" algn="l"/>
                <a:tab pos="6217920" algn="l"/>
              </a:tabLst>
            </a:pPr>
            <a:r>
              <a:rPr lang="es-ES" altLang="en-US">
                <a:solidFill>
                  <a:srgbClr val="5F6B78"/>
                </a:solidFill>
              </a:rPr>
              <a:t>Programa</a:t>
            </a:r>
            <a:r>
              <a:rPr lang="es-ES" altLang="en-US"/>
              <a:t>	Doctorado en Nutrición y Salud</a:t>
            </a:r>
            <a:r>
              <a:rPr lang="es-ES" altLang="en-US"/>
              <a:t>	</a:t>
            </a:r>
            <a:r>
              <a:rPr lang="es-ES" altLang="en-US">
                <a:solidFill>
                  <a:srgbClr val="5F6B78"/>
                </a:solidFill>
              </a:rPr>
              <a:t>Centro</a:t>
            </a:r>
            <a:r>
              <a:rPr lang="es-ES" altLang="en-US"/>
              <a:t>	Facultad de Medicina</a:t>
            </a:r>
          </a:p>
          <a:p>
            <a:pPr eaLnBrk="1" hangingPunct="1">
              <a:tabLst>
                <a:tab pos="1325880" algn="l"/>
                <a:tab pos="4754880" algn="l"/>
                <a:tab pos="6217920" algn="l"/>
              </a:tabLst>
            </a:pPr>
            <a:r>
              <a:rPr lang="es-ES" altLang="en-US">
                <a:solidFill>
                  <a:srgbClr val="5F6B78"/>
                </a:solidFill>
              </a:rPr>
              <a:t>Fecha</a:t>
            </a:r>
            <a:r>
              <a:rPr lang="es-ES" altLang="en-US"/>
              <a:t>	junio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Instrucciones · esta diapositiva no se muestra en la presentación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Antes de empezar a editar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1"/>
                </a:solidFill>
              </a:rPr>
              <a:t>1  Sustituir el contenido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El estudio, los nombres y los datos son ficticios; las figuras llevan la marca «datos de ejemplo». Cámbielos por los de su tesis.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2"/>
                </a:solidFill>
              </a:rPr>
              <a:t>2  Insertar imágenes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Haga clic en el icono del marco y la imagen se ajusta sola. Para un esquema del mismo estilo, use el enlace bajo la figura: el prompt ya viene escrito.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749039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3"/>
                </a:solidFill>
              </a:rPr>
              <a:t>3  Editar gráficos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Los gráficos son nativos de PowerPoint: clic derecho → «Editar datos». Al cambiar los números, el gráfico se actualiza.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749039"/>
            <a:ext cx="5364327" cy="18288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749039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3977639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800" b="1">
                <a:solidFill>
                  <a:schemeClr val="accent6"/>
                </a:solidFill>
              </a:rPr>
              <a:t>4  Cambiar colores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526279"/>
            <a:ext cx="4815687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600">
                <a:solidFill>
                  <a:schemeClr val="dk1"/>
                </a:solidFill>
              </a:rPr>
              <a:t>Diseño → Variantes → Colores cambia la paleta de toda la presentación. La fuente es Arial: se ve igual en Windows y en Mac.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8640" y="5760720"/>
            <a:ext cx="11094415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 b="1"/>
              <a:t>Duración  </a:t>
            </a:r>
            <a:r>
              <a:rPr lang="es-ES" altLang="en-US" sz="1400">
                <a:solidFill>
                  <a:srgbClr val="5F6B78"/>
                </a:solidFill>
              </a:rPr>
              <a:t>Tesis doctoral: 30–45 min, según la normativa de su universidad; TFM: 15–20 min. Esta diapositiva y las dos de reserva del final están ocultas.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ÍNDICE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Estructura de la presentación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800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Introducción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8006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Por qué estudiar este problema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800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Hipótesis, objetivos y metodología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8006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Qué se estudia y cómo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800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Resultados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8006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Los hallazgos, capítulo a capítulo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800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Discusión y conclusiones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8006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Aportaciones, limitaciones y líneas futuras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80060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Producción científica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8006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Publicaciones y estancias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2000" b="1">
                <a:solidFill>
                  <a:schemeClr val="accent1"/>
                </a:solidFill>
              </a:rPr>
              <a:t>La pregunta de esta tesis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es-ES" altLang="en-US" sz="2000"/>
              <a:t>¿Favorece la disbiosis inducida por una dieta rica en grasas la acumulación de lípidos en el hígado al alterar los ácidos biliares y frenar la señalización FXR?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es-ES" altLang="en-US" sz="1400">
                <a:solidFill>
                  <a:srgbClr val="5F6B78"/>
                </a:solidFill>
              </a:rPr>
              <a:t>Plantéela al principio y vuelva a ella en cada capítulo.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01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Introducción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Por qué estudiar este problema: necesidad, lo que ya se sabe y lo que falta por resolver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01 Introducción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Eje intestino-hígado: de la dieta rica en grasas al hígado graso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0"/>
              </a:spcBef>
            </a:pPr>
            <a:r>
              <a:rPr lang="es-ES" altLang="en-US" sz="1700" b="1">
                <a:solidFill>
                  <a:schemeClr val="accent1"/>
                </a:solidFill>
              </a:rPr>
              <a:t>El problema</a:t>
            </a:r>
          </a:p>
          <a:p>
            <a:pPr eaLnBrk="1" hangingPunct="1">
              <a:spcBef>
                <a:spcPts val="0"/>
              </a:spcBef>
            </a:pPr>
            <a:r>
              <a:rPr lang="es-ES" altLang="en-US" sz="1700"/>
              <a:t>El hígado graso metabólico (MASLD), muy frecuente, se asocia a las dietas ricas en grasas.</a:t>
            </a:r>
          </a:p>
          <a:p>
            <a:pPr eaLnBrk="1" hangingPunct="1">
              <a:spcBef>
                <a:spcPts val="800"/>
              </a:spcBef>
            </a:pPr>
            <a:r>
              <a:rPr lang="es-ES" altLang="en-US" sz="1700" b="1">
                <a:solidFill>
                  <a:schemeClr val="accent1"/>
                </a:solidFill>
              </a:rPr>
              <a:t>Lo que se sabe</a:t>
            </a:r>
          </a:p>
          <a:p>
            <a:pPr eaLnBrk="1" hangingPunct="1">
              <a:spcBef>
                <a:spcPts val="0"/>
              </a:spcBef>
            </a:pPr>
            <a:r>
              <a:rPr lang="es-ES" altLang="en-US" sz="1700"/>
              <a:t>La microbiota modifica los ácidos biliares, que llegan al hígado por la vena porta.</a:t>
            </a:r>
          </a:p>
          <a:p>
            <a:pPr eaLnBrk="1" hangingPunct="1">
              <a:spcBef>
                <a:spcPts val="800"/>
              </a:spcBef>
            </a:pPr>
            <a:r>
              <a:rPr lang="es-ES" altLang="en-US" sz="1700" b="1">
                <a:solidFill>
                  <a:schemeClr val="accent5"/>
                </a:solidFill>
              </a:rPr>
              <a:t>Lo que falta</a:t>
            </a:r>
          </a:p>
          <a:p>
            <a:pPr eaLnBrk="1" hangingPunct="1">
              <a:spcBef>
                <a:spcPts val="0"/>
              </a:spcBef>
            </a:pPr>
            <a:r>
              <a:rPr lang="es-ES" altLang="en-US" sz="1700"/>
              <a:t>No está clara la cadena causal hasta los lípidos hepáticos.</a:t>
            </a:r>
          </a:p>
          <a:p>
            <a:pPr eaLnBrk="1" hangingPunct="1">
              <a:spcBef>
                <a:spcPts val="800"/>
              </a:spcBef>
            </a:pPr>
            <a:r>
              <a:rPr lang="es-ES" altLang="en-US" sz="1700" b="1">
                <a:solidFill>
                  <a:schemeClr val="accent2"/>
                </a:solidFill>
              </a:rPr>
              <a:t>Relevancia</a:t>
            </a:r>
          </a:p>
          <a:p>
            <a:pPr eaLnBrk="1" hangingPunct="1">
              <a:spcBef>
                <a:spcPts val="0"/>
              </a:spcBef>
            </a:pPr>
            <a:r>
              <a:rPr lang="es-ES" altLang="en-US" sz="1700"/>
              <a:t>Nuevas dianas: la microbiota y los ácidos biliares.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074920" y="2209141"/>
            <a:ext cx="6565392" cy="2942637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Figura 1.1. Esquema del eje intestino-hígado en el hígado graso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 b="1">
                <a:solidFill>
                  <a:schemeClr val="accent2"/>
                </a:solidFill>
              </a:rPr>
              <a:t>✦ </a:t>
            </a:r>
            <a:r>
              <a:rPr lang="es-ES" altLang="en-US" sz="1200">
                <a:solidFill>
                  <a:srgbClr val="5F6B78"/>
                </a:solidFill>
              </a:rPr>
              <a:t>Genere un esquema así con SciDraw AI; el prompt ya está escrito.</a:t>
            </a:r>
            <a:r>
              <a:rPr lang="es-ES" altLang="en-US" sz="1200" b="1">
                <a:solidFill>
                  <a:schemeClr val="accent1"/>
                </a:solidFill>
                <a:hlinkClick r:id="rId3"/>
              </a:rPr>
              <a:t>  Abrir SciDraw AI →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01 Introducción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Estado del arte: hay asociación, pero falta el mecanismo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639482"/>
                <a:gridCol w="4034332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Línea de investigación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Qué se ha demostrado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Qué falta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Microbiota e hígado graso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Estudios en personas y en animales asocian el hígado graso a cambios en la microbiota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Casi todos son transversales: no permiten separar causa y efecto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Señalización por ácidos biliares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Los ácidos biliares activan FXR y TGR5, que regulan el metabolismo de glucosa y lípidos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No se sabe qué cambios de origen microbiano explican el fenotipo hepático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Intervención sobre la microbiota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Probióticos y trasplante fecal reducen los lípidos hepáticos en algunos modelos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Falta verificar directamente la vía implicada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6012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6012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60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rgbClr val="A86F10"/>
                </a:solidFill>
              </a:rPr>
              <a:t>Laguna de conocimiento  </a:t>
            </a:r>
            <a:r>
              <a:rPr lang="es-ES" altLang="en-US" sz="1800"/>
              <a:t>No existe una cadena de evidencia completa: microbiota → ácidos biliares → FXR hepático → lípidos. De ahí surge la hipótesis de esta tesis.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02 Hipótesis, objetivos y metodología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Hipótesis y objetivos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234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900" b="1">
                <a:solidFill>
                  <a:srgbClr val="F2C66D"/>
                </a:solidFill>
              </a:rPr>
              <a:t>Hipótesis  </a:t>
            </a:r>
            <a:r>
              <a:rPr lang="es-ES" altLang="en-US" sz="1900">
                <a:solidFill>
                  <a:srgbClr val="FFFFFF"/>
                </a:solidFill>
              </a:rPr>
              <a:t>La disbiosis inducida por una dieta rica en grasas altera el perfil de ácidos biliares, reduce la señalización FXR hepática y favorece así la acumulación de lípidos.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2461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1"/>
                </a:solidFill>
              </a:rPr>
              <a:t>Objetivo específico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>
                <a:solidFill>
                  <a:schemeClr val="dk1"/>
                </a:solidFill>
              </a:rPr>
              <a:t>Describir cómo cambian la microbiota y los ácidos biliares con la dieta rica en grasas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22959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Capítulo 2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353458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4353458" y="32461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4627778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2"/>
                </a:solidFill>
              </a:rPr>
              <a:t>Objetivo específico 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27778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>
                <a:solidFill>
                  <a:schemeClr val="dk1"/>
                </a:solidFill>
              </a:rPr>
              <a:t>Establecer el papel de la vía ácidos biliares–FXR en la acumulación de lípidos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627778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Capítulo 3</a:t>
            </a:r>
          </a:p>
        </p:txBody>
      </p:sp>
      <p:sp>
        <p:nvSpPr>
          <p:cNvPr id="34" name="Rectangle 33"/>
          <p:cNvSpPr/>
          <p:nvPr/>
        </p:nvSpPr>
        <p:spPr>
          <a:xfrm>
            <a:off x="8158276" y="3246120"/>
            <a:ext cx="3484778" cy="27889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8158276" y="32461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8432596" y="34747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3"/>
                </a:solidFill>
              </a:rPr>
              <a:t>Objetivo específico 3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432596" y="4023359"/>
            <a:ext cx="2936138" cy="187451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>
                <a:solidFill>
                  <a:schemeClr val="dk1"/>
                </a:solidFill>
              </a:rPr>
              <a:t>Demostrar la causalidad con un agonista de FXR y trasplante de microbiota fecal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432596" y="5559552"/>
            <a:ext cx="2936138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400">
                <a:solidFill>
                  <a:srgbClr val="5F6B78"/>
                </a:solidFill>
              </a:rPr>
              <a:t>Capítulo 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Metodología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Qué se estudia y cómo: diseño de la investigación y experimentos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02 Hipótesis, objetivos y metodología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Diseño de la investigación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11094415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800" b="1">
                <a:solidFill>
                  <a:schemeClr val="accent1"/>
                </a:solidFill>
              </a:rPr>
              <a:t>Pregunta: </a:t>
            </a:r>
            <a:r>
              <a:rPr lang="es-ES" altLang="en-US" sz="1800"/>
              <a:t>¿Favorece la disbiosis la acumulación de lípidos hepáticos a través del eje ácidos biliares–FXR?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2651760"/>
            <a:ext cx="251460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2651760"/>
            <a:ext cx="2514600" cy="6400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548640" y="2651760"/>
            <a:ext cx="25146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900" b="1">
                <a:solidFill>
                  <a:srgbClr val="FFFFFF"/>
                </a:solidFill>
              </a:rPr>
              <a:t>1  Observación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7240" y="3429000"/>
            <a:ext cx="2148840" cy="1874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600"/>
              </a:spcBef>
            </a:pPr>
            <a:r>
              <a:rPr lang="es-ES" altLang="en-US" sz="1700"/>
              <a:t>•  Modelo murino de dieta rica en grasas</a:t>
            </a:r>
          </a:p>
          <a:p>
            <a:pPr eaLnBrk="1" hangingPunct="1">
              <a:lnSpc>
                <a:spcPct val="115000"/>
              </a:lnSpc>
              <a:spcBef>
                <a:spcPts val="600"/>
              </a:spcBef>
            </a:pPr>
            <a:r>
              <a:rPr lang="es-ES" altLang="en-US" sz="1700"/>
              <a:t>•  Secuenciación del ARNr 16S</a:t>
            </a:r>
          </a:p>
          <a:p>
            <a:pPr eaLnBrk="1" hangingPunct="1">
              <a:lnSpc>
                <a:spcPct val="115000"/>
              </a:lnSpc>
              <a:spcBef>
                <a:spcPts val="600"/>
              </a:spcBef>
            </a:pPr>
            <a:r>
              <a:rPr lang="es-ES" altLang="en-US" sz="1700"/>
              <a:t>•  Fenotipo hepático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640" y="5440679"/>
            <a:ext cx="251460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500" b="1">
                <a:solidFill>
                  <a:srgbClr val="5F6B78"/>
                </a:solidFill>
              </a:rPr>
              <a:t>Capítulo 2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3154680" y="3799332"/>
            <a:ext cx="27432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0" name="Rectangle 29"/>
          <p:cNvSpPr/>
          <p:nvPr/>
        </p:nvSpPr>
        <p:spPr>
          <a:xfrm>
            <a:off x="3520440" y="2651760"/>
            <a:ext cx="251460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3520440" y="2651760"/>
            <a:ext cx="2514600" cy="6400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3520440" y="2651760"/>
            <a:ext cx="25146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900" b="1">
                <a:solidFill>
                  <a:srgbClr val="FFFFFF"/>
                </a:solidFill>
              </a:rPr>
              <a:t>2  Mecanismo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749039" y="3429000"/>
            <a:ext cx="2148840" cy="1874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600"/>
              </a:spcBef>
            </a:pPr>
            <a:r>
              <a:rPr lang="es-ES" altLang="en-US" sz="1700"/>
              <a:t>•  Metabolómica dirigida de ácidos biliares</a:t>
            </a:r>
          </a:p>
          <a:p>
            <a:pPr eaLnBrk="1" hangingPunct="1">
              <a:lnSpc>
                <a:spcPct val="115000"/>
              </a:lnSpc>
              <a:spcBef>
                <a:spcPts val="600"/>
              </a:spcBef>
            </a:pPr>
            <a:r>
              <a:rPr lang="es-ES" altLang="en-US" sz="1700"/>
              <a:t>•  Vía FXR–SHP</a:t>
            </a:r>
          </a:p>
          <a:p>
            <a:pPr eaLnBrk="1" hangingPunct="1">
              <a:lnSpc>
                <a:spcPct val="115000"/>
              </a:lnSpc>
              <a:spcBef>
                <a:spcPts val="600"/>
              </a:spcBef>
            </a:pPr>
            <a:r>
              <a:rPr lang="es-ES" altLang="en-US" sz="1700"/>
              <a:t>•  Correlaciones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520440" y="5440679"/>
            <a:ext cx="251460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500" b="1">
                <a:solidFill>
                  <a:srgbClr val="5F6B78"/>
                </a:solidFill>
              </a:rPr>
              <a:t>Capítulo 3</a:t>
            </a:r>
          </a:p>
        </p:txBody>
      </p:sp>
      <p:sp>
        <p:nvSpPr>
          <p:cNvPr id="35" name="Right Arrow 34"/>
          <p:cNvSpPr/>
          <p:nvPr/>
        </p:nvSpPr>
        <p:spPr>
          <a:xfrm>
            <a:off x="6126479" y="3799332"/>
            <a:ext cx="27432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6492240" y="2651760"/>
            <a:ext cx="2514600" cy="2697480"/>
          </a:xfrm>
          <a:prstGeom prst="rect">
            <a:avLst/>
          </a:prstGeom>
          <a:solidFill>
            <a:srgbClr val="FFFFFF"/>
          </a:solidFill>
          <a:ln w="12700">
            <a:solidFill>
              <a:srgbClr val="D5DB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Rectangle 36"/>
          <p:cNvSpPr/>
          <p:nvPr/>
        </p:nvSpPr>
        <p:spPr>
          <a:xfrm>
            <a:off x="6492240" y="2651760"/>
            <a:ext cx="2514600" cy="64008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TextBox 37"/>
          <p:cNvSpPr txBox="1"/>
          <p:nvPr/>
        </p:nvSpPr>
        <p:spPr>
          <a:xfrm>
            <a:off x="6492240" y="2651760"/>
            <a:ext cx="251460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900" b="1">
                <a:solidFill>
                  <a:srgbClr val="FFFFFF"/>
                </a:solidFill>
              </a:rPr>
              <a:t>3  Validación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20840" y="3429000"/>
            <a:ext cx="2148840" cy="1874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15000"/>
              </a:lnSpc>
              <a:spcBef>
                <a:spcPts val="600"/>
              </a:spcBef>
            </a:pPr>
            <a:r>
              <a:rPr lang="es-ES" altLang="en-US" sz="1700"/>
              <a:t>•  Agonista de FXR</a:t>
            </a:r>
          </a:p>
          <a:p>
            <a:pPr eaLnBrk="1" hangingPunct="1">
              <a:lnSpc>
                <a:spcPct val="115000"/>
              </a:lnSpc>
              <a:spcBef>
                <a:spcPts val="600"/>
              </a:spcBef>
            </a:pPr>
            <a:r>
              <a:rPr lang="es-ES" altLang="en-US" sz="1700"/>
              <a:t>•  Trasplante de microbiota fecal</a:t>
            </a:r>
          </a:p>
          <a:p>
            <a:pPr eaLnBrk="1" hangingPunct="1">
              <a:lnSpc>
                <a:spcPct val="115000"/>
              </a:lnSpc>
              <a:spcBef>
                <a:spcPts val="600"/>
              </a:spcBef>
            </a:pPr>
            <a:r>
              <a:rPr lang="es-ES" altLang="en-US" sz="1700"/>
              <a:t>•  Nueva medida del fenotipo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92240" y="5440679"/>
            <a:ext cx="251460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1500" b="1">
                <a:solidFill>
                  <a:srgbClr val="5F6B78"/>
                </a:solidFill>
              </a:rPr>
              <a:t>Capítulo 4</a:t>
            </a:r>
          </a:p>
        </p:txBody>
      </p:sp>
      <p:sp>
        <p:nvSpPr>
          <p:cNvPr id="41" name="Right Arrow 40"/>
          <p:cNvSpPr/>
          <p:nvPr/>
        </p:nvSpPr>
        <p:spPr>
          <a:xfrm>
            <a:off x="9098280" y="3799332"/>
            <a:ext cx="274320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2" name="Rectangle 41"/>
          <p:cNvSpPr/>
          <p:nvPr/>
        </p:nvSpPr>
        <p:spPr>
          <a:xfrm>
            <a:off x="9464040" y="2651760"/>
            <a:ext cx="2179015" cy="2697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TextBox 42"/>
          <p:cNvSpPr txBox="1"/>
          <p:nvPr/>
        </p:nvSpPr>
        <p:spPr>
          <a:xfrm>
            <a:off x="9573767" y="2651760"/>
            <a:ext cx="1959559" cy="26974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5000"/>
              </a:lnSpc>
            </a:pPr>
            <a:r>
              <a:rPr lang="es-ES" altLang="en-US" sz="1600" b="1">
                <a:solidFill>
                  <a:srgbClr val="F2C66D"/>
                </a:solidFill>
              </a:rPr>
              <a:t>Conclusión</a:t>
            </a:r>
          </a:p>
          <a:p>
            <a:pPr eaLnBrk="1" hangingPunct="1" algn="ctr">
              <a:lnSpc>
                <a:spcPct val="125000"/>
              </a:lnSpc>
              <a:spcBef>
                <a:spcPts val="800"/>
              </a:spcBef>
            </a:pPr>
            <a:r>
              <a:rPr lang="es-ES" altLang="en-US" sz="1600" b="1">
                <a:solidFill>
                  <a:srgbClr val="FFFFFF"/>
                </a:solidFill>
              </a:rPr>
              <a:t>El eje microbiota–ácidos biliares–FXR regula los lípidos hepáticos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48640" y="594360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 b="1">
                <a:solidFill>
                  <a:schemeClr val="accent2"/>
                </a:solidFill>
              </a:rPr>
              <a:t>✦ </a:t>
            </a:r>
            <a:r>
              <a:rPr lang="es-ES" altLang="en-US" sz="1200">
                <a:solidFill>
                  <a:srgbClr val="5F6B78"/>
                </a:solidFill>
              </a:rPr>
              <a:t>Formas editables: cambie el texto aquí mismo. ¿Lo prefiere como imagen? El prompt ya está escrito.</a:t>
            </a:r>
            <a:r>
              <a:rPr lang="es-ES" altLang="en-US" sz="1200" b="1">
                <a:solidFill>
                  <a:schemeClr val="accent1"/>
                </a:solidFill>
                <a:hlinkClick r:id="rId2"/>
              </a:rPr>
              <a:t>  Abrir SciDraw AI →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02 Hipótesis, objetivos y metodología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Material y métodos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 sz="2000" b="1">
                <a:solidFill>
                  <a:schemeClr val="accent1"/>
                </a:solidFill>
              </a:rPr>
              <a:t>Modelo y grupos</a:t>
            </a:r>
          </a:p>
          <a:p>
            <a:pPr eaLnBrk="1" hangingPunct="1">
              <a:spcBef>
                <a:spcPts val="1000"/>
              </a:spcBef>
            </a:pPr>
            <a:r>
              <a:rPr lang="es-ES" altLang="en-US" sz="1700"/>
              <a:t>Ratones C57BL/6J macho, asignados al azar a 3 grupos (n = 10):</a:t>
            </a:r>
          </a:p>
          <a:p>
            <a:pPr eaLnBrk="1" hangingPunct="1" lvl="1"/>
            <a:r>
              <a:rPr lang="es-ES" altLang="en-US" sz="1700"/>
              <a:t>Control: dieta estándar</a:t>
            </a:r>
          </a:p>
          <a:p>
            <a:pPr eaLnBrk="1" hangingPunct="1" lvl="1"/>
            <a:r>
              <a:rPr lang="es-ES" altLang="en-US" sz="1700"/>
              <a:t>Dieta rica en grasas (60 % de la energía)</a:t>
            </a:r>
          </a:p>
          <a:p>
            <a:pPr eaLnBrk="1" hangingPunct="1" lvl="1"/>
            <a:r>
              <a:rPr lang="es-ES" altLang="en-US" sz="1700"/>
              <a:t>Dieta rica en grasas + agonista de FXR</a:t>
            </a:r>
          </a:p>
          <a:p>
            <a:pPr eaLnBrk="1" hangingPunct="1">
              <a:spcBef>
                <a:spcPts val="600"/>
              </a:spcBef>
            </a:pPr>
            <a:r>
              <a:rPr lang="es-ES" altLang="en-US" sz="1700"/>
              <a:t>12 semanas. Aprobado por el comité de ética.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s-ES" altLang="en-US" sz="2000" b="1">
                <a:solidFill>
                  <a:schemeClr val="accent2"/>
                </a:solidFill>
              </a:rPr>
              <a:t>Técnicas principales</a:t>
            </a:r>
          </a:p>
          <a:p>
            <a:pPr eaLnBrk="1" hangingPunct="1" lvl="1"/>
            <a:r>
              <a:rPr lang="es-ES" altLang="en-US" sz="1700"/>
              <a:t>ARNr 16S en heces</a:t>
            </a:r>
          </a:p>
          <a:p>
            <a:pPr eaLnBrk="1" hangingPunct="1" lvl="1"/>
            <a:r>
              <a:rPr lang="es-ES" altLang="en-US" sz="1700"/>
              <a:t>Metabolómica dirigida de ácidos biliares (LC-MS/MS)</a:t>
            </a:r>
          </a:p>
          <a:p>
            <a:pPr eaLnBrk="1" hangingPunct="1" lvl="1"/>
            <a:r>
              <a:rPr lang="es-ES" altLang="en-US" sz="1700"/>
              <a:t>Histología hepática: H-E y Oil Red O</a:t>
            </a:r>
          </a:p>
          <a:p>
            <a:pPr eaLnBrk="1" hangingPunct="1" lvl="1"/>
            <a:r>
              <a:rPr lang="es-ES" altLang="en-US" sz="1700"/>
              <a:t>qPCR y western blot de FXR, SHP y SREBP-1c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es-ES" altLang="en-US" sz="2000" b="1">
                <a:solidFill>
                  <a:srgbClr val="A86F10"/>
                </a:solidFill>
              </a:rPr>
              <a:t>Análisis estadístico</a:t>
            </a:r>
          </a:p>
          <a:p>
            <a:pPr eaLnBrk="1" hangingPunct="1" lvl="1"/>
            <a:r>
              <a:rPr lang="es-ES" altLang="en-US" sz="1700"/>
              <a:t>ANOVA de un factor + prueba de Tukey</a:t>
            </a:r>
          </a:p>
          <a:p>
            <a:pPr eaLnBrk="1" hangingPunct="1" lvl="1"/>
            <a:r>
              <a:rPr lang="es-ES" altLang="en-US" sz="1700"/>
              <a:t>Diversidad: índice de Shannon, PERMANOVA</a:t>
            </a:r>
          </a:p>
          <a:p>
            <a:pPr eaLnBrk="1" hangingPunct="1" lvl="1"/>
            <a:r>
              <a:rPr lang="es-ES" altLang="en-US" sz="1700"/>
              <a:t>Tamaño muestral según el efecto del estudio piloto</a:t>
            </a:r>
          </a:p>
          <a:p>
            <a:pPr eaLnBrk="1" hangingPunct="1">
              <a:spcBef>
                <a:spcPts val="600"/>
              </a:spcBef>
            </a:pPr>
            <a:r>
              <a:rPr lang="es-ES" altLang="en-US" sz="1700"/>
              <a:t>Significación: p &lt; 0,05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Resultados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Capítulo a capítulo: observación → mecanismo → validación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03 Resultados · Capítulo 2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La dieta grasa eleva 1,8 veces los triglicéridos del hígado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411480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2000" b="1">
                <a:solidFill>
                  <a:schemeClr val="accent1"/>
                </a:solidFill>
              </a:rPr>
              <a:t>Hallazgo principal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es-ES" altLang="en-US" sz="1800"/>
              <a:t>A las 12 semanas: 33,1 ± 3,4 mg/g con dieta rica en grasas frente a 18,2 ± 2,1 mg/g en el control (p &lt; 0,001).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es-ES" altLang="en-US" sz="1800"/>
              <a:t>La diferencia es significativa desde la semana 8.</a:t>
            </a:r>
          </a:p>
          <a:p>
            <a:pPr eaLnBrk="1" hangingPunct="1">
              <a:lnSpc>
                <a:spcPct val="135000"/>
              </a:lnSpc>
              <a:spcBef>
                <a:spcPts val="1200"/>
              </a:spcBef>
            </a:pPr>
            <a:r>
              <a:rPr lang="es-ES" altLang="en-US" sz="1800"/>
              <a:t>La tinción con Oil Red O muestra más gotas lipídicas en los hepatocitos (figura 2.3 de la tesis).</a:t>
            </a:r>
          </a:p>
        </p:txBody>
      </p:sp>
      <p:graphicFrame>
        <p:nvGraphicFramePr>
          <p:cNvPr id="23" name="Chart 22"/>
          <p:cNvGraphicFramePr>
            <a:graphicFrameLocks noGrp="1"/>
          </p:cNvGraphicFramePr>
          <p:nvPr/>
        </p:nvGraphicFramePr>
        <p:xfrm>
          <a:off x="4892040" y="1645920"/>
          <a:ext cx="6748272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892040" y="5742432"/>
            <a:ext cx="6748272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>
                <a:solidFill>
                  <a:srgbClr val="5F6B78"/>
                </a:solidFill>
              </a:rPr>
              <a:t>Figura 2.2. Triglicéridos hepáticos por semana (datos de ejemplo; media ± DE; n = 10)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0" y="6071616"/>
            <a:ext cx="674827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 b="1">
                <a:solidFill>
                  <a:schemeClr val="accent2"/>
                </a:solidFill>
              </a:rPr>
              <a:t>✦ </a:t>
            </a:r>
            <a:r>
              <a:rPr lang="es-ES" altLang="en-US" sz="1200">
                <a:solidFill>
                  <a:srgbClr val="5F6B78"/>
                </a:solidFill>
              </a:rPr>
              <a:t>Clic derecho → «Editar datos», o rehaga el gráfico en SciVis.</a:t>
            </a:r>
            <a:r>
              <a:rPr lang="es-ES" altLang="en-US" sz="1200" b="1">
                <a:solidFill>
                  <a:schemeClr val="accent1"/>
                </a:solidFill>
                <a:hlinkClick r:id="rId3"/>
              </a:rPr>
              <a:t>  Abrir en SciVis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03 Resultados · Capítulo 3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La disbiosis se acompaña de más ácidos biliares conjugados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>
                <a:solidFill>
                  <a:srgbClr val="5F6B78"/>
                </a:solidFill>
              </a:rPr>
              <a:t>Figura 3.1. Composición de la microbiota a nivel de filo (datos de ejemplo)</a:t>
            </a:r>
          </a:p>
        </p:txBody>
      </p:sp>
      <p:graphicFrame>
        <p:nvGraphicFramePr>
          <p:cNvPr id="24" name="Chart 23"/>
          <p:cNvGraphicFramePr>
            <a:graphicFrameLocks noGrp="1"/>
          </p:cNvGraphicFramePr>
          <p:nvPr/>
        </p:nvGraphicFramePr>
        <p:xfrm>
          <a:off x="6324447" y="1645920"/>
          <a:ext cx="5318607" cy="3429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25" name="TextBox 24"/>
          <p:cNvSpPr txBox="1"/>
          <p:nvPr/>
        </p:nvSpPr>
        <p:spPr>
          <a:xfrm>
            <a:off x="6324447" y="5120640"/>
            <a:ext cx="5318607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>
                <a:solidFill>
                  <a:srgbClr val="5F6B78"/>
                </a:solidFill>
              </a:rPr>
              <a:t>Figura 3.2. Ácidos biliares conjugados en suero (datos de ejemplo; media ± DE)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486400"/>
            <a:ext cx="11094415" cy="65836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548640" y="5486400"/>
            <a:ext cx="82296" cy="65836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914400" y="5486400"/>
            <a:ext cx="10545775" cy="6583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chemeClr val="accent2"/>
                </a:solidFill>
              </a:rPr>
              <a:t>Clave  </a:t>
            </a:r>
            <a:r>
              <a:rPr lang="es-ES" altLang="en-US" sz="1800"/>
              <a:t>Más Firmicutes, menos Bacteroidetes; los conjugados pasan del 21 % al 38 %.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03 Resultados · Capítulo 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Restaurar la señal FXR revierte en parte el hígado graso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974655" y="1691640"/>
            <a:ext cx="5548769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Figura 4.5. Modelo del eje microbiota–ácidos biliares–FXR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 sz="1700" b="1">
                <a:solidFill>
                  <a:schemeClr val="accent1"/>
                </a:solidFill>
              </a:rPr>
              <a:t>Agonista de FXR</a:t>
            </a:r>
          </a:p>
          <a:p>
            <a:pPr eaLnBrk="1" hangingPunct="1"/>
            <a:r>
              <a:rPr lang="es-ES" altLang="en-US" sz="1700"/>
              <a:t>Se recupera SHP, baja SREBP-1c y los triglicéridos hepáticos caen un 32 %.</a:t>
            </a:r>
          </a:p>
          <a:p>
            <a:pPr eaLnBrk="1" hangingPunct="1">
              <a:spcBef>
                <a:spcPts val="1400"/>
              </a:spcBef>
            </a:pPr>
            <a:r>
              <a:rPr lang="es-ES" altLang="en-US" sz="1700" b="1">
                <a:solidFill>
                  <a:schemeClr val="accent1"/>
                </a:solidFill>
              </a:rPr>
              <a:t>Trasplante de microbiota fecal</a:t>
            </a:r>
          </a:p>
          <a:p>
            <a:pPr eaLnBrk="1" hangingPunct="1"/>
            <a:r>
              <a:rPr lang="es-ES" altLang="en-US" sz="1700"/>
              <a:t>Ratones con dieta estándar que reciben microbiota de ratones con dieta grasa reproducen el cambio en los ácidos biliares y la acumulación de lípidos.</a:t>
            </a:r>
          </a:p>
          <a:p>
            <a:pPr eaLnBrk="1" hangingPunct="1">
              <a:spcBef>
                <a:spcPts val="1400"/>
              </a:spcBef>
            </a:pPr>
            <a:r>
              <a:rPr lang="es-ES" altLang="en-US" sz="1700" b="1">
                <a:solidFill>
                  <a:schemeClr val="accent2"/>
                </a:solidFill>
              </a:rPr>
              <a:t>Conclusión</a:t>
            </a:r>
          </a:p>
          <a:p>
            <a:pPr eaLnBrk="1" hangingPunct="1"/>
            <a:r>
              <a:rPr lang="es-ES" altLang="en-US" sz="1700"/>
              <a:t>El eje microbiota–ácidos biliares–FXR es un eslabón clave del hígado graso inducido por la dieta.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 b="1">
                <a:solidFill>
                  <a:schemeClr val="accent2"/>
                </a:solidFill>
              </a:rPr>
              <a:t>✦ </a:t>
            </a:r>
            <a:r>
              <a:rPr lang="es-ES" altLang="en-US" sz="1200">
                <a:solidFill>
                  <a:srgbClr val="5F6B78"/>
                </a:solidFill>
              </a:rPr>
              <a:t>Genere un esquema así con SciDraw AI; el prompt ya está escrito.</a:t>
            </a:r>
            <a:r>
              <a:rPr lang="es-ES" altLang="en-US" sz="1200" b="1">
                <a:solidFill>
                  <a:schemeClr val="accent1"/>
                </a:solidFill>
                <a:hlinkClick r:id="rId3"/>
              </a:rPr>
              <a:t>  Abrir SciDraw AI →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03 Resultados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Resumen: los tres objetivos tienen respuesta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2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512874"/>
                <a:gridCol w="4740340"/>
                <a:gridCol w="3429182"/>
                <a:gridCol w="1412016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Objetivo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Hallazgo principal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Evidencia clave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Capítulo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OE 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La dieta rica en grasas cambia la microbiota y el perfil de ácidos biliares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ARNr 16S; metabolómica de ácidos biliares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2 y 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OE 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Más ácidos biliares conjugados se asocian a menor señal FXR–SHP en el hígado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qPCR, western blot, correlaciones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3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OE 3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El agonista de FXR y el trasplante fecal confirman la relación causal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Intervención y trasplante fecal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4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868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868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 b="1">
                <a:solidFill>
                  <a:schemeClr val="accent1"/>
                </a:solidFill>
              </a:rPr>
              <a:t>En una frase  </a:t>
            </a:r>
            <a:r>
              <a:rPr lang="es-ES" altLang="en-US" sz="1800"/>
              <a:t>Disbiosis → más ácidos biliares conjugados → menos señal FXR hepática → más síntesis de lípidos.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Discusión y conclusiones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Qué aporta la tesis, sus limitaciones y el trabajo futuro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04 Discusión y conclusiones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Discusión: aportaciones de la tesis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Frente a lo publicado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68680" y="3474720"/>
            <a:ext cx="284469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1800"/>
              <a:t>Se estudia la cadena completa microbiota–ácidos biliares–FXR, no una asociación aislada entre dos de sus eslabones.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4673498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673498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Metodología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73498" y="3474720"/>
            <a:ext cx="284469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1800"/>
              <a:t>Se combinan secuenciación 16S, metabolómica de ácidos biliares y trasplante fecal para pasar de la correlación a la causalidad.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1737360"/>
            <a:ext cx="3484778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78316" y="196596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4000" b="1">
                <a:solidFill>
                  <a:srgbClr val="A86F10"/>
                </a:solidFill>
              </a:rPr>
              <a:t>03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78316" y="2880360"/>
            <a:ext cx="284469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/>
              <a:t>Implicaciones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478316" y="3474720"/>
            <a:ext cx="2844698" cy="2468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1800"/>
              <a:t>La señal FXR aparece como diana terapéutica posible en el hígado graso asociado a la dieta.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04 Discusión y conclusiones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Conclusiones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21287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212872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66423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000" b="1">
                <a:solidFill>
                  <a:schemeClr val="accent1"/>
                </a:solidFill>
              </a:rPr>
              <a:t>Conclusiones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664232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800">
                <a:solidFill>
                  <a:schemeClr val="dk1"/>
                </a:solidFill>
              </a:rPr>
              <a:t>1. La dieta rica en grasas induce disbiosis intestinal y altera el perfil de ácidos biliares.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es-ES" altLang="en-US" sz="1800">
                <a:solidFill>
                  <a:schemeClr val="dk1"/>
                </a:solidFill>
              </a:rPr>
              <a:t>2. El aumento de ácidos biliares conjugados se asocia a una menor señal FXR–SHP en el hígado.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es-ES" altLang="en-US" sz="1800">
                <a:solidFill>
                  <a:schemeClr val="dk1"/>
                </a:solidFill>
              </a:rPr>
              <a:t>3. Restaurar la señal FXR revierte en parte la acumulación de lípidos inducida por la dieta.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081552" y="1737360"/>
            <a:ext cx="456150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7081552" y="1737360"/>
            <a:ext cx="4561502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355872" y="1965960"/>
            <a:ext cx="4012862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4"/>
                </a:solidFill>
              </a:rPr>
              <a:t>Limitaciones y líneas futuras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355872" y="2514600"/>
            <a:ext cx="4012862" cy="3383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700">
                <a:solidFill>
                  <a:schemeClr val="dk1"/>
                </a:solidFill>
              </a:rPr>
              <a:t>Solo machos: falta estudiar las diferencias por sexo.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s-ES" altLang="en-US" sz="1700">
                <a:solidFill>
                  <a:schemeClr val="dk1"/>
                </a:solidFill>
              </a:rPr>
              <a:t>Sin validación en muestras humanas.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s-ES" altLang="en-US" sz="1700">
                <a:solidFill>
                  <a:schemeClr val="dk1"/>
                </a:solidFill>
              </a:rPr>
              <a:t>No se han identificado las cepas responsables.</a:t>
            </a:r>
          </a:p>
          <a:p>
            <a:pPr eaLnBrk="1" hangingPunct="1">
              <a:lnSpc>
                <a:spcPct val="130000"/>
              </a:lnSpc>
              <a:spcBef>
                <a:spcPts val="1600"/>
              </a:spcBef>
            </a:pPr>
            <a:r>
              <a:rPr lang="es-ES" altLang="en-US" sz="1700" b="1">
                <a:solidFill>
                  <a:schemeClr val="dk1"/>
                </a:solidFill>
              </a:rPr>
              <a:t>Líneas futuras: </a:t>
            </a:r>
            <a:r>
              <a:rPr lang="es-ES" altLang="en-US" sz="1700">
                <a:solidFill>
                  <a:schemeClr val="dk1"/>
                </a:solidFill>
              </a:rPr>
              <a:t>cohorte clínica y colonización con cepas aisladas.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05 Producción científica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Publicaciones y méritos derivados de la tesis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1916308"/>
                <a:gridCol w="7261798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Tipo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Referencia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Estado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Artículo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XXX, A., XXX, B. y XXX, C. (2026). Título del artículo. Revista, 12(3), 45–58. (1.ª autora; Q1)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Publicado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Artículo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XXX, A. y XXX, B. Título del artículo. Revista. (Primera autoría compartida)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En revisión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Congreso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Congreso Internacional XXX: comunicación oral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2025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Estancia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Universidad de XXX (3 meses): mención internacional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2025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7315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Financiación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Contrato predoctoral (ref. XXXX-XXXXX)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2022–2026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Agradecimientos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Agradecimientos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1"/>
                </a:solidFill>
              </a:rPr>
              <a:t>Dirección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700">
                <a:solidFill>
                  <a:schemeClr val="dk1"/>
                </a:solidFill>
              </a:rPr>
              <a:t>A la Dra. XXX y al Dr. XXX, por su guía en el diseño de los experimentos y en la redacción de la tesis.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2"/>
                </a:solidFill>
              </a:rPr>
              <a:t>Tribunal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700">
                <a:solidFill>
                  <a:schemeClr val="dk1"/>
                </a:solidFill>
              </a:rPr>
              <a:t>A los miembros del tribunal, por el tiempo dedicado a leer y evaluar este trabajo.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3"/>
                </a:solidFill>
              </a:rPr>
              <a:t>Grupo y familia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700">
                <a:solidFill>
                  <a:schemeClr val="dk1"/>
                </a:solidFill>
              </a:rPr>
              <a:t>Al grupo de investigación, por su ayuda en el laboratorio, y a mi familia, por su apoyo constante.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900" b="1">
                <a:solidFill>
                  <a:schemeClr val="accent4"/>
                </a:solidFill>
              </a:rPr>
              <a:t>Financiación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1700">
                <a:solidFill>
                  <a:schemeClr val="dk1"/>
                </a:solidFill>
              </a:rPr>
              <a:t>Proyecto XXX (ref. XXXXXXXX) y contrato predoctoral (ref. XXXX-XXXXX).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Muchas gracias por su atención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XXX XXX  |  Dirección: Dra. XXX · Dr. XXX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Reserva · oculta en la presentación; ábrala por su número si la necesita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Preguntas previsibles del tribunal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3" cy="416966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630899"/>
                <a:gridCol w="5345490"/>
                <a:gridCol w="2118024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Pregunta previsible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Puntos clave de la respuesta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rgbClr val="FFFFFF"/>
                          </a:solidFill>
                        </a:rPr>
                        <a:t>Dónde está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¿Por qué FXR y no TGR5?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FXR se expresa mucho en el hígado y regula directamente la vía SHP–SREBP-1c; TGR5 queda como línea futura.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Diap. 14; fig. 3.6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¿Cómo se descarta el efecto de la propia dieta en el trasplante?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Los receptores comen dieta estándar, y hay un grupo que recibe microbiota de ratones control.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Apartado 4.2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¿Es suficiente n = 10 por grupo?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Análisis de potencia con el efecto del piloto: potencia superior al 80 %.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Tabla S1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 b="1">
                          <a:solidFill>
                            <a:schemeClr val="dk1"/>
                          </a:solidFill>
                        </a:rPr>
                        <a:t>¿Por qué solo machos?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Para evitar el efecto del ciclo estral sobre los ácidos biliares; figura en las limitaciones.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s-ES" altLang="en-US" sz="1500">
                          <a:solidFill>
                            <a:schemeClr val="dk1"/>
                          </a:solidFill>
                        </a:rPr>
                        <a:t>Diap. 18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Reserva · datos complementarios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Datos complementarios: géneros con abundancia diferencial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 sz="1700"/>
              <a:t>Datos que el tribunal podría pedir y que no se muestran en la exposición.</a:t>
            </a:r>
          </a:p>
          <a:p>
            <a:pPr eaLnBrk="1" hangingPunct="1">
              <a:spcBef>
                <a:spcPts val="1400"/>
              </a:spcBef>
            </a:pPr>
            <a:r>
              <a:rPr lang="es-ES" altLang="en-US" sz="1700">
                <a:solidFill>
                  <a:srgbClr val="5F6B78"/>
                </a:solidFill>
              </a:rPr>
              <a:t>Por ejemplo: </a:t>
            </a:r>
            <a:r>
              <a:rPr lang="es-ES" altLang="en-US" sz="1700"/>
              <a:t>géneros diferenciales, estadística adicional, imágenes originales.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es-ES" altLang="en-US"/>
              <a:t>Figura S1. [Pie de figura]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s-ES" altLang="en-US"/>
              <a:t>Universidad de XXX · Defensa de tesis doctoral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s-E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1200" b="1">
                <a:solidFill>
                  <a:schemeClr val="accent2"/>
                </a:solidFill>
              </a:rPr>
              <a:t>✦ </a:t>
            </a:r>
            <a:r>
              <a:rPr lang="es-ES" altLang="en-US" sz="1200">
                <a:solidFill>
                  <a:srgbClr val="5F6B78"/>
                </a:solidFill>
              </a:rPr>
              <a:t>¿Le falta una figura? Describa lo que necesita y genérela con SciDraw AI.</a:t>
            </a:r>
            <a:r>
              <a:rPr lang="es-ES" altLang="en-US" sz="1200" b="1">
                <a:solidFill>
                  <a:schemeClr val="accent1"/>
                </a:solidFill>
                <a:hlinkClick r:id="rId2"/>
              </a:rPr>
              <a:t>  Abrir SciDraw AI →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defensa de tesis · SciDraw AI</dc:title>
  <dc:subject>Defensa de tesis doctoral / TFM (versión de ejemplo)</dc:subject>
  <dc:creator>SciDraw AI</dc:creator>
  <cp:keywords>SciDraw AI; defensa de tesis; tesis doctoral; TFM; tribunal; plantilla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