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(20 s): nombre, programa, dirección y título. En esta fase el título aún puede cambiar: los comentarios de la comisión suelen empezar por él.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Diapositiva de instrucciones, oculta en la presentación. Puede borrarla cuando la haya leído.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(20 s): recorra la estructura y lea en voz alta la pregunta de la derecha.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los antecedentes explican por qué los métodos actuales no bastan; la relevancia, en dos frases: científica y aplicada.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(1,5 min): de cada familia de métodos, qué logra y qué le falta; termine en la laguna, que lleva a su proyecto.</a:t>
            </a:r>
          </a:p>
          <a:p>
            <a:r>
              <a:t>► Consejo: añada «autor, año» de los trabajos de referencia; las referencias completas van en la diapositiva de bibliografía.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el objetivo general en una frase y los tres objetivos específicos (OE), explicando su relación: «datos → modelo → aplicación».</a:t>
            </a:r>
          </a:p>
          <a:p>
            <a:r>
              <a:t>► Consejo: si su programa pide una hipótesis explícita, formúlela aquí como afirmación contrastable; por ejemplo, «añadir la conservación de la masa reduce el error con lluvias extremas».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aquí es donde la comisión más pregunta; de cada reto, sepa decir cómo piensa resolverlo.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(1,5 min): es la diapositiva central del plan. Recorra las fases de izquierda a derecha y diga qué entra y qué sale de cada una.</a:t>
            </a:r>
          </a:p>
          <a:p>
            <a:r>
              <a:t>► Prompt de la figura: la figura de ejemplo se generó con este prompt. El enlace de abajo lo abre ya escrito; cámbielo por su proyecto:</a:t>
            </a:r>
          </a:p>
          <a:p>
            <a:r>
              <a:t>Dibuja la «hoja de ruta metodológica» de un proyecto de tesis, de izquierda a derecha, fondo blanco, estilo vectorial plano, azul marino, verde azulado y ámbar. A la izquierda, un recuadro con el texto «Pregunta: ¿cómo predecir con 1 h de antelación la profundidad de inundación urbana?». En el centro, tres módulos en fila; sobre cada uno, el nombre de la fase; dentro, arriba el contenido y abajo los métodos: ① fase «Preparación de datos», contenido «Fusión de datos multifuente», métodos «Lluvia de radar, red de drenaje, topografía»; ② fase «Construcción del modelo», contenido «Modelo espaciotemporal», métodos «GNN + restricciones físicas»; ③ fase «Validación», contenido «Aplicación en casos reales», métodos «Barrios tipo y umbrales de alerta». Flechas azul marino hacia la derecha entre los módulos y, a la derecha, un recuadro con «Resultado esperado: sistema de predicción y alerta de inundaciones». Textos grandes y nítidos, cada etiqueta una sola vez, en español; sin título.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tres cosas: de dónde salen los datos, con qué se compara y con qué métricas se juzga.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(45 s): cada punto necesita una prueba concreta; un hecho convence más que «se dispone de los medios necesarios».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en esta fase se habla de aportaciones «esperadas»; explique qué es nuevo frente a los métodos actuales, sin exagerar.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(45 s): enseñe lo que ya tiene hecho; aunque solo sea el flujo de datos funcionando, convence más que hablar de viabilidad en abstracto.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(45 s): el diagrama de Gantt son formas editables: arrastre los extremos de cada barra para cambiar las fechas. Deje margen para las revisiones de los artículos.</a:t>
            </a:r>
          </a:p>
          <a:p>
            <a:r>
              <a:t>► Consejo: si opta a la Mención Internacional del doctorado (España), la estancia debe ser de al menos 3 meses fuera de España; inclúyala en el cronograma.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(30 s): resultados evaluables y cuantificables, acordes con los requisitos de su programa para depositar la tesis.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no hace falta comentarla; 3 segundos bastan. La bibliografía completa está en el plan de investigación escrito.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deje esta diapositiva mientras la comisión comenta. Tome nota de cada sugerencia: después le servirá para revisar el plan.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Diapositiva oculta: prepare las preguntas que espera de la comisión; al contestar, vaya a la diapositiva indicada escribiendo su número.</a:t>
            </a:r>
          </a:p>
          <a:p/>
          <a:p>
            <a:r>
              <a:t>Plantillas SciDraw AI para investigación · sci-draw.com · Versión de ejemplo: el proyecto es ficticio; solo ilustra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es/ai-drawing?prompt=proposal-roadmap&amp;utm_source=template&amp;utm_medium=pptx&amp;utm_campaign=thesis-proposal-es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es/sci-vis?utm_source=template&amp;utm_medium=pptx&amp;utm_campaign=thesis-proposal-es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Defensa del plan de investigación · Proyecto de tesis doctoral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Predicción a corto plazo de inundaciones pluviales urbanas con redes neuronales de grafos y restricciones físicas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Doctorando</a:t>
            </a:r>
            <a:r>
              <a:rPr lang="es-ES" altLang="en-US"/>
              <a:t>	XXX XXX	</a:t>
            </a:r>
            <a:r>
              <a:rPr lang="es-ES" altLang="en-US">
                <a:solidFill>
                  <a:srgbClr val="5F6B78"/>
                </a:solidFill>
              </a:rPr>
              <a:t>Dirección</a:t>
            </a:r>
            <a:r>
              <a:rPr lang="es-ES" altLang="en-US"/>
              <a:t>	Dr. XXX</a:t>
            </a:r>
          </a:p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Programa</a:t>
            </a:r>
            <a:r>
              <a:rPr lang="es-ES" altLang="en-US"/>
              <a:t>	Doctorado en Ingeniería del Agua	</a:t>
            </a:r>
            <a:r>
              <a:rPr lang="es-ES" altLang="en-US">
                <a:solidFill>
                  <a:srgbClr val="5F6B78"/>
                </a:solidFill>
              </a:rPr>
              <a:t>Centro</a:t>
            </a:r>
            <a:r>
              <a:rPr lang="es-ES" altLang="en-US"/>
              <a:t>	Escuela de Ingeniería Civil</a:t>
            </a:r>
          </a:p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Fecha</a:t>
            </a:r>
            <a:r>
              <a:rPr lang="es-ES" altLang="en-US"/>
              <a:t>	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Instrucciones · esta diapositiva no se muestra en la presentación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Cómo usar esta plantilla para el plan de investigación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1  Tiempo y prioridades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Suele durar 10–15 min. Lo esencial: qué se investiga, cómo y si es viable. No dedique la mitad del tiempo al estado del arte.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2"/>
                </a:solidFill>
              </a:rPr>
              <a:t>2  Coherente con el documento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Objetivos, metodología y cronograma deben coincidir con el plan de investigación depositado: la comisión lo tendrá delante.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3"/>
                </a:solidFill>
              </a:rPr>
              <a:t>3  Viabilidad con pruebas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En «Trabajo previo», muestre lo que ya ha hecho: ensayos piloto, datos o código. Convence más que decir «se dispone de los medios necesarios».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6"/>
                </a:solidFill>
              </a:rPr>
              <a:t>4  Figuras y gráficos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La hoja de ruta se puede sustituir. Bajo los esquemas hay un enlace a SciDraw AI con el prompt ya escrito.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ÍNDICE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Estructura de la presentación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100" b="1"/>
              <a:t>Justificación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Antecedentes, relevancia y estado del arte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100" b="1"/>
              <a:t>Hipótesis y objetivos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Qué se va a investigar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100" b="1"/>
              <a:t>Metodología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Cómo se va a investigar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100" b="1"/>
              <a:t>Viabilidad y aportaciones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Por qué es factible y qué aporta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100" b="1"/>
              <a:t>Cronograma y resultados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Cuándo y con qué productos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La pregunta del proyecto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es-ES" altLang="en-US" sz="2000"/>
              <a:t>¿Se puede predecir con 1 h de antelación, y con precisión suficiente, la profundidad de inundación en cada barrio de una ciudad?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es-ES" altLang="en-US" sz="1400">
                <a:solidFill>
                  <a:srgbClr val="5F6B78"/>
                </a:solidFill>
              </a:rPr>
              <a:t>A la comisión le importa sobre todo que la pregunta sea clara y el plan, viable.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01 Justificación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Antecedentes: la alerta de inundaciones necesita antelación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Antecedentes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Cada vez hay más lluvias extremas e inundaciones urbanas.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700">
                <a:solidFill>
                  <a:schemeClr val="dk1"/>
                </a:solidFill>
              </a:rPr>
              <a:t>Los modelos hidrodinámicos son precisos, pero tardan decenas de minutos.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700">
                <a:solidFill>
                  <a:schemeClr val="dk1"/>
                </a:solidFill>
              </a:rPr>
              <a:t>Los modelos de datos son rápidos, pero con lluvias extremas se «saltan» la física.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2"/>
                </a:solidFill>
              </a:rPr>
              <a:t>Relevancia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 b="1">
                <a:solidFill>
                  <a:schemeClr val="accent2"/>
                </a:solidFill>
              </a:rPr>
              <a:t>Científica  </a:t>
            </a:r>
            <a:r>
              <a:rPr lang="es-ES" altLang="en-US" sz="1700">
                <a:solidFill>
                  <a:schemeClr val="dk1"/>
                </a:solidFill>
              </a:rPr>
              <a:t>Integrar restricciones físicas en el aprendizaje profundo para predecir inundaciones.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s-ES" altLang="en-US" sz="1700" b="1">
                <a:solidFill>
                  <a:schemeClr val="accent2"/>
                </a:solidFill>
              </a:rPr>
              <a:t>Aplicada  </a:t>
            </a:r>
            <a:r>
              <a:rPr lang="es-ES" altLang="en-US" sz="1700">
                <a:solidFill>
                  <a:schemeClr val="dk1"/>
                </a:solidFill>
              </a:rPr>
              <a:t>Dar a los servicios municipales una alerta por barrio con 1 h de antelación.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En una frase  </a:t>
            </a:r>
            <a:r>
              <a:rPr lang="es-ES" altLang="en-US" sz="1800"/>
              <a:t>Hace falta un modelo de inundaciones que sea rápido y respete la física.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01 Justificación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Estado del arte: precisión o rapidez, pero no ambas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21457"/>
                <a:gridCol w="4437766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Tipo de método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Trabajos de referencia y avances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Limitaciones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Modelos hidrodinámicos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SWMM y modelos 2D de aguas someras, muy usados para simular inundaciones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Cálculo lento; no permiten predicción continua en tiempo real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Modelos basados en datos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LSTM y CNN funcionan bien para niveles en estaciones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Sin relación espacial; extrapolan mal a eventos extremos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Redes neuronales de grafos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Aplicadas a tráfico y a caudales en redes fluviales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Poco usadas en inundación urbana; sin restricciones físicas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A86F10"/>
                </a:solidFill>
              </a:rPr>
              <a:t>Laguna  </a:t>
            </a:r>
            <a:r>
              <a:rPr lang="es-ES" altLang="en-US" sz="1800"/>
              <a:t>Falta un método a escala de barrio que dé resultados en minutos y siga siendo físicamente coherente con lluvias extremas.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 Hipótesis y objetivos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Hipótesis y objetivos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900" b="1">
                <a:solidFill>
                  <a:srgbClr val="F2C66D"/>
                </a:solidFill>
              </a:rPr>
              <a:t>Objetivo general  </a:t>
            </a:r>
            <a:r>
              <a:rPr lang="es-ES" altLang="en-US" sz="1900">
                <a:solidFill>
                  <a:srgbClr val="FFFFFF"/>
                </a:solidFill>
              </a:rPr>
              <a:t>Desarrollar una red neuronal de grafos con restricciones físicas que prediga con 1 h de antelación la profundidad de inundación por barrio.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1"/>
                </a:solidFill>
              </a:rPr>
              <a:t>OE 1: Datos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Integrar lluvia de radar, red de drenaje y topografía en un grafo del sistema de drenaje urbano.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2"/>
                </a:solidFill>
              </a:rPr>
              <a:t>OE 2: Modelo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Diseñar una red de grafos con conservación de la masa que prediga la profundidad en cada nodo.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3"/>
                </a:solidFill>
              </a:rPr>
              <a:t>OE 3: Validación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Validarla en barrios tipo y definir umbrales de alerta por niveles.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 Hipótesis y objetivos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Retos clave que el proyecto debe resolver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74519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¿Cómo representar la red de drenaje y la superficie como un grafo?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68296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700">
                <a:solidFill>
                  <a:srgbClr val="5F6B78"/>
                </a:solidFill>
              </a:rPr>
              <a:t>La definición de nodos y aristas decide si el modelo aprende por dónde circula el agua.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46120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¿Cómo imponer restricciones físicas a la red?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39896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700">
                <a:solidFill>
                  <a:srgbClr val="5F6B78"/>
                </a:solidFill>
              </a:rPr>
              <a:t>Con un término de conservación de la masa en la función de pérdida.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17720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¿Qué hacer con tan pocos eventos extremos?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11496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700">
                <a:solidFill>
                  <a:srgbClr val="5F6B78"/>
                </a:solidFill>
              </a:rPr>
              <a:t>Generar escenarios sintéticos con el modelo hidrodinámico para ampliar el entrenamiento.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Metodología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Metodología: hoja de ruta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174" y="1645920"/>
            <a:ext cx="9167346" cy="283464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6634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 b="1">
                <a:solidFill>
                  <a:schemeClr val="accent2"/>
                </a:solidFill>
              </a:rPr>
              <a:t>Fase 1 · Datos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2920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s-ES" altLang="en-US" sz="1500"/>
              <a:t>Recopilar lluvia de radar, red de drenaje y topografía (2018–2025) y construir el grafo.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6634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 b="1">
                <a:solidFill>
                  <a:schemeClr val="accent1"/>
                </a:solidFill>
              </a:rPr>
              <a:t>Fase 2 · Modelo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02920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s-ES" altLang="en-US" sz="1500"/>
              <a:t>Red de grafos con conservación de la masa; comparación con LSTM y modelo hidrodinámico.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66344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 b="1">
                <a:solidFill>
                  <a:srgbClr val="A86F10"/>
                </a:solidFill>
              </a:rPr>
              <a:t>Fase 3 · Validación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02920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s-ES" altLang="en-US" sz="1500"/>
              <a:t>Precisión con 1 h de antelación y tiempo de cálculo en barrios tipo.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Genere la hoja de ruta con SciDraw AI (prompt ya escrito) o cambie la imagen: clic derecho → «Cambiar imagen».</a:t>
            </a:r>
            <a:r>
              <a:rPr lang="es-ES" altLang="en-US" sz="1200" b="1">
                <a:solidFill>
                  <a:schemeClr val="accent1"/>
                </a:solidFill>
                <a:hlinkClick r:id="rId3"/>
              </a:rPr>
              <a:t>  Abrir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Metodología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Datos, métodos y métricas de evaluación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chemeClr val="accent1"/>
                </a:solidFill>
              </a:rPr>
              <a:t>Datos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Lluvia de radar: celdas de 1 × 1 km, cada 6 min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Red de drenaje: unos 3000 nodos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Puntos de inundación medidos: estaciones del servicio municipal de aguas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chemeClr val="accent2"/>
                </a:solidFill>
              </a:rPr>
              <a:t>Modelos comparados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Propuesto: red de grafos con restricciones físicas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Referencia 1: LSTM por estación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Referencia 2: modelo hidrodinámico 2D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rgbClr val="A86F10"/>
                </a:solidFill>
              </a:rPr>
              <a:t>Métricas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Profundidad: RMSE y NSE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Extensión: tasa de aciertos y de falsas alarmas</a:t>
            </a:r>
          </a:p>
          <a:p>
            <a:pPr eaLnBrk="1" hangingPunct="1" lvl="1">
              <a:spcBef>
                <a:spcPts val="1000"/>
              </a:spcBef>
            </a:pPr>
            <a:r>
              <a:rPr lang="es-ES" altLang="en-US" sz="1700"/>
              <a:t>Coste: segundos por predicción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 Viabilidad y aportaciones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Viabilidad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400" b="1">
                <a:solidFill>
                  <a:schemeClr val="accent1"/>
                </a:solidFill>
              </a:rPr>
              <a:t>Científica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Las redes de grafos ya se han validado para tráfico y caudales fluviales: el enfoque es maduro.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96596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400" b="1">
                <a:solidFill>
                  <a:schemeClr val="accent2"/>
                </a:solidFill>
              </a:rPr>
              <a:t>De datos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El grupo tiene firmado un convenio de datos con el servicio municipal de aguas de XXX.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96596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400" b="1">
                <a:solidFill>
                  <a:schemeClr val="accent3"/>
                </a:solidFill>
              </a:rPr>
              <a:t>De medios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51760"/>
            <a:ext cx="2936138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Servidor con GPU, licencia del modelo hidrodinámico y un grupo con años de experiencia en hidrología urbana.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5F6B78"/>
                </a:solidFill>
              </a:rPr>
              <a:t>Plan de contingencia  </a:t>
            </a:r>
            <a:r>
              <a:rPr lang="es-ES" altLang="en-US" sz="1800"/>
              <a:t>Si el acceso a los datos se retrasa, el modelo se desarrolla con radar público y escenarios sintéticos.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 Viabilidad y aportaciones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Aportaciones esperadas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200" b="1"/>
              <a:t>Metodológica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429000"/>
            <a:ext cx="4632807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900"/>
              <a:t>Introducir la conservación de la masa en el entrenamiento de la red de grafos para que sea coherente con lluvias extremas.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200" b="1"/>
              <a:t>Aplicada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429000"/>
            <a:ext cx="4632807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900"/>
              <a:t>Pasar de decenas de minutos a menos de un minuto en la predicción por barrio, para alertar en tiempo real.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Diferencia con lo publicado  </a:t>
            </a:r>
            <a:r>
              <a:rPr lang="es-ES" altLang="en-US" sz="1800"/>
              <a:t>Las redes de grafos para inundaciones son hoy puramente de datos; este proyecto incorpora la física al entrenamiento.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 Viabilidad y aportaciones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Trabajo previo: ya funciona el flujo de datos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1700" b="1">
                <a:solidFill>
                  <a:schemeClr val="accent2"/>
                </a:solidFill>
              </a:rPr>
              <a:t>Hecho</a:t>
            </a:r>
          </a:p>
          <a:p>
            <a:pPr eaLnBrk="1" hangingPunct="1">
              <a:spcBef>
                <a:spcPts val="400"/>
              </a:spcBef>
            </a:pPr>
            <a:r>
              <a:rPr lang="es-ES" altLang="en-US" sz="1700"/>
              <a:t>Limpieza de datos y construcción del grafo en 2 cuencas de drenaje.</a:t>
            </a:r>
          </a:p>
          <a:p>
            <a:pPr eaLnBrk="1" hangingPunct="1">
              <a:spcBef>
                <a:spcPts val="600"/>
              </a:spcBef>
            </a:pPr>
            <a:r>
              <a:rPr lang="es-ES" altLang="en-US" sz="1700"/>
              <a:t>Piloto con un LSTM de referencia: RMSE de 0,12 m (datos de ejemplo).</a:t>
            </a:r>
          </a:p>
          <a:p>
            <a:pPr eaLnBrk="1" hangingPunct="1">
              <a:spcBef>
                <a:spcPts val="1600"/>
              </a:spcBef>
            </a:pPr>
            <a:r>
              <a:rPr lang="es-ES" altLang="en-US" sz="1700" b="1">
                <a:solidFill>
                  <a:schemeClr val="accent1"/>
                </a:solidFill>
              </a:rPr>
              <a:t>Experiencia previa</a:t>
            </a:r>
          </a:p>
          <a:p>
            <a:pPr eaLnBrk="1" hangingPunct="1">
              <a:spcBef>
                <a:spcPts val="400"/>
              </a:spcBef>
            </a:pPr>
            <a:r>
              <a:rPr lang="es-ES" altLang="en-US" sz="1700"/>
              <a:t>Participación en el proyecto de alerta de inundaciones del grupo; manejo de 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Figura. Resultados piloto o datos (inserte su propia figura)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Haga los gráficos del piloto en SciVis.</a:t>
            </a:r>
            <a:r>
              <a:rPr lang="es-ES" altLang="en-US" sz="1200" b="1">
                <a:solidFill>
                  <a:schemeClr val="accent1"/>
                </a:solidFill>
                <a:hlinkClick r:id="rId2"/>
              </a:rPr>
              <a:t>  Abrir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05 Cronograma y resultados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Cronograma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4023359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sep. 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23359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111887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mar. 2027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11887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200415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sep. 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00415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88943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mar. 2028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88943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377471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sep. 2028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77471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65999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mar. 2029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65999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54527" y="1737360"/>
            <a:ext cx="108852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sep. 2029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54527" y="2148840"/>
            <a:ext cx="9144" cy="3611880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85416"/>
            <a:ext cx="11094415" cy="502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1284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Revisión bibliográfica y datos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23359" y="2304288"/>
            <a:ext cx="1306233" cy="265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71576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Grafo y modelo de referencia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111887" y="2807208"/>
            <a:ext cx="1306233" cy="265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191256"/>
            <a:ext cx="11094415" cy="502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21868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Red de grafos con restricciones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00415" y="3310128"/>
            <a:ext cx="2177055" cy="26517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72160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Validación y umbrales de alerta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833207" y="3813048"/>
            <a:ext cx="1632791" cy="26517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197096"/>
            <a:ext cx="11094415" cy="502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22452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Estancia internacional (3 meses)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288943" y="4315968"/>
            <a:ext cx="544263" cy="265176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472744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Artículos y congresos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288943" y="4818888"/>
            <a:ext cx="3265583" cy="26517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202936"/>
            <a:ext cx="11094415" cy="502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TextBox 51"/>
          <p:cNvSpPr txBox="1"/>
          <p:nvPr/>
        </p:nvSpPr>
        <p:spPr>
          <a:xfrm>
            <a:off x="685800" y="5230368"/>
            <a:ext cx="3383280" cy="448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/>
              <a:t>Redacción y depósito de la tesis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465999" y="5321808"/>
            <a:ext cx="2177055" cy="26517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548640" y="585216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914400" y="585216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A86F10"/>
                </a:solidFill>
              </a:rPr>
              <a:t>Seguimiento anual  </a:t>
            </a:r>
            <a:r>
              <a:rPr lang="es-ES" altLang="en-US" sz="1800"/>
              <a:t>Evaluación del plan por la comisión académica en septiembre de 2027 y de 2028.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05 Cronograma y resultados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Resultados esperados y plan de difusión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Artículos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2–3 artículos en revistas indexadas (JCR), al menos uno en Q1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2"/>
                </a:solidFill>
              </a:rPr>
              <a:t>Modelo y código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Modelo de predicción de inundaciones con restricciones físicas, en código abierto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3"/>
                </a:solidFill>
              </a:rPr>
              <a:t>Transferencia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Piloto de alerta en un barrio tipo con el servicio municipal de aguas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6"/>
                </a:solidFill>
              </a:rPr>
              <a:t>Tesis doctoral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Depósito y defensa de la tesis, con opción a Mención Internacional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Bibliografía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Bibliografía principal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[1]  Autor, A. y Autor, B. (año). Título del artículo. Nombre de la revista, vol.(n.º), págs. https://doi.org/xxxx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[2]  Autor, A. y Autor, B. (año). Título del artículo. Nombre de la revista, vol.(n.º), págs. https://doi.org/xxxx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[3]  Autor, A. y Autor, B. (año). Título del artículo. Nombre de la revista, vol.(n.º), págs. https://doi.org/xxxx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[4]  Autor, A. y Autor, B. (año). Título del artículo. Nombre de la revista, vol.(n.º), págs. https://doi.org/xxxx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[5]  Autor, A. y Autor, B. (año). Título del artículo. Nombre de la revista, vol.(n.º), págs. https://doi.org/xxxx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600"/>
              <a:t>[6]  Autor, A. y Autor, B. (año). Título del artículo. Nombre de la revista, vol.(n.º), págs. https://doi.org/xxxx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300">
                <a:solidFill>
                  <a:srgbClr val="5F6B78"/>
                </a:solidFill>
              </a:rPr>
              <a:t>Basta con 10 referencias clave como máximo, en el estilo que pida su programa (APA, Vancouver, ISO 690…).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Muchas gracias por su atención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Quedo a disposición de la comisión para sus comentarios y sugerencias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Reserva · oculta en la presentación; ábrala por su número si la necesita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Preguntas previsibles de la comisión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del plan de investigación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Pregunta previsible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Puntos clave de la respuesta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Diapositiva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¿No es un tema demasiado amplio?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Se limita a 2 cuencas de drenaje y a predicción a corto plazo (1 h).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¿Está garantizado el acceso a los datos?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Hay convenio firmado; los datos públicos de radar sirven de alternativa.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¿Cómo se añade exactamente la restricción física?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Con un término de residuo del balance hídrico por nodo en la función de pérdida.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¿Qué ventaja tiene frente al modelo hidrodinámico?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Precisión parecida con un tiempo de cálculo inferior a un minuto.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defensa del plan de investigación · SciDraw AI</dc:title>
  <dc:subject>Plan de investigación / proyecto de tesis doctoral (versión de ejemplo)</dc:subject>
  <dc:creator>SciDraw AI</dc:creator>
  <cp:keywords>SciDraw AI; plan de investigación; proyecto de tesis; doctorado; hoja de ruta;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