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Dieta grasa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Triglicéridos hepáticos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Abundancia relativa</a:t>
                </a:r>
              </a:p>
            </c:rich>
          </c:tx>
          <c:layout/>
          <c:overlay val="0"/>
        </c:title>
        <c:numFmt formatCode="0 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Ácidos biliares conjugados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Control</c:v>
                </c:pt>
                <c:pt idx="1">
                  <c:v>Dieta grasa</c:v>
                </c:pt>
                <c:pt idx="2">
                  <c:v>Grasa + agonista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% de los ácidos biliares totales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Plantilla de póster científico SciDraw AI · diseño resultado destacado · A0 vertical (841 × 1189 mm) · paleta azul marino</a:t>
            </a:r>
          </a:p>
          <a:p>
            <a:r>
              <a:t>Versión de ejemplo: el estudio y los datos son ficticios. La diapositiva 2 contiene las instrucciones; imprima solo la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Defensa de tesis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tesis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sección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a todo el an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Código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Artículo / web del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texto del patrón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s-E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es/ai-drawing?prompt=poster-background&amp;utm_source=template&amp;utm_medium=pptx&amp;utm_campaign=poster-spotlight-es&amp;utm_content=spotlight-background" TargetMode="External"/><Relationship Id="rId3" Type="http://schemas.openxmlformats.org/officeDocument/2006/relationships/hyperlink" Target="https://sci-draw.com/es/ai-drawing?prompt=poster-mechanism&amp;utm_source=template&amp;utm_medium=pptx&amp;utm_campaign=poster-spotlight-es&amp;utm_content=spotlight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es-ES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es-ES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es-ES" altLang="en-US" sz="8800" b="1">
                <a:solidFill>
                  <a:srgbClr val="FFFFFF"/>
                </a:solidFill>
              </a:rPr>
              <a:t>Disbiosis, ácidos biliares y FXR en el hígado graso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4000">
                <a:solidFill>
                  <a:srgbClr val="FFFFFF"/>
                </a:solidFill>
              </a:rPr>
              <a:t>García, A.¹; López, M.¹; Martínez, J.²*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3000">
                <a:solidFill>
                  <a:srgbClr val="C9D6E8"/>
                </a:solidFill>
              </a:rPr>
              <a:t>¹ Facultad de Medicina, Universidad de XXX   ² Servicio de Aparato Digestivo, Hospital Universitario XXX   * Autor de correspondencia: nombre@universidad.es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200">
                <a:solidFill>
                  <a:srgbClr val="5F6B78"/>
                </a:solidFill>
              </a:rPr>
              <a:t>Plantilla de póster científico SciDraw AI · sci-draw.com  |  Versión de ejemplo: el estudio y los datos son ficticios; solo ilustran el diseño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28446984" cy="66751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TextBox 11"/>
          <p:cNvSpPr txBox="1"/>
          <p:nvPr/>
        </p:nvSpPr>
        <p:spPr>
          <a:xfrm>
            <a:off x="1828800" y="8211312"/>
            <a:ext cx="11145072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rgbClr val="F2C66D"/>
                </a:solidFill>
              </a:rPr>
              <a:t>Hallazgo principal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0" y="9491472"/>
            <a:ext cx="11145072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6000" b="1">
                <a:solidFill>
                  <a:srgbClr val="FFFFFF"/>
                </a:solidFill>
              </a:rPr>
              <a:t>El eje ácidos biliares–FXR media el hígado graso; activar FXR reduce un 32 % los triglicéridos.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3431072" y="8028431"/>
            <a:ext cx="15381671" cy="5577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pic>
        <p:nvPicPr>
          <p:cNvPr id="15" name="Picture 14" descr="mechanis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4065" y="8302751"/>
            <a:ext cx="7015685" cy="5029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14400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7" name="Rectangle 16"/>
          <p:cNvSpPr/>
          <p:nvPr/>
        </p:nvSpPr>
        <p:spPr>
          <a:xfrm>
            <a:off x="914400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TextBox 17"/>
          <p:cNvSpPr txBox="1"/>
          <p:nvPr/>
        </p:nvSpPr>
        <p:spPr>
          <a:xfrm>
            <a:off x="1463040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1: más lípidos hepáticos</a:t>
            </a:r>
          </a:p>
        </p:txBody>
      </p:sp>
      <p:graphicFrame>
        <p:nvGraphicFramePr>
          <p:cNvPr id="19" name="Chart 18"/>
          <p:cNvGraphicFramePr>
            <a:graphicFrameLocks noGrp="1"/>
          </p:cNvGraphicFramePr>
          <p:nvPr/>
        </p:nvGraphicFramePr>
        <p:xfrm>
          <a:off x="1463040" y="17014952"/>
          <a:ext cx="7927848" cy="4622799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63040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3. Datos de ejemplo; media ± DE; n = 10.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625328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10625328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1173967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2: cambia la microbiota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11173967" y="17014952"/>
          <a:ext cx="7927848" cy="4622799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1173967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4. Microbiota a nivel de filo (datos de ejemplo).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0336256" y="14840712"/>
            <a:ext cx="9025128" cy="841248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20336256" y="1484071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20884896" y="1484071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3: cambian los ácidos biliares</a:t>
            </a:r>
          </a:p>
        </p:txBody>
      </p:sp>
      <p:graphicFrame>
        <p:nvGraphicFramePr>
          <p:cNvPr id="29" name="Chart 28"/>
          <p:cNvGraphicFramePr>
            <a:graphicFrameLocks noGrp="1"/>
          </p:cNvGraphicFramePr>
          <p:nvPr/>
        </p:nvGraphicFramePr>
        <p:xfrm>
          <a:off x="20884896" y="17014952"/>
          <a:ext cx="7927848" cy="4622799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0884896" y="21912072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5. Ácidos biliares conjugados en suero (datos de ejemplo).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" y="23938992"/>
            <a:ext cx="9025128" cy="81747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914400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463040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Introducción y objetivo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63040" y="25529032"/>
            <a:ext cx="7927848" cy="38201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hígado graso se asocia a la dieta grasa y a la microbiota, pero falta la cadena causal.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Objetivo  </a:t>
            </a:r>
            <a:r>
              <a:rPr lang="es-ES" altLang="en-US" sz="3200"/>
              <a:t>¿Favorece la disbiosis el hígado graso a través de la señal ácidos biliares–FXR?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32799528"/>
            <a:ext cx="9025128" cy="81747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914400" y="3279952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1463040" y="327995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Métodos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63040" y="34389568"/>
            <a:ext cx="7927848" cy="382015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Modelo y grupos  </a:t>
            </a:r>
            <a:r>
              <a:rPr lang="es-ES" altLang="en-US" sz="3200"/>
              <a:t>Control, dieta grasa y grasa + agonista de FXR (n = 10; 12 semanas); trasplante fecal.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Medidas  </a:t>
            </a:r>
            <a:r>
              <a:rPr lang="es-ES" altLang="en-US" sz="3200"/>
              <a:t>ARNr 16S, ácidos biliares, triglicéridos y vía FXR.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625328" y="23938992"/>
            <a:ext cx="9025128" cy="719810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10625328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11173967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Discusión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5529032"/>
            <a:ext cx="7927848" cy="19100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trasplante fecal reproduce el fenotipo: la microbiota es causa, no mero acompañante.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1822898"/>
            <a:ext cx="9025128" cy="915136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1822898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182289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Conclusiones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73967" y="33412938"/>
            <a:ext cx="7927848" cy="701268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600"/>
              <a:t>1. La dieta grasa causa disbiosis.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es-ES" altLang="en-US" sz="3600"/>
              <a:t>2. Los conjugados inhiben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es-ES" altLang="en-US" sz="3600"/>
              <a:t>3. Activar FXR alivia la esteatosis.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0336256" y="23938992"/>
            <a:ext cx="9025128" cy="768324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8" name="Rectangle 47"/>
          <p:cNvSpPr/>
          <p:nvPr/>
        </p:nvSpPr>
        <p:spPr>
          <a:xfrm>
            <a:off x="20336256" y="239389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20884896" y="239389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Bibliografía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0884896" y="25529032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es-ES" altLang="en-US" sz="2200">
                <a:solidFill>
                  <a:srgbClr val="5F6B78"/>
                </a:solidFill>
              </a:rPr>
              <a:t>[1] Autor, A. y Autor, B. (año). Título del artículo. Revista, vol.(n.º), págs.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es-ES" altLang="en-US" sz="2200">
                <a:solidFill>
                  <a:srgbClr val="5F6B78"/>
                </a:solidFill>
              </a:rPr>
              <a:t>[2] Autor, A. y Autor, B. (año). Título del artículo. Revista, vol.(n.º), págs.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es-ES" altLang="en-US" sz="2200">
                <a:solidFill>
                  <a:srgbClr val="5F6B78"/>
                </a:solidFill>
              </a:rPr>
              <a:t>[3] Autor, A. y Autor, B. (año). Título del artículo. Revista, vol.(n.º), págs.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336256" y="32308038"/>
            <a:ext cx="9025128" cy="866622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20336256" y="32308038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20884896" y="3230803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Agradecimientos y contacto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33898078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400">
                <a:solidFill>
                  <a:schemeClr val="accent4"/>
                </a:solidFill>
              </a:rPr>
              <a:t>Insertar código QR: artículo / web del grupo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36504117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Proyecto XXX (ref. XXXXXXXX) · nombre@universidad.es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7040" b="1">
                <a:solidFill>
                  <a:srgbClr val="FFFFFF"/>
                </a:solidFill>
              </a:rPr>
              <a:t>Instrucciones (esta página no se imprime)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Tamaño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A0 vertical (841 × 1189 mm). El formato habitual en congresos es A0 vertical; si necesita otro, descargue el archivo de ese tamaño en lugar de escalar la página, o se descompensarán los tamaños de letra.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Tipografía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Título de unos 88 pt, títulos de bloque de 40 pt, texto de 32 pt y pies de figura de 24 pt: el texto se lee a 1–2 metros.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Colores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Todos los colores van ligados al tema: Diseño → Variantes → Colores cambia la paleta completa. También puede descargar las otras paletas predefinidas.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Contenido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El estudio y los datos son ficticios. Gráficos y tablas son objetos nativos de PowerPoint: clic derecho en un gráfico → «Editar datos».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Imágenes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Clic derecho en una figura de ejemplo → «Cambiar imagen». En los marcos discontinuos, borre el marco e inserte su diagrama o su código QR.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Impresión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Archivo → Exportar como PDF e imprima solo la página 1. En la imprenta, indique el tamaño final.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3200" b="1">
                <a:solidFill>
                  <a:schemeClr val="accent2"/>
                </a:solidFill>
              </a:rPr>
              <a:t>Prompts de las figuras de ejemplo (el enlace abre SciDraw AI con el prompt ya escrito)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400" b="1"/>
              <a:t>Esquema de introducción  </a:t>
            </a:r>
            <a:r>
              <a:rPr lang="es-ES" altLang="en-US" sz="2400" b="1">
                <a:solidFill>
                  <a:schemeClr val="accent1"/>
                </a:solidFill>
                <a:hlinkClick r:id="rId2"/>
              </a:rPr>
              <a:t>Abrir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es-ES" altLang="en-US" sz="2400">
                <a:solidFill>
                  <a:srgbClr val="5F6B78"/>
                </a:solidFill>
              </a:rPr>
              <a:t>Dibuja un esquema de antecedentes sobre el «eje intestino-hígado», estilo vectorial plano, fondo blanco, azul marino y verde azulado como colores principales, con toques de ámbar. Cuatro pasos de izquierda a derecha unidos por flechas: ① «Dieta rica en grasas»; ② «Disbiosis intestinal», con menos bacterias beneficiosas y más bacterias oportunistas; ③ «Ácidos biliares alterados»; ④ «Vena porta» hacia el hígado, con «Acumulación de lípidos» en un hepatocito ampliado. A la izquierda, el intestino con su microbiota; a la derecha, el hígado y un hepatocito ampliado con gotas lipídicas. Sin título: solo estas cinco etiquetas en español, breves y bien legibles, cada una una sola vez.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400" b="1"/>
              <a:t>Modelo del mecanismo  </a:t>
            </a:r>
            <a:r>
              <a:rPr lang="es-ES" altLang="en-US" sz="2400" b="1">
                <a:solidFill>
                  <a:schemeClr val="accent1"/>
                </a:solidFill>
                <a:hlinkClick r:id="rId3"/>
              </a:rPr>
              <a:t>Abrir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es-ES" altLang="en-US" sz="2400">
                <a:solidFill>
                  <a:srgbClr val="5F6B78"/>
                </a:solidFill>
              </a:rPr>
              <a:t>Dibuja un modelo mecanístico, estilo vectorial plano, fondo blanco, azul marino, verde azulado y ámbar. La imagen se divide en dos partes, arriba y abajo. Arriba, «Intestino»: «Dieta rica en grasas» → «Disbiosis intestinal» → «Menor actividad de BSH» → «Más ácidos biliares conjugados». Abajo, «Hepatocito»: «Menor activación de FXR» → «Menos SHP» → «Aumento de SREBP-1c» → «Más síntesis de ácidos grasos» → «Acumulación de gotas lipídicas». Las dos partes se unen con una flecha hacia abajo rotulada «Vena porta». Todas las flechas en azul marino significan «favorece o causa»; no uses símbolos de inhibición ni leyenda. Cada etiqueta aparece una sola vez, en español; sin título.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póster científico (resultado destacado, A0 vertical (841 × 1189 mm)) · SciDraw AI</dc:title>
  <dc:subject/>
  <dc:creator>SciDraw AI</dc:creator>
  <cp:keywords>SciDraw AI; póster científico; póster de congreso; presentación de póster; plantilla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