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Dieta grasa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Triglicéridos hepáticos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Abundancia relativa</a:t>
                </a:r>
              </a:p>
            </c:rich>
          </c:tx>
          <c:layout/>
          <c:overlay val="0"/>
        </c:title>
        <c:numFmt formatCode="0 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Ácidos biliares conjugados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Control</c:v>
                </c:pt>
                <c:pt idx="1">
                  <c:v>Dieta grasa</c:v>
                </c:pt>
                <c:pt idx="2">
                  <c:v>Grasa + agonista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% de los ácidos biliares totales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Plantilla de póster científico SciDraw AI · diseño cuatro columnas · A0 vertical (841 × 1189 mm) · paleta azul marino</a:t>
            </a:r>
          </a:p>
          <a:p>
            <a:r>
              <a:t>Versión de ejemplo: el estudio y los datos son ficticios. La diapositiva 2 contiene las instrucciones; imprima solo la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Defensa de tesis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tesis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sección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a todo el anch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Código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Artículo / web del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texto del patrón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es-E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2.jpg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es/ai-drawing?prompt=poster-background&amp;utm_source=template&amp;utm_medium=pptx&amp;utm_campaign=poster-column4-es&amp;utm_content=column4-background" TargetMode="External"/><Relationship Id="rId3" Type="http://schemas.openxmlformats.org/officeDocument/2006/relationships/hyperlink" Target="https://sci-draw.com/es/ai-drawing?prompt=poster-mechanism&amp;utm_source=template&amp;utm_medium=pptx&amp;utm_campaign=poster-column4-es&amp;utm_content=column4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es-ES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es-ES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es-ES" altLang="en-US" sz="8800" b="1">
                <a:solidFill>
                  <a:srgbClr val="FFFFFF"/>
                </a:solidFill>
              </a:rPr>
              <a:t>Disbiosis, ácidos biliares y FXR en el hígado graso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4000">
                <a:solidFill>
                  <a:srgbClr val="FFFFFF"/>
                </a:solidFill>
              </a:rPr>
              <a:t>García, A.¹; López, M.¹; Martínez, J.²*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3000">
                <a:solidFill>
                  <a:srgbClr val="C9D6E8"/>
                </a:solidFill>
              </a:rPr>
              <a:t>¹ Facultad de Medicina, Universidad de XXX   ² Servicio de Aparato Digestivo, Hospital Universitario XXX   * Autor de correspondencia: nombre@universidad.es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200">
                <a:solidFill>
                  <a:srgbClr val="5F6B78"/>
                </a:solidFill>
              </a:rPr>
              <a:t>Plantilla de póster científico SciDraw AI · sci-draw.com  |  Versión de ejemplo: el estudio y los datos son ficticios; solo ilustran el diseño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6597396" cy="1169406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Introducción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5500116" cy="24651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1809328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1. Hipótesis del eje intestino-hígado (esquema).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2921848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El hígado graso se asocia a la dieta grasa y a la microbiota, pero falta la cadena causal.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19859653"/>
            <a:ext cx="6597396" cy="8177325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19859653"/>
            <a:ext cx="6597396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19859653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Objetivo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1449693"/>
            <a:ext cx="5500116" cy="603864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600"/>
              <a:t>¿Favorece la disbiosis el hígado graso a través de la señal ácidos biliares–FXR?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8722778"/>
            <a:ext cx="6597396" cy="1225148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8722778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8722778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Métodos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30312818"/>
            <a:ext cx="5500116" cy="690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 b="1">
                <a:solidFill>
                  <a:schemeClr val="accent1"/>
                </a:solidFill>
              </a:rPr>
              <a:t>Modelo  </a:t>
            </a:r>
            <a:r>
              <a:rPr lang="es-ES" altLang="en-US" sz="3200"/>
              <a:t>Ratones C57BL/6J: control, dieta grasa (DG) y DG + agonista de FXR (n = 10; 12 semanas).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es-ES" altLang="en-US" sz="3200" b="1">
                <a:solidFill>
                  <a:schemeClr val="accent1"/>
                </a:solidFill>
              </a:rPr>
              <a:t>Medidas  </a:t>
            </a:r>
            <a:r>
              <a:rPr lang="es-ES" altLang="en-US" sz="3200"/>
              <a:t>ARNr 16S, ácidos biliares (LC-MS/MS), triglicéridos, FXR, SHP y SREBP-1c.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es-ES" altLang="en-US" sz="3200" b="1">
                <a:solidFill>
                  <a:schemeClr val="accent1"/>
                </a:solidFill>
              </a:rPr>
              <a:t>Validación  </a:t>
            </a:r>
            <a:r>
              <a:rPr lang="es-ES" altLang="en-US" sz="3200"/>
              <a:t>Agonista de FXR; trasplante fecal.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7596" y="7479792"/>
            <a:ext cx="6597396" cy="941730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8197596" y="747979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746236" y="747979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Diseño experimental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746236" y="9654032"/>
            <a:ext cx="5500116" cy="5627624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746236" y="9654032"/>
            <a:ext cx="5500116" cy="5627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400">
                <a:solidFill>
                  <a:schemeClr val="accent4"/>
                </a:solidFill>
              </a:rPr>
              <a:t>Insertar diagrama del diseño (Insertar → Imágenes)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46236" y="15555976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2. Diseño y grupos (diagrama con SciDraw AI).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596" y="17582896"/>
            <a:ext cx="6597396" cy="1164742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8197596" y="17582896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8746236" y="17582896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Resultado 1: más lípidos hepáticos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8746236" y="19757136"/>
          <a:ext cx="5500116" cy="562762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746236" y="25659080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3. Datos de ejemplo; media ± DE; n = 10.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46236" y="26771600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A las 12 semanas, 1,8 veces el control (p &lt; 0,001).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97596" y="29916120"/>
            <a:ext cx="6597396" cy="1105814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8197596" y="29916120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8746236" y="29916120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Resultado 2: cambia la microbiota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8746236" y="32090360"/>
          <a:ext cx="5500116" cy="5627624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746236" y="37992304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4. Microbiota a nivel de filo (datos de ejemplo).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46236" y="3910482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Suben los Firmicutes y bajan los Bacteroidetes.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480792" y="7479792"/>
            <a:ext cx="6597396" cy="1284817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5480792" y="7479792"/>
            <a:ext cx="6597396" cy="2209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6029432" y="7479792"/>
            <a:ext cx="5500116" cy="2209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Resultado 3: cambian los ácidos biliares</a:t>
            </a:r>
          </a:p>
        </p:txBody>
      </p:sp>
      <p:graphicFrame>
        <p:nvGraphicFramePr>
          <p:cNvPr id="46" name="Chart 45"/>
          <p:cNvGraphicFramePr>
            <a:graphicFrameLocks noGrp="1"/>
          </p:cNvGraphicFramePr>
          <p:nvPr/>
        </p:nvGraphicFramePr>
        <p:xfrm>
          <a:off x="16029432" y="10238231"/>
          <a:ext cx="5500116" cy="6367111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6029432" y="16879663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5. Ácidos biliares conjugados en suero (datos de ejemplo).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029432" y="1838842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Los conjugados pasan del 21 % al 38 %.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480792" y="21013762"/>
            <a:ext cx="6597396" cy="924203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15480792" y="2101376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16029432" y="2101376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Resumen de resultados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6029432" y="23188002"/>
          <a:ext cx="5500114" cy="3549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15429"/>
                <a:gridCol w="1057714"/>
                <a:gridCol w="1057714"/>
                <a:gridCol w="1269257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 b="1">
                          <a:solidFill>
                            <a:srgbClr val="FFFFFF"/>
                          </a:solidFill>
                        </a:rPr>
                        <a:t>Variable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 b="1">
                          <a:solidFill>
                            <a:srgbClr val="FFFFFF"/>
                          </a:solidFill>
                        </a:rPr>
                        <a:t>Ctrl.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 b="1">
                          <a:solidFill>
                            <a:srgbClr val="FFFFFF"/>
                          </a:solidFill>
                        </a:rPr>
                        <a:t>DG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 b="1">
                          <a:solidFill>
                            <a:srgbClr val="FFFFFF"/>
                          </a:solidFill>
                        </a:rPr>
                        <a:t>DG+A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 b="1">
                          <a:solidFill>
                            <a:schemeClr val="dk1"/>
                          </a:solidFill>
                        </a:rPr>
                        <a:t>Triglicéridos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18,2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33,1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22,5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 b="1">
                          <a:solidFill>
                            <a:schemeClr val="dk1"/>
                          </a:solidFill>
                        </a:rPr>
                        <a:t>AB conj.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21 %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38 %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35 %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 b="1">
                          <a:solidFill>
                            <a:schemeClr val="dk1"/>
                          </a:solidFill>
                        </a:rPr>
                        <a:t>FXR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1,00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0,46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0,88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 b="1">
                          <a:solidFill>
                            <a:schemeClr val="dk1"/>
                          </a:solidFill>
                        </a:rPr>
                        <a:t>SREBP-1c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1,00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2,10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2300">
                          <a:solidFill>
                            <a:schemeClr val="dk1"/>
                          </a:solidFill>
                        </a:rPr>
                        <a:t>1,24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16029432" y="27259622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Tabla 1. Semana 12 (datos de ejemplo; media; n = 10). Triglicéridos en mg/g; FXR y SREBP-1c, expresión relativa de ARNm; AB, ácidos biliares; DG, dieta grasa; DG+A, DG + agonista de FXR.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480792" y="30941602"/>
            <a:ext cx="6597396" cy="1003266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Rectangle 54"/>
          <p:cNvSpPr/>
          <p:nvPr/>
        </p:nvSpPr>
        <p:spPr>
          <a:xfrm>
            <a:off x="15480792" y="3094160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TextBox 55"/>
          <p:cNvSpPr txBox="1"/>
          <p:nvPr/>
        </p:nvSpPr>
        <p:spPr>
          <a:xfrm>
            <a:off x="16029432" y="3094160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Resultado 4: mecanismo</a:t>
            </a:r>
          </a:p>
        </p:txBody>
      </p:sp>
      <p:pic>
        <p:nvPicPr>
          <p:cNvPr id="57" name="Picture 56" descr="mechanis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9432" y="33115842"/>
            <a:ext cx="5500116" cy="3942763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6029432" y="37332924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6. Modelo del mecanismo (esquema).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029432" y="3844544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El agonista de FXR baja un 32 % los triglicéridos hepáticos.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2763988" y="7479792"/>
            <a:ext cx="6597396" cy="83308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1" name="Rectangle 60"/>
          <p:cNvSpPr/>
          <p:nvPr/>
        </p:nvSpPr>
        <p:spPr>
          <a:xfrm>
            <a:off x="22763988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TextBox 61"/>
          <p:cNvSpPr txBox="1"/>
          <p:nvPr/>
        </p:nvSpPr>
        <p:spPr>
          <a:xfrm>
            <a:off x="23312628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Discusión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312628" y="9069832"/>
            <a:ext cx="5500116" cy="4409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El trasplante fecal reproduce el fenotipo: la microbiota es causa, no mero acompañante.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es-ES" altLang="en-US" sz="3200"/>
              <a:t>La reversión parcial apunta a otras vías (p. ej., TGR5).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2763988" y="16496422"/>
            <a:ext cx="6597396" cy="844767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Rectangle 64"/>
          <p:cNvSpPr/>
          <p:nvPr/>
        </p:nvSpPr>
        <p:spPr>
          <a:xfrm>
            <a:off x="22763988" y="16496422"/>
            <a:ext cx="6597396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6" name="TextBox 65"/>
          <p:cNvSpPr txBox="1"/>
          <p:nvPr/>
        </p:nvSpPr>
        <p:spPr>
          <a:xfrm>
            <a:off x="23312628" y="1649642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Conclusiones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312628" y="18086462"/>
            <a:ext cx="5500116" cy="630899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600"/>
              <a:t>1. La dieta grasa causa disbiosis.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es-ES" altLang="en-US" sz="3600"/>
              <a:t>2. Los conjugados inhiben 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es-ES" altLang="en-US" sz="3600"/>
              <a:t>3. Activar FXR alivia la esteatosis.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2763988" y="25629892"/>
            <a:ext cx="6597396" cy="746850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9" name="Rectangle 68"/>
          <p:cNvSpPr/>
          <p:nvPr/>
        </p:nvSpPr>
        <p:spPr>
          <a:xfrm>
            <a:off x="22763988" y="256298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0" name="TextBox 69"/>
          <p:cNvSpPr txBox="1"/>
          <p:nvPr/>
        </p:nvSpPr>
        <p:spPr>
          <a:xfrm>
            <a:off x="23312628" y="256298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Bibliografía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312628" y="27219932"/>
            <a:ext cx="5500116" cy="354711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es-ES" altLang="en-US" sz="2200">
                <a:solidFill>
                  <a:srgbClr val="5F6B78"/>
                </a:solidFill>
              </a:rPr>
              <a:t>[1] Autor, A. y Autor, B. (año). Título del artículo. Revista, vol.(n.º), págs.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es-ES" altLang="en-US" sz="2200">
                <a:solidFill>
                  <a:srgbClr val="5F6B78"/>
                </a:solidFill>
              </a:rPr>
              <a:t>[2] Autor, A. y Autor, B. (año). Título del artículo. Revista, vol.(n.º), págs.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es-ES" altLang="en-US" sz="2200">
                <a:solidFill>
                  <a:srgbClr val="5F6B78"/>
                </a:solidFill>
              </a:rPr>
              <a:t>[3] Autor, A. y Autor, B. (año). Título del artículo. Revista, vol.(n.º), págs.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763988" y="33784192"/>
            <a:ext cx="6597396" cy="719007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3" name="Rectangle 72"/>
          <p:cNvSpPr/>
          <p:nvPr/>
        </p:nvSpPr>
        <p:spPr>
          <a:xfrm>
            <a:off x="22763988" y="33784192"/>
            <a:ext cx="6597396" cy="1625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4" name="TextBox 73"/>
          <p:cNvSpPr txBox="1"/>
          <p:nvPr/>
        </p:nvSpPr>
        <p:spPr>
          <a:xfrm>
            <a:off x="23312628" y="3378419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Agradecimientos y contacto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2628" y="35958432"/>
            <a:ext cx="5500116" cy="161768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6" name="TextBox 75"/>
          <p:cNvSpPr txBox="1"/>
          <p:nvPr/>
        </p:nvSpPr>
        <p:spPr>
          <a:xfrm>
            <a:off x="23312628" y="35958432"/>
            <a:ext cx="5500116" cy="161768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400">
                <a:solidFill>
                  <a:schemeClr val="accent4"/>
                </a:solidFill>
              </a:rPr>
              <a:t>Insertar código QR: artículo / web del grupo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3312628" y="3785043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Proyecto XXX (ref. XXXXXXXX) · nombre@universidad.es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7040" b="1">
                <a:solidFill>
                  <a:srgbClr val="FFFFFF"/>
                </a:solidFill>
              </a:rPr>
              <a:t>Instrucciones (esta página no se imprime)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Tamaño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A0 vertical (841 × 1189 mm). El formato habitual en congresos es A0 vertical; si necesita otro, descargue el archivo de ese tamaño en lugar de escalar la página, o se descompensarán los tamaños de letra.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Tipografía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Título de unos 88 pt, títulos de bloque de 40 pt, texto de 32 pt y pies de figura de 24 pt: el texto se lee a 1–2 metros.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Colores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Todos los colores van ligados al tema: Diseño → Variantes → Colores cambia la paleta completa. También puede descargar las otras paletas predefinidas.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Contenido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El estudio y los datos son ficticios. Gráficos y tablas son objetos nativos de PowerPoint: clic derecho en un gráfico → «Editar datos».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Imágenes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Clic derecho en una figura de ejemplo → «Cambiar imagen». En los marcos discontinuos, borre el marco e inserte su diagrama o su código QR.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Impresión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Archivo → Exportar como PDF e imprima solo la página 1. En la imprenta, indique el tamaño final.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3200" b="1">
                <a:solidFill>
                  <a:schemeClr val="accent2"/>
                </a:solidFill>
              </a:rPr>
              <a:t>Prompts de las figuras de ejemplo (el enlace abre SciDraw AI con el prompt ya escrito)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2400" b="1"/>
              <a:t>Esquema de introducción  </a:t>
            </a:r>
            <a:r>
              <a:rPr lang="es-ES" altLang="en-US" sz="2400" b="1">
                <a:solidFill>
                  <a:schemeClr val="accent1"/>
                </a:solidFill>
                <a:hlinkClick r:id="rId2"/>
              </a:rPr>
              <a:t>Abrir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es-ES" altLang="en-US" sz="2400">
                <a:solidFill>
                  <a:srgbClr val="5F6B78"/>
                </a:solidFill>
              </a:rPr>
              <a:t>Dibuja un esquema de antecedentes sobre el «eje intestino-hígado», estilo vectorial plano, fondo blanco, azul marino y verde azulado como colores principales, con toques de ámbar. Cuatro pasos de izquierda a derecha unidos por flechas: ① «Dieta rica en grasas»; ② «Disbiosis intestinal», con menos bacterias beneficiosas y más bacterias oportunistas; ③ «Ácidos biliares alterados»; ④ «Vena porta» hacia el hígado, con «Acumulación de lípidos» en un hepatocito ampliado. A la izquierda, el intestino con su microbiota; a la derecha, el hígado y un hepatocito ampliado con gotas lipídicas. Sin título: solo estas cinco etiquetas en español, breves y bien legibles, cada una una sola vez.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2400" b="1"/>
              <a:t>Modelo del mecanismo  </a:t>
            </a:r>
            <a:r>
              <a:rPr lang="es-ES" altLang="en-US" sz="2400" b="1">
                <a:solidFill>
                  <a:schemeClr val="accent1"/>
                </a:solidFill>
                <a:hlinkClick r:id="rId3"/>
              </a:rPr>
              <a:t>Abrir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es-ES" altLang="en-US" sz="2400">
                <a:solidFill>
                  <a:srgbClr val="5F6B78"/>
                </a:solidFill>
              </a:rPr>
              <a:t>Dibuja un modelo mecanístico, estilo vectorial plano, fondo blanco, azul marino, verde azulado y ámbar. La imagen se divide en dos partes, arriba y abajo. Arriba, «Intestino»: «Dieta rica en grasas» → «Disbiosis intestinal» → «Menor actividad de BSH» → «Más ácidos biliares conjugados». Abajo, «Hepatocito»: «Menor activación de FXR» → «Menos SHP» → «Aumento de SREBP-1c» → «Más síntesis de ácidos grasos» → «Acumulación de gotas lipídicas». Las dos partes se unen con una flecha hacia abajo rotulada «Vena porta». Todas las flechas en azul marino significan «favorece o causa»; no uses símbolos de inhibición ni leyenda. Cada etiqueta aparece una sola vez, en español; sin título.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póster científico (cuatro columnas, A0 vertical (841 × 1189 mm)) · SciDraw AI</dc:title>
  <dc:subject/>
  <dc:creator>SciDraw AI</dc:creator>
  <cp:keywords>SciDraw AI; póster científico; póster de congreso; presentación de póster; plantilla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