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30275784" cy="4280306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Control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plus>
            <c:minus>
              <c:numLit>
                <c:formatCode>General</c:formatCode>
                <c:ptCount val="3"/>
                <c:pt idx="0">
                  <c:v>1.8</c:v>
                </c:pt>
                <c:pt idx="1">
                  <c:v>2.0</c:v>
                </c:pt>
                <c:pt idx="2">
                  <c:v>2.1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Semana 4</c:v>
                </c:pt>
                <c:pt idx="1">
                  <c:v>Semana 8</c:v>
                </c:pt>
                <c:pt idx="2">
                  <c:v>Semana 12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16.9</c:v>
                </c:pt>
                <c:pt idx="1">
                  <c:v>17.6</c:v>
                </c:pt>
                <c:pt idx="2">
                  <c:v>18.2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Dieta grasa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plus>
            <c:minus>
              <c:numLit>
                <c:formatCode>General</c:formatCode>
                <c:ptCount val="3"/>
                <c:pt idx="0">
                  <c:v>2.4</c:v>
                </c:pt>
                <c:pt idx="1">
                  <c:v>3.0</c:v>
                </c:pt>
                <c:pt idx="2">
                  <c:v>3.4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Sheet1!$A$2:$A$4</c:f>
              <c:strCache>
                <c:ptCount val="3"/>
                <c:pt idx="0">
                  <c:v>Semana 4</c:v>
                </c:pt>
                <c:pt idx="1">
                  <c:v>Semana 8</c:v>
                </c:pt>
                <c:pt idx="2">
                  <c:v>Semana 12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19.8</c:v>
                </c:pt>
                <c:pt idx="1">
                  <c:v>26.5</c:v>
                </c:pt>
                <c:pt idx="2">
                  <c:v>33.1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Triglicéridos hepáticos (mg/g)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percentStacked"/>
        <c:ser>
          <c:idx val="0"/>
          <c:order val="0"/>
          <c:tx>
            <c:strRef>
              <c:f>Sheet1!$B$1</c:f>
              <c:strCache>
                <c:ptCount val="1"/>
                <c:pt idx="0">
                  <c:v>Firmicutes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</c:v>
                </c:pt>
                <c:pt idx="1">
                  <c:v>Dieta grasa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</c:v>
                </c:pt>
                <c:pt idx="1">
                  <c:v>63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Bacteroidetes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</c:v>
                </c:pt>
                <c:pt idx="1">
                  <c:v>Dieta grasa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40</c:v>
                </c:pt>
                <c:pt idx="1">
                  <c:v>22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Proteobacteria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</c:v>
                </c:pt>
                <c:pt idx="1">
                  <c:v>Dieta grasa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5</c:v>
                </c:pt>
                <c:pt idx="1">
                  <c:v>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Otros</c:v>
                </c:pt>
              </c:strCache>
            </c:strRef>
          </c:tx>
          <c:spPr>
            <a:solidFill>
              <a:srgbClr val="C5CCD4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Control</c:v>
                </c:pt>
                <c:pt idx="1">
                  <c:v>Dieta grasa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7</c:v>
                </c:pt>
                <c:pt idx="1">
                  <c:v>6</c:v>
                </c:pt>
              </c:numCache>
            </c:numRef>
          </c:val>
        </c:ser>
        <c:gapWidth val="6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26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2600" b="0"/>
                  <a:t>Abundancia relativa</a:t>
                </a:r>
              </a:p>
            </c:rich>
          </c:tx>
          <c:layout/>
          <c:overlay val="0"/>
        </c:title>
        <c:numFmt formatCode="0 %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26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2600"/>
          </a:pPr>
        </a:p>
      </c:txPr>
    </c:legend>
    <c:dispBlanksAs val="gap"/>
  </c:chart>
  <c:txPr>
    <a:bodyPr/>
    <a:lstStyle/>
    <a:p>
      <a:pPr>
        <a:defRPr sz="26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Plantilla de póster científico SciDraw AI · diseño clásico · A0 vertical (841 × 1189 mm) · paleta azul marino</a:t>
            </a:r>
          </a:p>
          <a:p>
            <a:r>
              <a:t>Versión de ejemplo: el estudio y los datos son ficticios. La diapositiva 2 contiene las instrucciones; imprima solo la 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Logo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Defensa de tesis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Título de la tesis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ció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Título de la sección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 + figur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Sección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un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en el icono para insertar una imagen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Pie de figura: qué muestra la figura, en una frase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a +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Sección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un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en el icono para insertar una imagen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Pie de figura: qué muestra la figura, en una frase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a a todo el anch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Sección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un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en el icono para insertar una imagen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Pie de figura: qué muestra la figura, en una frase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s colum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Sección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un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Sección · subtítulo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un título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Muchas gracias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 con contact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/>
              <a:t>Muchas gracias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agregar texto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Código QR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Artículo / web del grupo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>Haga clic para modificar el estilo de texto del patrón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s-ES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es-ES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g"/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5" Type="http://schemas.openxmlformats.org/officeDocument/2006/relationships/image" Target="../media/image2.jpg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hyperlink" Target="https://sci-draw.com/es/ai-drawing?prompt=poster-background&amp;utm_source=template&amp;utm_medium=pptx&amp;utm_campaign=poster-classic-es&amp;utm_content=classic-background" TargetMode="External"/><Relationship Id="rId3" Type="http://schemas.openxmlformats.org/officeDocument/2006/relationships/hyperlink" Target="https://sci-draw.com/es/ai-drawing?prompt=poster-mechanism&amp;utm_source=template&amp;utm_medium=pptx&amp;utm_campaign=poster-classic-es&amp;utm_content=classic-mechanism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65836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Rectangle 2"/>
          <p:cNvSpPr/>
          <p:nvPr/>
        </p:nvSpPr>
        <p:spPr>
          <a:xfrm>
            <a:off x="0" y="6583680"/>
            <a:ext cx="30275784" cy="164592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" name="Rectangle 3"/>
          <p:cNvSpPr/>
          <p:nvPr/>
        </p:nvSpPr>
        <p:spPr>
          <a:xfrm>
            <a:off x="914400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es-ES" altLang="en-US">
                <a:solidFill>
                  <a:schemeClr val="accent4"/>
                </a:solidFill>
              </a:rPr>
              <a:t>Logo</a:t>
            </a:r>
          </a:p>
        </p:txBody>
      </p:sp>
      <p:sp>
        <p:nvSpPr>
          <p:cNvPr id="5" name="Rectangle 4"/>
          <p:cNvSpPr/>
          <p:nvPr/>
        </p:nvSpPr>
        <p:spPr>
          <a:xfrm>
            <a:off x="26069544" y="1645920"/>
            <a:ext cx="3291840" cy="329184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sz="2200" lang="es-ES" altLang="en-US">
                <a:solidFill>
                  <a:schemeClr val="accent4"/>
                </a:solidFill>
              </a:rPr>
              <a:t>Logo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59" y="320040"/>
            <a:ext cx="20400264" cy="39502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08000"/>
              </a:lnSpc>
            </a:pPr>
            <a:r>
              <a:rPr lang="es-ES" altLang="en-US" sz="8800" b="1">
                <a:solidFill>
                  <a:srgbClr val="FFFFFF"/>
                </a:solidFill>
              </a:rPr>
              <a:t>Disbiosis, ácidos biliares y FXR en el hígado graso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937759" y="4345228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4000">
                <a:solidFill>
                  <a:srgbClr val="FFFFFF"/>
                </a:solidFill>
              </a:rPr>
              <a:t>García, A.¹; López, M.¹; Martínez, J.²*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37759" y="5332780"/>
            <a:ext cx="20400264" cy="92171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3000">
                <a:solidFill>
                  <a:srgbClr val="C9D6E8"/>
                </a:solidFill>
              </a:rPr>
              <a:t>¹ Facultad de Medicina, Universidad de XXX   ² Servicio de Aparato Digestivo, Hospital Universitario XXX   * Autor de correspondencia: nombre@universidad.es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41614344"/>
            <a:ext cx="30275784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0" name="TextBox 9"/>
          <p:cNvSpPr txBox="1"/>
          <p:nvPr/>
        </p:nvSpPr>
        <p:spPr>
          <a:xfrm>
            <a:off x="914400" y="41614344"/>
            <a:ext cx="28446984" cy="1188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2200">
                <a:solidFill>
                  <a:srgbClr val="5F6B78"/>
                </a:solidFill>
              </a:rPr>
              <a:t>Plantilla de póster científico SciDraw AI · sci-draw.com  |  Versión de ejemplo: el estudio y los datos son ficticios; solo ilustran el diseño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7479792"/>
            <a:ext cx="9025128" cy="8988896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2" name="Rectangle 11"/>
          <p:cNvSpPr/>
          <p:nvPr/>
        </p:nvSpPr>
        <p:spPr>
          <a:xfrm>
            <a:off x="914400" y="747979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3" name="TextBox 12"/>
          <p:cNvSpPr txBox="1"/>
          <p:nvPr/>
        </p:nvSpPr>
        <p:spPr>
          <a:xfrm>
            <a:off x="1463040" y="747979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es-ES" altLang="en-US" sz="4000" b="1">
                <a:solidFill>
                  <a:srgbClr val="FFFFFF"/>
                </a:solidFill>
              </a:rPr>
              <a:t>Introducción</a:t>
            </a:r>
          </a:p>
        </p:txBody>
      </p:sp>
      <p:pic>
        <p:nvPicPr>
          <p:cNvPr id="14" name="Picture 13" descr="back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9069832"/>
            <a:ext cx="7927848" cy="355329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463040" y="12897448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2400">
                <a:solidFill>
                  <a:srgbClr val="5F6B78"/>
                </a:solidFill>
              </a:rPr>
              <a:t>Figura 1. Hipótesis del eje intestino-hígado (esquema).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14009968"/>
            <a:ext cx="792784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es-ES" altLang="en-US" sz="3200"/>
              <a:t>El hígado graso se asocia a la dieta grasa y a la microbiota, pero falta la cadena causal.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14400" y="17154488"/>
            <a:ext cx="9025128" cy="43103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8" name="Rectangle 17"/>
          <p:cNvSpPr/>
          <p:nvPr/>
        </p:nvSpPr>
        <p:spPr>
          <a:xfrm>
            <a:off x="914400" y="17154488"/>
            <a:ext cx="9025128" cy="1041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19" name="TextBox 18"/>
          <p:cNvSpPr txBox="1"/>
          <p:nvPr/>
        </p:nvSpPr>
        <p:spPr>
          <a:xfrm>
            <a:off x="1463040" y="17154488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es-ES" altLang="en-US" sz="4000" b="1">
                <a:solidFill>
                  <a:srgbClr val="FFFFFF"/>
                </a:solidFill>
              </a:rPr>
              <a:t>Objetivo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63040" y="18744528"/>
            <a:ext cx="7927848" cy="21717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es-ES" altLang="en-US" sz="3600"/>
              <a:t>¿Favorece la disbiosis el hígado graso a través de la señal ácidos biliares–FXR?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14400" y="22150668"/>
            <a:ext cx="9025128" cy="8011160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2" name="Rectangle 21"/>
          <p:cNvSpPr/>
          <p:nvPr/>
        </p:nvSpPr>
        <p:spPr>
          <a:xfrm>
            <a:off x="914400" y="22150668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1463040" y="22150668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es-ES" altLang="en-US" sz="4000" b="1">
                <a:solidFill>
                  <a:srgbClr val="FFFFFF"/>
                </a:solidFill>
              </a:rPr>
              <a:t>Métodos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63040" y="23740708"/>
            <a:ext cx="7927848" cy="5140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es-ES" altLang="en-US" sz="3200" b="1">
                <a:solidFill>
                  <a:schemeClr val="accent1"/>
                </a:solidFill>
              </a:rPr>
              <a:t>Modelo  </a:t>
            </a:r>
            <a:r>
              <a:rPr lang="es-ES" altLang="en-US" sz="3200"/>
              <a:t>Ratones C57BL/6J: control, dieta grasa (DG) y DG + agonista de FXR (n = 10; 12 semanas).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es-ES" altLang="en-US" sz="3200" b="1">
                <a:solidFill>
                  <a:schemeClr val="accent1"/>
                </a:solidFill>
              </a:rPr>
              <a:t>Medidas  </a:t>
            </a:r>
            <a:r>
              <a:rPr lang="es-ES" altLang="en-US" sz="3200"/>
              <a:t>ARNr 16S, ácidos biliares (LC-MS/MS), triglicéridos, FXR, SHP y SREBP-1c.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es-ES" altLang="en-US" sz="3200" b="1">
                <a:solidFill>
                  <a:schemeClr val="accent1"/>
                </a:solidFill>
              </a:rPr>
              <a:t>Validación  </a:t>
            </a:r>
            <a:r>
              <a:rPr lang="es-ES" altLang="en-US" sz="3200"/>
              <a:t>Agonista de FXR; trasplante fecal.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14400" y="30847628"/>
            <a:ext cx="9025128" cy="10126635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Rectangle 25"/>
          <p:cNvSpPr/>
          <p:nvPr/>
        </p:nvSpPr>
        <p:spPr>
          <a:xfrm>
            <a:off x="914400" y="30847628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TextBox 26"/>
          <p:cNvSpPr txBox="1"/>
          <p:nvPr/>
        </p:nvSpPr>
        <p:spPr>
          <a:xfrm>
            <a:off x="1463040" y="30847628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es-ES" altLang="en-US" sz="4000" b="1">
                <a:solidFill>
                  <a:srgbClr val="FFFFFF"/>
                </a:solidFill>
              </a:rPr>
              <a:t>Diseño experimental</a:t>
            </a:r>
          </a:p>
        </p:txBody>
      </p:sp>
      <p:sp>
        <p:nvSpPr>
          <p:cNvPr id="28" name="Rectangle 27"/>
          <p:cNvSpPr/>
          <p:nvPr/>
        </p:nvSpPr>
        <p:spPr>
          <a:xfrm>
            <a:off x="1463040" y="32437668"/>
            <a:ext cx="7927848" cy="6921155"/>
          </a:xfrm>
          <a:prstGeom prst="rect">
            <a:avLst/>
          </a:prstGeom>
          <a:solidFill>
            <a:srgbClr val="FFFFFF"/>
          </a:solidFill>
          <a:ln w="25400">
            <a:solidFill>
              <a:srgbClr val="B8C1C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1463040" y="32437668"/>
            <a:ext cx="7927848" cy="6921155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2400">
                <a:solidFill>
                  <a:schemeClr val="accent4"/>
                </a:solidFill>
              </a:rPr>
              <a:t>Insertar diagrama del diseño (Insertar → Imágenes)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63040" y="39633143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2400">
                <a:solidFill>
                  <a:srgbClr val="5F6B78"/>
                </a:solidFill>
              </a:rPr>
              <a:t>Figura 2. Diseño y grupos (diagrama con SciDraw AI).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0625328" y="7479792"/>
            <a:ext cx="9025128" cy="10994853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Rectangle 31"/>
          <p:cNvSpPr/>
          <p:nvPr/>
        </p:nvSpPr>
        <p:spPr>
          <a:xfrm>
            <a:off x="10625328" y="7479792"/>
            <a:ext cx="9025128" cy="1625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3" name="TextBox 32"/>
          <p:cNvSpPr txBox="1"/>
          <p:nvPr/>
        </p:nvSpPr>
        <p:spPr>
          <a:xfrm>
            <a:off x="11173967" y="7479792"/>
            <a:ext cx="7927848" cy="1625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es-ES" altLang="en-US" sz="4000" b="1">
                <a:solidFill>
                  <a:srgbClr val="FFFFFF"/>
                </a:solidFill>
              </a:rPr>
              <a:t>Resultado 1: más lípidos hepáticos</a:t>
            </a:r>
          </a:p>
        </p:txBody>
      </p:sp>
      <p:graphicFrame>
        <p:nvGraphicFramePr>
          <p:cNvPr id="34" name="Chart 33"/>
          <p:cNvGraphicFramePr>
            <a:graphicFrameLocks noGrp="1"/>
          </p:cNvGraphicFramePr>
          <p:nvPr/>
        </p:nvGraphicFramePr>
        <p:xfrm>
          <a:off x="11173967" y="9654032"/>
          <a:ext cx="7927848" cy="5564333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11173967" y="15492685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2400">
                <a:solidFill>
                  <a:srgbClr val="5F6B78"/>
                </a:solidFill>
              </a:rPr>
              <a:t>Figura 3. Datos de ejemplo; media ± DE; n = 10.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1173967" y="16605205"/>
            <a:ext cx="792784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es-ES" altLang="en-US" sz="3200"/>
              <a:t>A las 12 semanas, 1,8 veces el control (p &lt; 0,001).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0625328" y="19160445"/>
            <a:ext cx="9025128" cy="10994853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8" name="Rectangle 37"/>
          <p:cNvSpPr/>
          <p:nvPr/>
        </p:nvSpPr>
        <p:spPr>
          <a:xfrm>
            <a:off x="10625328" y="19160445"/>
            <a:ext cx="9025128" cy="1625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11173967" y="19160445"/>
            <a:ext cx="7927848" cy="1625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es-ES" altLang="en-US" sz="4000" b="1">
                <a:solidFill>
                  <a:srgbClr val="FFFFFF"/>
                </a:solidFill>
              </a:rPr>
              <a:t>Resultado 2: cambia la microbiota</a:t>
            </a:r>
          </a:p>
        </p:txBody>
      </p:sp>
      <p:graphicFrame>
        <p:nvGraphicFramePr>
          <p:cNvPr id="40" name="Chart 39"/>
          <p:cNvGraphicFramePr>
            <a:graphicFrameLocks noGrp="1"/>
          </p:cNvGraphicFramePr>
          <p:nvPr/>
        </p:nvGraphicFramePr>
        <p:xfrm>
          <a:off x="11173967" y="21334685"/>
          <a:ext cx="7927848" cy="5564333"/>
        </p:xfrm>
        <a:graphic>
          <a:graphicData uri="http://schemas.openxmlformats.org/drawingml/2006/chart">
            <c:chart xmlns:c="http://schemas.openxmlformats.org/drawingml/2006/chart" r:id="rId4"/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11173967" y="27173339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2400">
                <a:solidFill>
                  <a:srgbClr val="5F6B78"/>
                </a:solidFill>
              </a:rPr>
              <a:t>Figura 4. Microbiota a nivel de filo (datos de ejemplo).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1173967" y="28285859"/>
            <a:ext cx="792784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es-ES" altLang="en-US" sz="3200"/>
              <a:t>Suben los Firmicutes y bajan los Bacteroidetes.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0625328" y="30841099"/>
            <a:ext cx="9025128" cy="10133164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4" name="Rectangle 43"/>
          <p:cNvSpPr/>
          <p:nvPr/>
        </p:nvSpPr>
        <p:spPr>
          <a:xfrm>
            <a:off x="10625328" y="30841099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5" name="TextBox 44"/>
          <p:cNvSpPr txBox="1"/>
          <p:nvPr/>
        </p:nvSpPr>
        <p:spPr>
          <a:xfrm>
            <a:off x="11173967" y="30841099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es-ES" altLang="en-US" sz="4000" b="1">
                <a:solidFill>
                  <a:srgbClr val="FFFFFF"/>
                </a:solidFill>
              </a:rPr>
              <a:t>Resultado 4: mecanismo</a:t>
            </a:r>
          </a:p>
        </p:txBody>
      </p:sp>
      <p:pic>
        <p:nvPicPr>
          <p:cNvPr id="46" name="Picture 45" descr="mechanism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73967" y="32431139"/>
            <a:ext cx="7927848" cy="5683084"/>
          </a:xfrm>
          <a:prstGeom prst="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11173967" y="38388544"/>
            <a:ext cx="7927848" cy="396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2400">
                <a:solidFill>
                  <a:srgbClr val="5F6B78"/>
                </a:solidFill>
              </a:rPr>
              <a:t>Figura 6. Modelo del mecanismo (esquema).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1173967" y="39104823"/>
            <a:ext cx="7927848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es-ES" altLang="en-US" sz="3200"/>
              <a:t>El agonista de FXR baja un 32 % los triglicéridos hepáticos.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0336256" y="7479792"/>
            <a:ext cx="9025128" cy="7863078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0" name="Rectangle 49"/>
          <p:cNvSpPr/>
          <p:nvPr/>
        </p:nvSpPr>
        <p:spPr>
          <a:xfrm>
            <a:off x="20336256" y="7479792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1" name="TextBox 50"/>
          <p:cNvSpPr txBox="1"/>
          <p:nvPr/>
        </p:nvSpPr>
        <p:spPr>
          <a:xfrm>
            <a:off x="20884896" y="7479792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es-ES" altLang="en-US" sz="4000" b="1">
                <a:solidFill>
                  <a:srgbClr val="FFFFFF"/>
                </a:solidFill>
              </a:rPr>
              <a:t>Discusión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20884896" y="9069832"/>
            <a:ext cx="7927848" cy="32308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es-ES" altLang="en-US" sz="3200"/>
              <a:t>El trasplante fecal reproduce el fenotipo: la microbiota es causa, no mero acompañante.</a:t>
            </a:r>
          </a:p>
          <a:p>
            <a:pPr eaLnBrk="1" hangingPunct="1">
              <a:lnSpc>
                <a:spcPct val="145000"/>
              </a:lnSpc>
              <a:spcBef>
                <a:spcPts val="1120"/>
              </a:spcBef>
            </a:pPr>
            <a:r>
              <a:rPr lang="es-ES" altLang="en-US" sz="3200"/>
              <a:t>La reversión parcial apunta a otras vías (p. ej., TGR5).</a:t>
            </a:r>
          </a:p>
        </p:txBody>
      </p:sp>
      <p:sp>
        <p:nvSpPr>
          <p:cNvPr id="53" name="Rectangle 52"/>
          <p:cNvSpPr/>
          <p:nvPr/>
        </p:nvSpPr>
        <p:spPr>
          <a:xfrm>
            <a:off x="20336256" y="16028670"/>
            <a:ext cx="9025128" cy="8495538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4" name="Rectangle 53"/>
          <p:cNvSpPr/>
          <p:nvPr/>
        </p:nvSpPr>
        <p:spPr>
          <a:xfrm>
            <a:off x="20336256" y="16028670"/>
            <a:ext cx="9025128" cy="1041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5" name="TextBox 54"/>
          <p:cNvSpPr txBox="1"/>
          <p:nvPr/>
        </p:nvSpPr>
        <p:spPr>
          <a:xfrm>
            <a:off x="20884896" y="16028670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es-ES" altLang="en-US" sz="4000" b="1">
                <a:solidFill>
                  <a:srgbClr val="FFFFFF"/>
                </a:solidFill>
              </a:rPr>
              <a:t>Conclusiones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0884896" y="17618710"/>
            <a:ext cx="7927848" cy="635685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45000"/>
              </a:lnSpc>
              <a:spcBef>
                <a:spcPts val="0"/>
              </a:spcBef>
            </a:pPr>
            <a:r>
              <a:rPr lang="es-ES" altLang="en-US" sz="3600"/>
              <a:t>1. La dieta grasa causa disbiosis.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es-ES" altLang="en-US" sz="3600"/>
              <a:t>2. Los conjugados inhiben FXR.</a:t>
            </a:r>
          </a:p>
          <a:p>
            <a:pPr eaLnBrk="1" hangingPunct="1">
              <a:lnSpc>
                <a:spcPct val="145000"/>
              </a:lnSpc>
              <a:spcBef>
                <a:spcPts val="1440"/>
              </a:spcBef>
            </a:pPr>
            <a:r>
              <a:rPr lang="es-ES" altLang="en-US" sz="3600"/>
              <a:t>3. Activar FXR alivia la esteatosis.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0336256" y="25210008"/>
            <a:ext cx="9025128" cy="7047738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8" name="Rectangle 57"/>
          <p:cNvSpPr/>
          <p:nvPr/>
        </p:nvSpPr>
        <p:spPr>
          <a:xfrm>
            <a:off x="20336256" y="25210008"/>
            <a:ext cx="9025128" cy="1041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59" name="TextBox 58"/>
          <p:cNvSpPr txBox="1"/>
          <p:nvPr/>
        </p:nvSpPr>
        <p:spPr>
          <a:xfrm>
            <a:off x="20884896" y="25210008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es-ES" altLang="en-US" sz="4000" b="1">
                <a:solidFill>
                  <a:srgbClr val="FFFFFF"/>
                </a:solidFill>
              </a:rPr>
              <a:t>Bibliografía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20884896" y="26800048"/>
            <a:ext cx="7927848" cy="24155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  <a:spcBef>
                <a:spcPts val="0"/>
              </a:spcBef>
            </a:pPr>
            <a:r>
              <a:rPr lang="es-ES" altLang="en-US" sz="2200">
                <a:solidFill>
                  <a:srgbClr val="5F6B78"/>
                </a:solidFill>
              </a:rPr>
              <a:t>[1] Autor, A. y Autor, B. (año). Título del artículo. Revista, vol.(n.º), págs.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es-ES" altLang="en-US" sz="2200">
                <a:solidFill>
                  <a:srgbClr val="5F6B78"/>
                </a:solidFill>
              </a:rPr>
              <a:t>[2] Autor, A. y Autor, B. (año). Título del artículo. Revista, vol.(n.º), págs.</a:t>
            </a:r>
          </a:p>
          <a:p>
            <a:pPr eaLnBrk="1" hangingPunct="1">
              <a:lnSpc>
                <a:spcPct val="135000"/>
              </a:lnSpc>
              <a:spcBef>
                <a:spcPts val="400"/>
              </a:spcBef>
            </a:pPr>
            <a:r>
              <a:rPr lang="es-ES" altLang="en-US" sz="2200">
                <a:solidFill>
                  <a:srgbClr val="5F6B78"/>
                </a:solidFill>
              </a:rPr>
              <a:t>[3] Autor, A. y Autor, B. (año). Título del artículo. Revista, vol.(n.º), págs.</a:t>
            </a:r>
          </a:p>
        </p:txBody>
      </p:sp>
      <p:sp>
        <p:nvSpPr>
          <p:cNvPr id="61" name="Rectangle 60"/>
          <p:cNvSpPr/>
          <p:nvPr/>
        </p:nvSpPr>
        <p:spPr>
          <a:xfrm>
            <a:off x="20336256" y="32943546"/>
            <a:ext cx="9025128" cy="8030718"/>
          </a:xfrm>
          <a:prstGeom prst="rect">
            <a:avLst/>
          </a:prstGeom>
          <a:solidFill>
            <a:srgbClr val="FFFFFF"/>
          </a:solidFill>
          <a:ln w="25400">
            <a:solidFill>
              <a:srgbClr val="CFD6D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2" name="Rectangle 61"/>
          <p:cNvSpPr/>
          <p:nvPr/>
        </p:nvSpPr>
        <p:spPr>
          <a:xfrm>
            <a:off x="20336256" y="32943546"/>
            <a:ext cx="9025128" cy="1041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3" name="TextBox 62"/>
          <p:cNvSpPr txBox="1"/>
          <p:nvPr/>
        </p:nvSpPr>
        <p:spPr>
          <a:xfrm>
            <a:off x="20884896" y="32943546"/>
            <a:ext cx="7927848" cy="1041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15000"/>
              </a:lnSpc>
            </a:pPr>
            <a:r>
              <a:rPr lang="es-ES" altLang="en-US" sz="4000" b="1">
                <a:solidFill>
                  <a:srgbClr val="FFFFFF"/>
                </a:solidFill>
              </a:rPr>
              <a:t>Agradecimientos y contacto</a:t>
            </a:r>
          </a:p>
        </p:txBody>
      </p:sp>
      <p:sp>
        <p:nvSpPr>
          <p:cNvPr id="64" name="Rectangle 63"/>
          <p:cNvSpPr/>
          <p:nvPr/>
        </p:nvSpPr>
        <p:spPr>
          <a:xfrm>
            <a:off x="20884896" y="34533586"/>
            <a:ext cx="7927848" cy="2331720"/>
          </a:xfrm>
          <a:prstGeom prst="rect">
            <a:avLst/>
          </a:prstGeom>
          <a:solidFill>
            <a:srgbClr val="FFFFFF"/>
          </a:solidFill>
          <a:ln w="25400">
            <a:solidFill>
              <a:srgbClr val="B8C1CC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65" name="TextBox 64"/>
          <p:cNvSpPr txBox="1"/>
          <p:nvPr/>
        </p:nvSpPr>
        <p:spPr>
          <a:xfrm>
            <a:off x="20884896" y="34533586"/>
            <a:ext cx="7927848" cy="23317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es-ES" altLang="en-US" sz="2400">
                <a:solidFill>
                  <a:schemeClr val="accent4"/>
                </a:solidFill>
              </a:rPr>
              <a:t>Insertar código QR: artículo / web del grupo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20884896" y="37139626"/>
            <a:ext cx="7927848" cy="792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s-ES" altLang="en-US" sz="2400">
                <a:solidFill>
                  <a:srgbClr val="5F6B78"/>
                </a:solidFill>
              </a:rPr>
              <a:t>Proyecto XXX (ref. XXXXXXXX) · nombre@universidad.es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0275784" cy="384048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" name="TextBox 2"/>
          <p:cNvSpPr txBox="1"/>
          <p:nvPr/>
        </p:nvSpPr>
        <p:spPr>
          <a:xfrm>
            <a:off x="914400" y="548640"/>
            <a:ext cx="28446984" cy="2743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7040" b="1">
                <a:solidFill>
                  <a:srgbClr val="FFFFFF"/>
                </a:solidFill>
              </a:rPr>
              <a:t>Instrucciones (esta página no se imprime)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7548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es-ES" altLang="en-US" sz="3200" b="1">
                <a:solidFill>
                  <a:schemeClr val="accent1"/>
                </a:solidFill>
              </a:rPr>
              <a:t>Tamaño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es-ES" altLang="en-US" sz="3200"/>
              <a:t>A0 vertical (841 × 1189 mm). El formato habitual en congresos es A0 vertical; si necesita otro, descargue el archivo de ese tamaño en lugar de escalar la página, o se descompensarán los tamaños de letra.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7498079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es-ES" altLang="en-US" sz="3200" b="1">
                <a:solidFill>
                  <a:schemeClr val="accent1"/>
                </a:solidFill>
              </a:rPr>
              <a:t>Tipografía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es-ES" altLang="en-US" sz="3200"/>
              <a:t>Título de unos 88 pt, títulos de bloque de 40 pt, texto de 32 pt y pies de figura de 24 pt: el texto se lee a 1–2 metros.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02412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es-ES" altLang="en-US" sz="3200" b="1">
                <a:solidFill>
                  <a:schemeClr val="accent1"/>
                </a:solidFill>
              </a:rPr>
              <a:t>Colores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es-ES" altLang="en-US" sz="3200"/>
              <a:t>Todos los colores van ligados al tema: Diseño → Variantes → Colores cambia la paleta completa. También puede descargar las otras paletas predefinidas.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129844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es-ES" altLang="en-US" sz="3200" b="1">
                <a:solidFill>
                  <a:schemeClr val="accent1"/>
                </a:solidFill>
              </a:rPr>
              <a:t>Contenido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es-ES" altLang="en-US" sz="3200"/>
              <a:t>El estudio y los datos son ficticios. Gráficos y tablas son objetos nativos de PowerPoint: clic derecho en un gráfico → «Editar datos».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57276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es-ES" altLang="en-US" sz="3200" b="1">
                <a:solidFill>
                  <a:schemeClr val="accent1"/>
                </a:solidFill>
              </a:rPr>
              <a:t>Imágenes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es-ES" altLang="en-US" sz="3200"/>
              <a:t>Clic derecho en una figura de ejemplo → «Cambiar imagen». En los marcos discontinuos, borre el marco e inserte su diagrama o su código QR.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8470880"/>
            <a:ext cx="28446984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es-ES" altLang="en-US" sz="3200" b="1">
                <a:solidFill>
                  <a:schemeClr val="accent1"/>
                </a:solidFill>
              </a:rPr>
              <a:t>Impresión</a:t>
            </a:r>
          </a:p>
          <a:p>
            <a:pPr eaLnBrk="1" hangingPunct="1">
              <a:lnSpc>
                <a:spcPct val="140000"/>
              </a:lnSpc>
              <a:spcBef>
                <a:spcPts val="600"/>
              </a:spcBef>
            </a:pPr>
            <a:r>
              <a:rPr lang="es-ES" altLang="en-US" sz="3200"/>
              <a:t>Archivo → Exportar como PDF e imprima solo la página 1. En la imprenta, indique el tamaño final.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1579839"/>
            <a:ext cx="28446984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es-ES" altLang="en-US" sz="3200" b="1">
                <a:solidFill>
                  <a:schemeClr val="accent2"/>
                </a:solidFill>
              </a:rPr>
              <a:t>Prompts de las figuras de ejemplo (el enlace abre SciDraw AI con el prompt ya escrito)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23042880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es-ES" altLang="en-US" sz="2400" b="1"/>
              <a:t>Esquema de introducción  </a:t>
            </a:r>
            <a:r>
              <a:rPr lang="es-ES" altLang="en-US" sz="2400" b="1">
                <a:solidFill>
                  <a:schemeClr val="accent1"/>
                </a:solidFill>
                <a:hlinkClick r:id="rId2"/>
              </a:rPr>
              <a:t>Abrir SciDraw AI →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es-ES" altLang="en-US" sz="2400">
                <a:solidFill>
                  <a:srgbClr val="5F6B78"/>
                </a:solidFill>
              </a:rPr>
              <a:t>Dibuja un esquema de antecedentes sobre el «eje intestino-hígado», estilo vectorial plano, fondo blanco, azul marino y verde azulado como colores principales, con toques de ámbar. Cuatro pasos de izquierda a derecha unidos por flechas: ① «Dieta rica en grasas»; ② «Disbiosis intestinal», con menos bacterias beneficiosas y más bacterias oportunistas; ③ «Ácidos biliares alterados»; ④ «Vena porta» hacia el hígado, con «Acumulación de lípidos» en un hepatocito ampliado. A la izquierda, el intestino con su microbiota; a la derecha, el hígado y un hepatocito ampliado con gotas lipídicas. Sin título: solo estas cinco etiquetas en español, breves y bien legibles, cada una una sola vez.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27614880"/>
            <a:ext cx="28446984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es-ES" altLang="en-US" sz="2400" b="1"/>
              <a:t>Modelo del mecanismo  </a:t>
            </a:r>
            <a:r>
              <a:rPr lang="es-ES" altLang="en-US" sz="2400" b="1">
                <a:solidFill>
                  <a:schemeClr val="accent1"/>
                </a:solidFill>
                <a:hlinkClick r:id="rId3"/>
              </a:rPr>
              <a:t>Abrir SciDraw AI →</a:t>
            </a:r>
          </a:p>
          <a:p>
            <a:pPr eaLnBrk="1" hangingPunct="1">
              <a:lnSpc>
                <a:spcPct val="135000"/>
              </a:lnSpc>
              <a:spcBef>
                <a:spcPts val="600"/>
              </a:spcBef>
            </a:pPr>
            <a:r>
              <a:rPr lang="es-ES" altLang="en-US" sz="2400">
                <a:solidFill>
                  <a:srgbClr val="5F6B78"/>
                </a:solidFill>
              </a:rPr>
              <a:t>Dibuja un modelo mecanístico, estilo vectorial plano, fondo blanco, azul marino, verde azulado y ámbar. La imagen se divide en dos partes, arriba y abajo. Arriba, «Intestino»: «Dieta rica en grasas» → «Disbiosis intestinal» → «Menor actividad de BSH» → «Más ácidos biliares conjugados». Abajo, «Hepatocito»: «Menor activación de FXR» → «Menos SHP» → «Aumento de SREBP-1c» → «Más síntesis de ácidos grasos» → «Acumulación de gotas lipídicas». Las dos partes se unen con una flecha hacia abajo rotulada «Vena porta». Todas las flechas en azul marino significan «favorece o causa»; no uses símbolos de inhibición ni leyenda. Cada etiqueta aparece una sola vez, en español; sin título.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Plantilla de póster científico (clásico, A0 vertical (841 × 1189 mm)) · SciDraw AI</dc:title>
  <dc:subject/>
  <dc:creator>SciDraw AI</dc:creator>
  <cp:keywords>SciDraw AI; póster científico; póster de congreso; presentación de póster; plantilla PowerPoint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