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2"/>
                <c:pt idx="0">
                  <c:v>6</c:v>
                </c:pt>
                <c:pt idx="1">
                  <c:v>12</c:v>
                </c:pt>
              </c:numLit>
            </c:plus>
            <c:minus>
              <c:numLit>
                <c:formatCode>General</c:formatCode>
                <c:ptCount val="2"/>
                <c:pt idx="0">
                  <c:v>6</c:v>
                </c:pt>
                <c:pt idx="1">
                  <c:v>12</c:v>
                </c:pt>
              </c:numLit>
            </c:minus>
            <c:spPr>
              <a:ln w="12700">
                <a:solidFill>
                  <a:srgbClr val="333A42"/>
                </a:solidFill>
              </a:ln>
            </c:spPr>
          </c:errBars>
          <c:cat>
            <c:strRef>
              <c:f>Sheet1!$A$2:$A$3</c:f>
              <c:strCache>
                <c:ptCount val="2"/>
                <c:pt idx="0">
                  <c:v>Densidad sináptica</c:v>
                </c:pt>
                <c:pt idx="1">
                  <c:v>Proteína sináptica en microglía</c:v>
                </c:pt>
              </c:strCache>
            </c:strRef>
          </c:cat>
          <c:val>
            <c:numRef>
              <c:f>Sheet1!$B$2:$B$3</c:f>
              <c:numCache>
                <c:formatCode>General</c:formatCode>
                <c:ptCount val="2"/>
                <c:pt idx="0">
                  <c:v>100</c:v>
                </c:pt>
                <c:pt idx="1">
                  <c:v>100</c:v>
                </c:pt>
              </c:numCache>
            </c:numRef>
          </c:val>
        </c:ser>
        <c:ser>
          <c:idx val="1"/>
          <c:order val="1"/>
          <c:tx>
            <c:strRef>
              <c:f>Sheet1!$C$1</c:f>
              <c:strCache>
                <c:ptCount val="1"/>
                <c:pt idx="0">
                  <c:v>Privación de sueño</c:v>
                </c:pt>
              </c:strCache>
            </c:strRef>
          </c:tx>
          <c:spPr>
            <a:solidFill>
              <a:schemeClr val="accent1"/>
            </a:solidFill>
            <a:ln>
              <a:noFill/>
            </a:ln>
          </c:spPr>
          <c:errBars>
            <c:errBarType val="both"/>
            <c:errValType val="cust"/>
            <c:noEndCap val="0"/>
            <c:plus>
              <c:numLit>
                <c:formatCode>General</c:formatCode>
                <c:ptCount val="2"/>
                <c:pt idx="0">
                  <c:v>7</c:v>
                </c:pt>
                <c:pt idx="1">
                  <c:v>18</c:v>
                </c:pt>
              </c:numLit>
            </c:plus>
            <c:minus>
              <c:numLit>
                <c:formatCode>General</c:formatCode>
                <c:ptCount val="2"/>
                <c:pt idx="0">
                  <c:v>7</c:v>
                </c:pt>
                <c:pt idx="1">
                  <c:v>18</c:v>
                </c:pt>
              </c:numLit>
            </c:minus>
            <c:spPr>
              <a:ln w="12700">
                <a:solidFill>
                  <a:srgbClr val="333A42"/>
                </a:solidFill>
              </a:ln>
            </c:spPr>
          </c:errBars>
          <c:cat>
            <c:strRef>
              <c:f>Sheet1!$A$2:$A$3</c:f>
              <c:strCache>
                <c:ptCount val="2"/>
                <c:pt idx="0">
                  <c:v>Densidad sináptica</c:v>
                </c:pt>
                <c:pt idx="1">
                  <c:v>Proteína sináptica en microglía</c:v>
                </c:pt>
              </c:strCache>
            </c:strRef>
          </c:cat>
          <c:val>
            <c:numRef>
              <c:f>Sheet1!$C$2:$C$3</c:f>
              <c:numCache>
                <c:formatCode>General</c:formatCode>
                <c:ptCount val="2"/>
                <c:pt idx="0">
                  <c:v>78</c:v>
                </c:pt>
                <c:pt idx="1">
                  <c:v>162</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 respecto al control</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Control</c:v>
                </c:pt>
              </c:strCache>
            </c:strRef>
          </c:tx>
          <c:spPr>
            <a:ln w="28575">
              <a:solidFill>
                <a:srgbClr val="9AA4AF"/>
              </a:solidFill>
            </a:ln>
          </c:spPr>
          <c:marker>
            <c:symbol val="circle"/>
            <c:size val="7"/>
            <c:spPr>
              <a:solidFill>
                <a:srgbClr val="9AA4AF"/>
              </a:solidFill>
              <a:ln>
                <a:solidFill>
                  <a:srgbClr val="9AA4AF"/>
                </a:solidFill>
              </a:ln>
            </c:spPr>
          </c:marker>
          <c:cat>
            <c:strRef>
              <c:f>Sheet1!$A$2:$A$6</c:f>
              <c:strCache>
                <c:ptCount val="5"/>
                <c:pt idx="0">
                  <c:v>Día 1</c:v>
                </c:pt>
                <c:pt idx="1">
                  <c:v>Día 2</c:v>
                </c:pt>
                <c:pt idx="2">
                  <c:v>Día 3</c:v>
                </c:pt>
                <c:pt idx="3">
                  <c:v>Día 4</c:v>
                </c:pt>
                <c:pt idx="4">
                  <c:v>Día 5</c:v>
                </c:pt>
              </c:strCache>
            </c:strRef>
          </c:cat>
          <c:val>
            <c:numRef>
              <c:f>Sheet1!$B$2:$B$6</c:f>
              <c:numCache>
                <c:formatCode>General</c:formatCode>
                <c:ptCount val="5"/>
                <c:pt idx="0">
                  <c:v>35</c:v>
                </c:pt>
                <c:pt idx="1">
                  <c:v>52</c:v>
                </c:pt>
                <c:pt idx="2">
                  <c:v>66</c:v>
                </c:pt>
                <c:pt idx="3">
                  <c:v>78</c:v>
                </c:pt>
                <c:pt idx="4">
                  <c:v>85</c:v>
                </c:pt>
              </c:numCache>
            </c:numRef>
          </c:val>
          <c:smooth val="0"/>
        </c:ser>
        <c:ser>
          <c:idx val="1"/>
          <c:order val="1"/>
          <c:tx>
            <c:strRef>
              <c:f>Sheet1!$C$1</c:f>
              <c:strCache>
                <c:ptCount val="1"/>
                <c:pt idx="0">
                  <c:v>Privación de sueño</c:v>
                </c:pt>
              </c:strCache>
            </c:strRef>
          </c:tx>
          <c:spPr>
            <a:ln w="28575">
              <a:solidFill>
                <a:schemeClr val="accent5"/>
              </a:solidFill>
            </a:ln>
          </c:spPr>
          <c:marker>
            <c:symbol val="circle"/>
            <c:size val="7"/>
            <c:spPr>
              <a:solidFill>
                <a:schemeClr val="accent5"/>
              </a:solidFill>
              <a:ln>
                <a:solidFill>
                  <a:schemeClr val="accent5"/>
                </a:solidFill>
              </a:ln>
            </c:spPr>
          </c:marker>
          <c:cat>
            <c:strRef>
              <c:f>Sheet1!$A$2:$A$6</c:f>
              <c:strCache>
                <c:ptCount val="5"/>
                <c:pt idx="0">
                  <c:v>Día 1</c:v>
                </c:pt>
                <c:pt idx="1">
                  <c:v>Día 2</c:v>
                </c:pt>
                <c:pt idx="2">
                  <c:v>Día 3</c:v>
                </c:pt>
                <c:pt idx="3">
                  <c:v>Día 4</c:v>
                </c:pt>
                <c:pt idx="4">
                  <c:v>Día 5</c:v>
                </c:pt>
              </c:strCache>
            </c:strRef>
          </c:cat>
          <c:val>
            <c:numRef>
              <c:f>Sheet1!$C$2:$C$6</c:f>
              <c:numCache>
                <c:formatCode>General</c:formatCode>
                <c:ptCount val="5"/>
                <c:pt idx="0">
                  <c:v>34</c:v>
                </c:pt>
                <c:pt idx="1">
                  <c:v>41</c:v>
                </c:pt>
                <c:pt idx="2">
                  <c:v>48</c:v>
                </c:pt>
                <c:pt idx="3">
                  <c:v>55</c:v>
                </c:pt>
                <c:pt idx="4">
                  <c:v>60</c:v>
                </c:pt>
              </c:numCache>
            </c:numRef>
          </c:val>
          <c:smooth val="0"/>
        </c:ser>
        <c:ser>
          <c:idx val="2"/>
          <c:order val="2"/>
          <c:tx>
            <c:strRef>
              <c:f>Sheet1!$D$1</c:f>
              <c:strCache>
                <c:ptCount val="1"/>
                <c:pt idx="0">
                  <c:v>Privación + inhibición</c:v>
                </c:pt>
              </c:strCache>
            </c:strRef>
          </c:tx>
          <c:spPr>
            <a:ln w="28575">
              <a:solidFill>
                <a:schemeClr val="accent1"/>
              </a:solidFill>
            </a:ln>
          </c:spPr>
          <c:marker>
            <c:symbol val="circle"/>
            <c:size val="7"/>
            <c:spPr>
              <a:solidFill>
                <a:schemeClr val="accent1"/>
              </a:solidFill>
              <a:ln>
                <a:solidFill>
                  <a:schemeClr val="accent1"/>
                </a:solidFill>
              </a:ln>
            </c:spPr>
          </c:marker>
          <c:cat>
            <c:strRef>
              <c:f>Sheet1!$A$2:$A$6</c:f>
              <c:strCache>
                <c:ptCount val="5"/>
                <c:pt idx="0">
                  <c:v>Día 1</c:v>
                </c:pt>
                <c:pt idx="1">
                  <c:v>Día 2</c:v>
                </c:pt>
                <c:pt idx="2">
                  <c:v>Día 3</c:v>
                </c:pt>
                <c:pt idx="3">
                  <c:v>Día 4</c:v>
                </c:pt>
                <c:pt idx="4">
                  <c:v>Día 5</c:v>
                </c:pt>
              </c:strCache>
            </c:strRef>
          </c:cat>
          <c:val>
            <c:numRef>
              <c:f>Sheet1!$D$2:$D$6</c:f>
              <c:numCache>
                <c:formatCode>General</c:formatCode>
                <c:ptCount val="5"/>
                <c:pt idx="0">
                  <c:v>35</c:v>
                </c:pt>
                <c:pt idx="1">
                  <c:v>48</c:v>
                </c:pt>
                <c:pt idx="2">
                  <c:v>60</c:v>
                </c:pt>
                <c:pt idx="3">
                  <c:v>70</c:v>
                </c:pt>
                <c:pt idx="4">
                  <c:v>78</c:v>
                </c:pt>
              </c:numCache>
            </c:numRef>
          </c:val>
          <c:smooth val="0"/>
        </c:ser>
        <c:marker val="1"/>
        <c:smooth val="0"/>
        <c:axId val="2118791784"/>
        <c:axId val="2140495176"/>
      </c:lineChart>
      <c:catAx>
        <c:axId val="2118791784"/>
        <c:scaling>
          <c:orientation val="minMax"/>
        </c:scaling>
        <c:delete val="0"/>
        <c:axPos val="b"/>
        <c:title>
          <c:tx>
            <c:rich>
              <a:bodyPr/>
              <a:lstStyle/>
              <a:p>
                <a:r>
                  <a:rPr sz="1300" b="0"/>
                  <a:t>Días de entrenamiento</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0.0"/>
          <c:min val="20.0"/>
        </c:scaling>
        <c:delete val="0"/>
        <c:axPos val="l"/>
        <c:majorGridlines>
          <c:spPr>
            <a:ln>
              <a:solidFill>
                <a:srgbClr val="E3E7EC"/>
              </a:solidFill>
            </a:ln>
          </c:spPr>
        </c:majorGridlines>
        <c:title>
          <c:tx>
            <c:rich>
              <a:bodyPr/>
              <a:lstStyle/>
              <a:p>
                <a:r>
                  <a:rPr sz="1300" b="0"/>
                  <a:t>Aciertos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2"/>
                <c:pt idx="0">
                  <c:v>6</c:v>
                </c:pt>
                <c:pt idx="1">
                  <c:v>5</c:v>
                </c:pt>
              </c:numLit>
            </c:plus>
            <c:minus>
              <c:numLit>
                <c:formatCode>General</c:formatCode>
                <c:ptCount val="2"/>
                <c:pt idx="0">
                  <c:v>6</c:v>
                </c:pt>
                <c:pt idx="1">
                  <c:v>5</c:v>
                </c:pt>
              </c:numLit>
            </c:minus>
            <c:spPr>
              <a:ln w="12700">
                <a:solidFill>
                  <a:srgbClr val="333A42"/>
                </a:solidFill>
              </a:ln>
            </c:spPr>
          </c:errBars>
          <c:cat>
            <c:strRef>
              <c:f>Sheet1!$A$2:$A$3</c:f>
              <c:strCache>
                <c:ptCount val="2"/>
                <c:pt idx="0">
                  <c:v>Densidad sináptica</c:v>
                </c:pt>
                <c:pt idx="1">
                  <c:v>Aciertos en la prueba</c:v>
                </c:pt>
              </c:strCache>
            </c:strRef>
          </c:cat>
          <c:val>
            <c:numRef>
              <c:f>Sheet1!$B$2:$B$3</c:f>
              <c:numCache>
                <c:formatCode>General</c:formatCode>
                <c:ptCount val="2"/>
                <c:pt idx="0">
                  <c:v>100</c:v>
                </c:pt>
                <c:pt idx="1">
                  <c:v>84</c:v>
                </c:pt>
              </c:numCache>
            </c:numRef>
          </c:val>
        </c:ser>
        <c:ser>
          <c:idx val="1"/>
          <c:order val="1"/>
          <c:tx>
            <c:strRef>
              <c:f>Sheet1!$C$1</c:f>
              <c:strCache>
                <c:ptCount val="1"/>
                <c:pt idx="0">
                  <c:v>Solo fagocitosis activada</c:v>
                </c:pt>
              </c:strCache>
            </c:strRef>
          </c:tx>
          <c:spPr>
            <a:solidFill>
              <a:schemeClr val="accent2"/>
            </a:solidFill>
            <a:ln>
              <a:noFill/>
            </a:ln>
          </c:spPr>
          <c:errBars>
            <c:errBarType val="both"/>
            <c:errValType val="cust"/>
            <c:noEndCap val="0"/>
            <c:plus>
              <c:numLit>
                <c:formatCode>General</c:formatCode>
                <c:ptCount val="2"/>
                <c:pt idx="0">
                  <c:v>7</c:v>
                </c:pt>
                <c:pt idx="1">
                  <c:v>6</c:v>
                </c:pt>
              </c:numLit>
            </c:plus>
            <c:minus>
              <c:numLit>
                <c:formatCode>General</c:formatCode>
                <c:ptCount val="2"/>
                <c:pt idx="0">
                  <c:v>7</c:v>
                </c:pt>
                <c:pt idx="1">
                  <c:v>6</c:v>
                </c:pt>
              </c:numLit>
            </c:minus>
            <c:spPr>
              <a:ln w="12700">
                <a:solidFill>
                  <a:srgbClr val="333A42"/>
                </a:solidFill>
              </a:ln>
            </c:spPr>
          </c:errBars>
          <c:cat>
            <c:strRef>
              <c:f>Sheet1!$A$2:$A$3</c:f>
              <c:strCache>
                <c:ptCount val="2"/>
                <c:pt idx="0">
                  <c:v>Densidad sináptica</c:v>
                </c:pt>
                <c:pt idx="1">
                  <c:v>Aciertos en la prueba</c:v>
                </c:pt>
              </c:strCache>
            </c:strRef>
          </c:cat>
          <c:val>
            <c:numRef>
              <c:f>Sheet1!$C$2:$C$3</c:f>
              <c:numCache>
                <c:formatCode>General</c:formatCode>
                <c:ptCount val="2"/>
                <c:pt idx="0">
                  <c:v>81</c:v>
                </c:pt>
                <c:pt idx="1">
                  <c:v>63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Valor (ilustrativo)</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(20 s): título, revista y año. La traducción del título ayuda a entrarle rápido; el título original queda debajo.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Diapositiva de instrucciones, oculta en la presentación. Puede borrarla cuando la haya leído.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lo más importante es la columna de la derecha: decide desde qué ángulo va a escuchar el grupo.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min): tres pasos, «lo que se sabe → lo que no → la pregunta del artículo», para meter al grupo en el trabajo.</a:t>
            </a:r>
          </a:p>
          <a:p>
            <a:r>
              <a:t>► Consejo: indique que el esquema es suyo («elaboración propia») para distinguirlo de las figuras originales.</a:t>
            </a:r>
          </a:p>
          <a:p>
            <a:r>
              <a:t>► Prompt de la figura: la figura de ejemplo se generó con este prompt. El enlace bajo la figura lo abre ya escrito:</a:t>
            </a:r>
          </a:p>
          <a:p>
            <a:r>
              <a:t>Dibuja un esquema de antecedentes que explique que «la privación de sueño podría deteriorar la consolidación de la memoria mediante la fagocitosis de sinapsis por la microglía», estilo vectorial plano, fondo blanco, azul marino y verde azulado, con toques de ámbar. Cuatro pasos de izquierda a derecha unidos por flechas azul marino: ① «Privación de sueño», con un reloj y un ratón con los ojos abiertos; ② «Microglía activada», con una célula microglial que extiende sus prolongaciones; ③ «Fagocitosis de sinapsis», con la microglía envolviendo una sinapsis; ④ «Memoria deteriorada», con el contorno de un hipocampo y una flecha hacia abajo. Cada etiqueta aparece una sola vez, en español; sin título.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explique la lógica experimental de todo el artículo; la lectura figura a figura va rellenando este esquema.</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(2 min): lea la figura en tres pasos, como en la columna derecha (qué se mide → comparación clave → qué demuestra), y termine con la solidez.</a:t>
            </a:r>
          </a:p>
          <a:p>
            <a:r>
              <a:t>► Consejo: el gráfico de la izquierda solo muestra el formato; sustitúyalo por la figura 2 original, citando la fuente.</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(2 min): es la figura clave del artículo. Fíjese en el «en parte»: indica que hay otros mecanismos implicados.</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min): tras la conclusión, plantee usted mismo la posibilidad de efectos inespecíficos del fármaco; es una buena pregunta para el debate.</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min): separe lo que el artículo dice de lo que sus datos demuestran; es lo más valioso de un journal club.</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min): señalar limitaciones no es buscar fallos, sino decir cómo cubriríamos ese hueco si el estudio fuera nuestro.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min): esta diapositiva convierte la sesión de «presentar el trabajo de otros» en «hacer avanzar nuestro proyecto».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modere el debate desde esta diapositiva. Las preguntas deben ser concretas, tener respuesta y, a ser posible, tocar el trabajo del grupo.</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deje la referencia en pantalla para que el grupo pueda buscarla después.</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Diapositiva oculta: no aparece en la presentación. Ábrala por su número si preguntan por los métodos.</a:t>
            </a:r>
          </a:p>
          <a:p/>
          <a:p>
            <a:r>
              <a:t>Plantillas SciDraw AI para investigación · sci-draw.com · Versión de ejemplo: el artículo es ficticio; solo ilustra cómo redactar cada diapositiva.</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s-E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s-E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s-ES"/>
              <a:t>Defensa de tesis</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s-ES"/>
              <a:t>Título de la tesis</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s-E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s-ES"/>
              <a:t>Haga clic para agregar texto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ció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s-E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s-ES"/>
              <a:t>Título de la sección</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s-E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s-E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o + figura">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s-ES"/>
              <a:t>Haga clic para agregar texto</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a + text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gura a todo el anch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 columna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s-E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s-E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s-E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erre">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s-ES"/>
              <a:t>Muchas gracias</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s-E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s-ES"/>
              <a:t>Haga clic para agregar texto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erre con contacto">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s-ES"/>
              <a:t>Muchas gracias</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s-E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s-ES"/>
              <a:t>Haga clic para agregar texto</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s-E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s-ES"/>
              <a:t>Código QR</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s-ES"/>
              <a:t>Artículo / web del grupo</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s-ES"/>
              <a:t>Haga clic para modificar el estilo de título del patrón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s-ES"/>
              <a:t>Haga clic para modificar el estilo de texto del patrón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s-E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es/ai-drawing?prompt=journal-club-background&amp;utm_source=template&amp;utm_medium=pptx&amp;utm_campaign=journal-club-es&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es/sci-vis?utm_source=template&amp;utm_medium=pptx&amp;utm_campaign=journal-club-es&amp;utm_content=figure-2"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es/sci-vis?utm_source=template&amp;utm_medium=pptx&amp;utm_campaign=journal-club-es&amp;utm_content=figure-3"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hyperlink" Target="https://sci-draw.com/es/sci-vis?utm_source=template&amp;utm_medium=pptx&amp;utm_campaign=journal-club-es&amp;utm_content=figure-4"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es-ES" altLang="en-US"/>
              <a:t>Journal club · Club de lectura</a:t>
            </a:r>
          </a:p>
        </p:txBody>
      </p:sp>
      <p:sp>
        <p:nvSpPr>
          <p:cNvPr id="4" name="Title 3"/>
          <p:cNvSpPr>
            <a:spLocks noGrp="1"/>
          </p:cNvSpPr>
          <p:nvPr>
            <p:ph type="ctrTitle"/>
          </p:nvPr>
        </p:nvSpPr>
        <p:spPr/>
        <p:txBody>
          <a:bodyPr/>
          <a:lstStyle/>
          <a:p>
            <a:pPr eaLnBrk="1" hangingPunct="1"/>
            <a:r>
              <a:rPr lang="es-ES" altLang="en-US"/>
              <a:t>La privación de sueño deteriora la consolidación de la memoria por fagocitosis microglial de sinapsis</a:t>
            </a:r>
          </a:p>
        </p:txBody>
      </p:sp>
      <p:sp>
        <p:nvSpPr>
          <p:cNvPr id="5" name="Text Placeholder 4"/>
          <p:cNvSpPr>
            <a:spLocks noGrp="1"/>
          </p:cNvSpPr>
          <p:nvPr>
            <p:ph type="body" idx="1"/>
          </p:nvPr>
        </p:nvSpPr>
        <p:spPr/>
        <p:txBody>
          <a:bodyPr/>
          <a:lstStyle/>
          <a:p>
            <a:pPr eaLnBrk="1" hangingPunct="1">
              <a:tabLst>
                <a:tab pos="1325880" algn="l"/>
                <a:tab pos="4754880" algn="l"/>
                <a:tab pos="5852160" algn="l"/>
              </a:tabLst>
            </a:pPr>
            <a:r>
              <a:rPr lang="es-ES" altLang="en-US">
                <a:solidFill>
                  <a:srgbClr val="5F6B78"/>
                </a:solidFill>
              </a:rPr>
              <a:t>Original</a:t>
            </a:r>
            <a:r>
              <a:rPr lang="es-ES" altLang="en-US" sz="1500"/>
              <a:t>	Sleep deprivation impairs memory consolidation via microglial synapse engulfment</a:t>
            </a:r>
          </a:p>
          <a:p>
            <a:pPr eaLnBrk="1" hangingPunct="1">
              <a:tabLst>
                <a:tab pos="1325880" algn="l"/>
                <a:tab pos="4754880" algn="l"/>
                <a:tab pos="5852160" algn="l"/>
              </a:tabLst>
            </a:pPr>
            <a:r>
              <a:rPr lang="es-ES" altLang="en-US">
                <a:solidFill>
                  <a:srgbClr val="5F6B78"/>
                </a:solidFill>
              </a:rPr>
              <a:t>Fuente</a:t>
            </a:r>
            <a:r>
              <a:rPr lang="es-ES" altLang="en-US"/>
              <a:t>	Autores de ejemplo et al., Revista, 2026 (artículo ficticio)</a:t>
            </a:r>
          </a:p>
          <a:p>
            <a:pPr eaLnBrk="1" hangingPunct="1">
              <a:tabLst>
                <a:tab pos="1325880" algn="l"/>
                <a:tab pos="4754880" algn="l"/>
                <a:tab pos="5852160" algn="l"/>
              </a:tabLst>
            </a:pPr>
            <a:r>
              <a:rPr lang="es-ES" altLang="en-US">
                <a:solidFill>
                  <a:srgbClr val="5F6B78"/>
                </a:solidFill>
              </a:rPr>
              <a:t>Presenta</a:t>
            </a:r>
            <a:r>
              <a:rPr lang="es-ES" altLang="en-US"/>
              <a:t>	XXX XXX	</a:t>
            </a:r>
            <a:r>
              <a:rPr lang="es-ES" altLang="en-US">
                <a:solidFill>
                  <a:srgbClr val="5F6B78"/>
                </a:solidFill>
              </a:rPr>
              <a:t>Fecha</a:t>
            </a:r>
            <a:r>
              <a:rPr lang="es-ES" altLang="en-US"/>
              <a:t>	X de mes de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Instrucciones · esta diapositiva no se muestra en la presentación</a:t>
            </a:r>
          </a:p>
        </p:txBody>
      </p:sp>
      <p:sp>
        <p:nvSpPr>
          <p:cNvPr id="3" name="Title 2"/>
          <p:cNvSpPr>
            <a:spLocks noGrp="1"/>
          </p:cNvSpPr>
          <p:nvPr>
            <p:ph type="title"/>
          </p:nvPr>
        </p:nvSpPr>
        <p:spPr/>
        <p:txBody>
          <a:bodyPr/>
          <a:lstStyle/>
          <a:p>
            <a:pPr eaLnBrk="1" hangingPunct="1"/>
            <a:r>
              <a:rPr lang="es-ES" altLang="en-US"/>
              <a:t>Cómo usar esta plantilla de journal club</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1"/>
                </a:solidFill>
              </a:rPr>
              <a:t>1  Tiempo y extensión</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Un journal club dura 20–30 min, con 12–16 diapositivas. La lectura figura a figura ocupa la mitad del tiempo; no traduzca el resumen frase a frase.</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2"/>
                </a:solidFill>
              </a:rPr>
              <a:t>2  Figuras originales</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Sustituya los gráficos ilustrativos por capturas del artículo y cite la fuente bajo cada una. No redibuje figuras ajenas como si fueran resultados propios.</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3"/>
                </a:solidFill>
              </a:rPr>
              <a:t>3  Valorar, no resumir</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Las diapositivas de solidez de la evidencia y de fortalezas y limitaciones marcan la calidad: qué está demostrado y qué es todavía una hipótesis.</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6"/>
                </a:solidFill>
              </a:rPr>
              <a:t>4  Volver al grupo</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Las dos últimas, «Qué aporta a nuestro grupo» y «Preguntas para el debate», dan pie a la discusión.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01 El artículo</a:t>
            </a:r>
          </a:p>
        </p:txBody>
      </p:sp>
      <p:sp>
        <p:nvSpPr>
          <p:cNvPr id="3" name="Title 2"/>
          <p:cNvSpPr>
            <a:spLocks noGrp="1"/>
          </p:cNvSpPr>
          <p:nvPr>
            <p:ph type="title"/>
          </p:nvPr>
        </p:nvSpPr>
        <p:spPr/>
        <p:txBody>
          <a:bodyPr/>
          <a:lstStyle/>
          <a:p>
            <a:pPr eaLnBrk="1" hangingPunct="1"/>
            <a:r>
              <a:rPr lang="es-ES" altLang="en-US"/>
              <a:t>Datos del artículo y por qué lo he elegido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Table 21"/>
          <p:cNvGraphicFramePr>
            <a:graphicFrameLocks noGrp="1"/>
          </p:cNvGraphicFramePr>
          <p:nvPr/>
        </p:nvGraphicFramePr>
        <p:xfrm>
          <a:off x="548640" y="1737360"/>
          <a:ext cx="6035040" cy="3803904"/>
        </p:xfrm>
        <a:graphic>
          <a:graphicData uri="http://schemas.openxmlformats.org/drawingml/2006/table">
            <a:tbl>
              <a:tblPr firstRow="1">
                <a:tableStyleId>{5C22544A-7EE6-4342-B048-85BDC9FD1C3A}</a:tableStyleId>
              </a:tblPr>
              <a:tblGrid>
                <a:gridCol w="1645920"/>
                <a:gridCol w="4389120"/>
              </a:tblGrid>
              <a:tr h="512064">
                <a:tc>
                  <a:txBody>
                    <a:bodyPr wrap="square"/>
                    <a:lstStyle/>
                    <a:p>
                      <a:pPr eaLnBrk="1" hangingPunct="1">
                        <a:lnSpc>
                          <a:spcPct val="115000"/>
                        </a:lnSpc>
                      </a:pPr>
                      <a:r>
                        <a:rPr lang="es-ES" altLang="en-US" sz="1500" b="1">
                          <a:solidFill>
                            <a:srgbClr val="FFFFFF"/>
                          </a:solidFill>
                        </a:rPr>
                        <a:t>Campo</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Contenido</a:t>
                      </a:r>
                    </a:p>
                  </a:txBody>
                  <a:tcPr marL="164592" marR="164592" marT="73152" marB="73152" anchor="ctr">
                    <a:solidFill>
                      <a:schemeClr val="accent1"/>
                    </a:solidFill>
                  </a:tcPr>
                </a:tc>
              </a:tr>
              <a:tr h="822960">
                <a:tc>
                  <a:txBody>
                    <a:bodyPr wrap="square"/>
                    <a:lstStyle/>
                    <a:p>
                      <a:pPr eaLnBrk="1" hangingPunct="1">
                        <a:lnSpc>
                          <a:spcPct val="115000"/>
                        </a:lnSpc>
                      </a:pPr>
                      <a:r>
                        <a:rPr lang="es-ES" altLang="en-US" sz="1500" b="1">
                          <a:solidFill>
                            <a:schemeClr val="dk1"/>
                          </a:solidFill>
                        </a:rPr>
                        <a:t>Revista y año</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Revista, 2026 (ejemplo)</a:t>
                      </a:r>
                    </a:p>
                  </a:txBody>
                  <a:tcPr marL="164592" marR="164592" marT="73152" marB="73152" anchor="ctr">
                    <a:solidFill>
                      <a:srgbClr val="FFFFFF"/>
                    </a:solidFill>
                  </a:tcPr>
                </a:tc>
              </a:tr>
              <a:tr h="822960">
                <a:tc>
                  <a:txBody>
                    <a:bodyPr wrap="square"/>
                    <a:lstStyle/>
                    <a:p>
                      <a:pPr eaLnBrk="1" hangingPunct="1">
                        <a:lnSpc>
                          <a:spcPct val="115000"/>
                        </a:lnSpc>
                      </a:pPr>
                      <a:r>
                        <a:rPr lang="es-ES" altLang="en-US" sz="1500" b="1">
                          <a:solidFill>
                            <a:schemeClr val="dk1"/>
                          </a:solidFill>
                        </a:rPr>
                        <a:t>Grupo</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Autores de ejemplo et al., Instituto de Neurociencias XXX</a:t>
                      </a:r>
                    </a:p>
                  </a:txBody>
                  <a:tcPr marL="164592" marR="164592" marT="73152" marB="73152" anchor="ctr">
                    <a:solidFill>
                      <a:schemeClr val="lt2"/>
                    </a:solidFill>
                  </a:tcPr>
                </a:tc>
              </a:tr>
              <a:tr h="822960">
                <a:tc>
                  <a:txBody>
                    <a:bodyPr wrap="square"/>
                    <a:lstStyle/>
                    <a:p>
                      <a:pPr eaLnBrk="1" hangingPunct="1">
                        <a:lnSpc>
                          <a:spcPct val="115000"/>
                        </a:lnSpc>
                      </a:pPr>
                      <a:r>
                        <a:rPr lang="es-ES" altLang="en-US" sz="1500" b="1">
                          <a:solidFill>
                            <a:schemeClr val="dk1"/>
                          </a:solidFill>
                        </a:rPr>
                        <a:t>Modelo</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Ratón; región CA1 del hipocampo</a:t>
                      </a:r>
                    </a:p>
                  </a:txBody>
                  <a:tcPr marL="164592" marR="164592" marT="73152" marB="73152" anchor="ctr">
                    <a:solidFill>
                      <a:srgbClr val="FFFFFF"/>
                    </a:solidFill>
                  </a:tcPr>
                </a:tc>
              </a:tr>
              <a:tr h="822960">
                <a:tc>
                  <a:txBody>
                    <a:bodyPr wrap="square"/>
                    <a:lstStyle/>
                    <a:p>
                      <a:pPr eaLnBrk="1" hangingPunct="1">
                        <a:lnSpc>
                          <a:spcPct val="115000"/>
                        </a:lnSpc>
                      </a:pPr>
                      <a:r>
                        <a:rPr lang="es-ES" altLang="en-US" sz="1500" b="1">
                          <a:solidFill>
                            <a:schemeClr val="dk1"/>
                          </a:solidFill>
                        </a:rPr>
                        <a:t>Métodos</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Privación de sueño, imagen de marcadores sinápticos, pruebas de conducta</a:t>
                      </a:r>
                    </a:p>
                  </a:txBody>
                  <a:tcPr marL="164592" marR="164592" marT="73152" marB="73152" anchor="ctr">
                    <a:solidFill>
                      <a:schemeClr val="lt2"/>
                    </a:solidFill>
                  </a:tcPr>
                </a:tc>
              </a:tr>
            </a:tbl>
          </a:graphicData>
        </a:graphic>
      </p:graphicFrame>
      <p:sp>
        <p:nvSpPr>
          <p:cNvPr id="23" name="Rectangle 22"/>
          <p:cNvSpPr/>
          <p:nvPr/>
        </p:nvSpPr>
        <p:spPr>
          <a:xfrm>
            <a:off x="6903720" y="1737360"/>
            <a:ext cx="4736592" cy="4297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7269480" y="2011680"/>
            <a:ext cx="4069080" cy="3840480"/>
          </a:xfrm>
          <a:prstGeom prst="rect">
            <a:avLst/>
          </a:prstGeom>
          <a:noFill/>
        </p:spPr>
        <p:txBody>
          <a:bodyPr wrap="square" anchor="t" lIns="0" rIns="0" tIns="0" bIns="0">
            <a:spAutoFit/>
          </a:bodyPr>
          <a:lstStyle/>
          <a:p>
            <a:pPr eaLnBrk="1" hangingPunct="1">
              <a:lnSpc>
                <a:spcPct val="130000"/>
              </a:lnSpc>
            </a:pPr>
            <a:r>
              <a:rPr lang="es-ES" altLang="en-US" sz="1800" b="1">
                <a:solidFill>
                  <a:srgbClr val="F2C66D"/>
                </a:solidFill>
              </a:rPr>
              <a:t>¿Por qué este artículo?</a:t>
            </a:r>
          </a:p>
          <a:p>
            <a:pPr eaLnBrk="1" hangingPunct="1">
              <a:lnSpc>
                <a:spcPct val="130000"/>
              </a:lnSpc>
              <a:spcBef>
                <a:spcPts val="1400"/>
              </a:spcBef>
            </a:pPr>
            <a:r>
              <a:rPr lang="es-ES" altLang="en-US" sz="1800">
                <a:solidFill>
                  <a:srgbClr val="FFFFFF"/>
                </a:solidFill>
              </a:rPr>
              <a:t>1. Conecta directamente con nuestra línea de sueño y plasticidad sináptica.</a:t>
            </a:r>
          </a:p>
          <a:p>
            <a:pPr eaLnBrk="1" hangingPunct="1">
              <a:lnSpc>
                <a:spcPct val="130000"/>
              </a:lnSpc>
              <a:spcBef>
                <a:spcPts val="1200"/>
              </a:spcBef>
            </a:pPr>
            <a:r>
              <a:rPr lang="es-ES" altLang="en-US" sz="1800">
                <a:solidFill>
                  <a:srgbClr val="FFFFFF"/>
                </a:solidFill>
              </a:rPr>
              <a:t>2. Propone un mecanismo celular contrastable: la fagocitosis de sinapsis por la microglía.</a:t>
            </a:r>
          </a:p>
          <a:p>
            <a:pPr eaLnBrk="1" hangingPunct="1">
              <a:lnSpc>
                <a:spcPct val="130000"/>
              </a:lnSpc>
              <a:spcBef>
                <a:spcPts val="1200"/>
              </a:spcBef>
            </a:pPr>
            <a:r>
              <a:rPr lang="es-ES" altLang="en-US" sz="1800">
                <a:solidFill>
                  <a:srgbClr val="FFFFFF"/>
                </a:solidFill>
              </a:rPr>
              <a:t>3. Su cuantificación de sinapsis se puede aplicar tal cual en nuestros experimentos.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02 La pregunta</a:t>
            </a:r>
          </a:p>
        </p:txBody>
      </p:sp>
      <p:sp>
        <p:nvSpPr>
          <p:cNvPr id="3" name="Title 2"/>
          <p:cNvSpPr>
            <a:spLocks noGrp="1"/>
          </p:cNvSpPr>
          <p:nvPr>
            <p:ph type="title"/>
          </p:nvPr>
        </p:nvSpPr>
        <p:spPr/>
        <p:txBody>
          <a:bodyPr/>
          <a:lstStyle/>
          <a:p>
            <a:pPr eaLnBrk="1" hangingPunct="1"/>
            <a:r>
              <a:rPr lang="es-ES" altLang="en-US"/>
              <a:t>Contexto: ¿por qué dormir poco perjudica la memoria?</a:t>
            </a:r>
          </a:p>
        </p:txBody>
      </p:sp>
      <p:sp>
        <p:nvSpPr>
          <p:cNvPr id="4" name="Text Placeholder 3"/>
          <p:cNvSpPr>
            <a:spLocks noGrp="1"/>
          </p:cNvSpPr>
          <p:nvPr>
            <p:ph type="body" idx="1"/>
          </p:nvPr>
        </p:nvSpPr>
        <p:spPr/>
        <p:txBody>
          <a:bodyPr/>
          <a:lstStyle/>
          <a:p>
            <a:pPr eaLnBrk="1" hangingPunct="1"/>
            <a:r>
              <a:rPr lang="es-ES" altLang="en-US" sz="1700" b="1">
                <a:solidFill>
                  <a:schemeClr val="accent1"/>
                </a:solidFill>
              </a:rPr>
              <a:t>Lo que se sabe</a:t>
            </a:r>
          </a:p>
          <a:p>
            <a:pPr eaLnBrk="1" hangingPunct="1">
              <a:spcBef>
                <a:spcPts val="200"/>
              </a:spcBef>
            </a:pPr>
            <a:r>
              <a:rPr lang="es-ES" altLang="en-US" sz="1700"/>
              <a:t>La privación de sueño debilita la consolidación de la memoria y reduce las sinapsis del hipocampo.</a:t>
            </a:r>
          </a:p>
          <a:p>
            <a:pPr eaLnBrk="1" hangingPunct="1">
              <a:spcBef>
                <a:spcPts val="1400"/>
              </a:spcBef>
            </a:pPr>
            <a:r>
              <a:rPr lang="es-ES" altLang="en-US" sz="1700" b="1">
                <a:solidFill>
                  <a:schemeClr val="accent5"/>
                </a:solidFill>
              </a:rPr>
              <a:t>Lo que no se sabe</a:t>
            </a:r>
          </a:p>
          <a:p>
            <a:pPr eaLnBrk="1" hangingPunct="1">
              <a:spcBef>
                <a:spcPts val="200"/>
              </a:spcBef>
            </a:pPr>
            <a:r>
              <a:rPr lang="es-ES" altLang="en-US" sz="1700"/>
              <a:t>¿Se forman menos sinapsis o se eliminan activamente? ¿Qué células lo hacen?</a:t>
            </a:r>
          </a:p>
          <a:p>
            <a:pPr eaLnBrk="1" hangingPunct="1">
              <a:spcBef>
                <a:spcPts val="1400"/>
              </a:spcBef>
            </a:pPr>
            <a:r>
              <a:rPr lang="es-ES" altLang="en-US" sz="1700" b="1">
                <a:solidFill>
                  <a:schemeClr val="accent2"/>
                </a:solidFill>
              </a:rPr>
              <a:t>La pregunta del artículo</a:t>
            </a:r>
          </a:p>
          <a:p>
            <a:pPr eaLnBrk="1" hangingPunct="1">
              <a:spcBef>
                <a:spcPts val="200"/>
              </a:spcBef>
            </a:pPr>
            <a:r>
              <a:rPr lang="es-ES" altLang="en-US" sz="1700"/>
              <a:t>¿Es la fagocitosis microglial de sinapsis la causa del daño en la memoria?</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132061"/>
            <a:ext cx="6565392" cy="3096797"/>
          </a:xfrm>
        </p:spPr>
      </p:pic>
      <p:sp>
        <p:nvSpPr>
          <p:cNvPr id="6" name="Text Placeholder 5"/>
          <p:cNvSpPr>
            <a:spLocks noGrp="1"/>
          </p:cNvSpPr>
          <p:nvPr>
            <p:ph type="body" idx="16"/>
          </p:nvPr>
        </p:nvSpPr>
        <p:spPr/>
        <p:txBody>
          <a:bodyPr/>
          <a:lstStyle/>
          <a:p>
            <a:pPr eaLnBrk="1" hangingPunct="1"/>
            <a:r>
              <a:rPr lang="es-ES" altLang="en-US"/>
              <a:t>Figura 1. Hipótesis del artículo (esquema de quien presenta, no del original)</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Explique la hipótesis con un esquema; el prompt ya está escrito.</a:t>
            </a:r>
            <a:r>
              <a:rPr lang="es-ES" altLang="en-US" sz="1200" b="1">
                <a:solidFill>
                  <a:schemeClr val="accent1"/>
                </a:solidFill>
                <a:hlinkClick r:id="rId3"/>
              </a:rPr>
              <a:t>  Abrir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02 La pregunta</a:t>
            </a:r>
          </a:p>
        </p:txBody>
      </p:sp>
      <p:sp>
        <p:nvSpPr>
          <p:cNvPr id="3" name="Title 2"/>
          <p:cNvSpPr>
            <a:spLocks noGrp="1"/>
          </p:cNvSpPr>
          <p:nvPr>
            <p:ph type="title"/>
          </p:nvPr>
        </p:nvSpPr>
        <p:spPr/>
        <p:txBody>
          <a:bodyPr/>
          <a:lstStyle/>
          <a:p>
            <a:pPr eaLnBrk="1" hangingPunct="1"/>
            <a:r>
              <a:rPr lang="es-ES" altLang="en-US"/>
              <a:t>Diseño: de la correlación a la causalidad en tres pasos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828800"/>
            <a:ext cx="324612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210312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1"/>
                </a:solidFill>
              </a:rPr>
              <a:t>Observar</a:t>
            </a:r>
          </a:p>
        </p:txBody>
      </p:sp>
      <p:sp>
        <p:nvSpPr>
          <p:cNvPr id="25" name="TextBox 24"/>
          <p:cNvSpPr txBox="1"/>
          <p:nvPr/>
        </p:nvSpPr>
        <p:spPr>
          <a:xfrm>
            <a:off x="2560320" y="2194560"/>
            <a:ext cx="1051560" cy="365760"/>
          </a:xfrm>
          <a:prstGeom prst="rect">
            <a:avLst/>
          </a:prstGeom>
          <a:noFill/>
        </p:spPr>
        <p:txBody>
          <a:bodyPr wrap="square" anchor="t" lIns="0" rIns="0" tIns="0" bIns="0">
            <a:spAutoFit/>
          </a:bodyPr>
          <a:lstStyle/>
          <a:p>
            <a:pPr eaLnBrk="1" hangingPunct="1">
              <a:lnSpc>
                <a:spcPct val="120000"/>
              </a:lnSpc>
            </a:pPr>
            <a:r>
              <a:rPr lang="es-ES" altLang="en-US" sz="1500" b="1">
                <a:solidFill>
                  <a:srgbClr val="5F6B78"/>
                </a:solidFill>
              </a:rPr>
              <a:t>Figura 2</a:t>
            </a:r>
          </a:p>
        </p:txBody>
      </p:sp>
      <p:sp>
        <p:nvSpPr>
          <p:cNvPr id="26" name="TextBox 25"/>
          <p:cNvSpPr txBox="1"/>
          <p:nvPr/>
        </p:nvSpPr>
        <p:spPr>
          <a:xfrm>
            <a:off x="868680" y="2834640"/>
            <a:ext cx="2606039" cy="2468880"/>
          </a:xfrm>
          <a:prstGeom prst="rect">
            <a:avLst/>
          </a:prstGeom>
          <a:noFill/>
        </p:spPr>
        <p:txBody>
          <a:bodyPr wrap="square" anchor="t" lIns="0" rIns="0" tIns="0" bIns="0">
            <a:spAutoFit/>
          </a:bodyPr>
          <a:lstStyle/>
          <a:p>
            <a:pPr eaLnBrk="1" hangingPunct="1">
              <a:lnSpc>
                <a:spcPct val="135000"/>
              </a:lnSpc>
            </a:pPr>
            <a:r>
              <a:rPr lang="es-ES" altLang="en-US" sz="1700"/>
              <a:t>Tras 6 h sin dormir, baja la densidad sináptica y aumenta la proteína sináptica dentro de la microglía</a:t>
            </a:r>
          </a:p>
        </p:txBody>
      </p:sp>
      <p:sp>
        <p:nvSpPr>
          <p:cNvPr id="27" name="Right Arrow 26"/>
          <p:cNvSpPr/>
          <p:nvPr/>
        </p:nvSpPr>
        <p:spPr>
          <a:xfrm>
            <a:off x="3867911"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4288536"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4288536" y="1828800"/>
            <a:ext cx="324612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4608575" y="210312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2"/>
                </a:solidFill>
              </a:rPr>
              <a:t>Intervenir</a:t>
            </a:r>
          </a:p>
        </p:txBody>
      </p:sp>
      <p:sp>
        <p:nvSpPr>
          <p:cNvPr id="31" name="TextBox 30"/>
          <p:cNvSpPr txBox="1"/>
          <p:nvPr/>
        </p:nvSpPr>
        <p:spPr>
          <a:xfrm>
            <a:off x="6300216" y="2194560"/>
            <a:ext cx="1051560" cy="365760"/>
          </a:xfrm>
          <a:prstGeom prst="rect">
            <a:avLst/>
          </a:prstGeom>
          <a:noFill/>
        </p:spPr>
        <p:txBody>
          <a:bodyPr wrap="square" anchor="t" lIns="0" rIns="0" tIns="0" bIns="0">
            <a:spAutoFit/>
          </a:bodyPr>
          <a:lstStyle/>
          <a:p>
            <a:pPr eaLnBrk="1" hangingPunct="1">
              <a:lnSpc>
                <a:spcPct val="120000"/>
              </a:lnSpc>
            </a:pPr>
            <a:r>
              <a:rPr lang="es-ES" altLang="en-US" sz="1500" b="1">
                <a:solidFill>
                  <a:srgbClr val="5F6B78"/>
                </a:solidFill>
              </a:rPr>
              <a:t>Figura 3</a:t>
            </a:r>
          </a:p>
        </p:txBody>
      </p:sp>
      <p:sp>
        <p:nvSpPr>
          <p:cNvPr id="32" name="TextBox 31"/>
          <p:cNvSpPr txBox="1"/>
          <p:nvPr/>
        </p:nvSpPr>
        <p:spPr>
          <a:xfrm>
            <a:off x="4608575" y="2834640"/>
            <a:ext cx="2606039" cy="2468880"/>
          </a:xfrm>
          <a:prstGeom prst="rect">
            <a:avLst/>
          </a:prstGeom>
          <a:noFill/>
        </p:spPr>
        <p:txBody>
          <a:bodyPr wrap="square" anchor="t" lIns="0" rIns="0" tIns="0" bIns="0">
            <a:spAutoFit/>
          </a:bodyPr>
          <a:lstStyle/>
          <a:p>
            <a:pPr eaLnBrk="1" hangingPunct="1">
              <a:lnSpc>
                <a:spcPct val="135000"/>
              </a:lnSpc>
            </a:pPr>
            <a:r>
              <a:rPr lang="es-ES" altLang="en-US" sz="1700"/>
              <a:t>Al inhibir la fagocitosis microglial, la pérdida de sinapsis y el déficit de memoria se revierten en parte</a:t>
            </a:r>
          </a:p>
        </p:txBody>
      </p:sp>
      <p:sp>
        <p:nvSpPr>
          <p:cNvPr id="33" name="Right Arrow 32"/>
          <p:cNvSpPr/>
          <p:nvPr/>
        </p:nvSpPr>
        <p:spPr>
          <a:xfrm>
            <a:off x="7607807"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8028431"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028431" y="1828800"/>
            <a:ext cx="324612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348471" y="210312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3"/>
                </a:solidFill>
              </a:rPr>
              <a:t>Confirmar</a:t>
            </a:r>
          </a:p>
        </p:txBody>
      </p:sp>
      <p:sp>
        <p:nvSpPr>
          <p:cNvPr id="37" name="TextBox 36"/>
          <p:cNvSpPr txBox="1"/>
          <p:nvPr/>
        </p:nvSpPr>
        <p:spPr>
          <a:xfrm>
            <a:off x="10040112" y="2194560"/>
            <a:ext cx="1051560" cy="365760"/>
          </a:xfrm>
          <a:prstGeom prst="rect">
            <a:avLst/>
          </a:prstGeom>
          <a:noFill/>
        </p:spPr>
        <p:txBody>
          <a:bodyPr wrap="square" anchor="t" lIns="0" rIns="0" tIns="0" bIns="0">
            <a:spAutoFit/>
          </a:bodyPr>
          <a:lstStyle/>
          <a:p>
            <a:pPr eaLnBrk="1" hangingPunct="1">
              <a:lnSpc>
                <a:spcPct val="120000"/>
              </a:lnSpc>
            </a:pPr>
            <a:r>
              <a:rPr lang="es-ES" altLang="en-US" sz="1500" b="1">
                <a:solidFill>
                  <a:srgbClr val="5F6B78"/>
                </a:solidFill>
              </a:rPr>
              <a:t>Figura 4</a:t>
            </a:r>
          </a:p>
        </p:txBody>
      </p:sp>
      <p:sp>
        <p:nvSpPr>
          <p:cNvPr id="38" name="TextBox 37"/>
          <p:cNvSpPr txBox="1"/>
          <p:nvPr/>
        </p:nvSpPr>
        <p:spPr>
          <a:xfrm>
            <a:off x="8348471" y="2834640"/>
            <a:ext cx="2606039" cy="2468880"/>
          </a:xfrm>
          <a:prstGeom prst="rect">
            <a:avLst/>
          </a:prstGeom>
          <a:noFill/>
        </p:spPr>
        <p:txBody>
          <a:bodyPr wrap="square" anchor="t" lIns="0" rIns="0" tIns="0" bIns="0">
            <a:spAutoFit/>
          </a:bodyPr>
          <a:lstStyle/>
          <a:p>
            <a:pPr eaLnBrk="1" hangingPunct="1">
              <a:lnSpc>
                <a:spcPct val="135000"/>
              </a:lnSpc>
            </a:pPr>
            <a:r>
              <a:rPr lang="es-ES" altLang="en-US" sz="1700"/>
              <a:t>Activar solo la fagocitosis, sin privar de sueño, también empeora la memoria</a:t>
            </a:r>
          </a:p>
        </p:txBody>
      </p:sp>
      <p:sp>
        <p:nvSpPr>
          <p:cNvPr id="39" name="Rectangle 38"/>
          <p:cNvSpPr/>
          <p:nvPr/>
        </p:nvSpPr>
        <p:spPr>
          <a:xfrm>
            <a:off x="548640" y="5577840"/>
            <a:ext cx="11094415" cy="5669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548640" y="5577840"/>
            <a:ext cx="82296" cy="5669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914400" y="5577840"/>
            <a:ext cx="10545775" cy="566928"/>
          </a:xfrm>
          <a:prstGeom prst="rect">
            <a:avLst/>
          </a:prstGeom>
          <a:noFill/>
        </p:spPr>
        <p:txBody>
          <a:bodyPr wrap="square" anchor="ctr" lIns="0" rIns="0" tIns="0" bIns="0">
            <a:spAutoFit/>
          </a:bodyPr>
          <a:lstStyle/>
          <a:p>
            <a:pPr eaLnBrk="1" hangingPunct="1">
              <a:lnSpc>
                <a:spcPct val="130000"/>
              </a:lnSpc>
            </a:pPr>
            <a:r>
              <a:rPr lang="es-ES" altLang="en-US" sz="1800" b="1">
                <a:solidFill>
                  <a:schemeClr val="accent1"/>
                </a:solidFill>
              </a:rPr>
              <a:t>Lógica  </a:t>
            </a:r>
            <a:r>
              <a:rPr lang="es-ES" altLang="en-US" sz="1800"/>
              <a:t>Primero, correlación; después, «necesaria»; por último, «suficiente».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Figura a figura · Figura 2</a:t>
            </a:r>
          </a:p>
        </p:txBody>
      </p:sp>
      <p:sp>
        <p:nvSpPr>
          <p:cNvPr id="3" name="Title 2"/>
          <p:cNvSpPr>
            <a:spLocks noGrp="1"/>
          </p:cNvSpPr>
          <p:nvPr>
            <p:ph type="title"/>
          </p:nvPr>
        </p:nvSpPr>
        <p:spPr/>
        <p:txBody>
          <a:bodyPr/>
          <a:lstStyle/>
          <a:p>
            <a:pPr eaLnBrk="1" hangingPunct="1"/>
            <a:r>
              <a:rPr lang="es-ES" altLang="en-US"/>
              <a:t>Sin sueño hay menos sinapsis y más sinapsis «engullidas»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es-ES" altLang="en-US" sz="1200">
                <a:solidFill>
                  <a:srgbClr val="5F6B78"/>
                </a:solidFill>
              </a:rPr>
              <a:t>Ilustrativo: sustitúyalo por la figura 2 original y cite «Fuente: autores, revista, año».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¿Quiere redibujar los datos con un estilo uniforme? Use SciVis.</a:t>
            </a:r>
            <a:r>
              <a:rPr lang="es-ES" altLang="en-US" sz="1200" b="1">
                <a:solidFill>
                  <a:schemeClr val="accent1"/>
                </a:solidFill>
                <a:hlinkClick r:id="rId3"/>
              </a:rPr>
              <a:t>  Abrir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se mide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25000"/>
              </a:lnSpc>
            </a:pPr>
            <a:r>
              <a:rPr lang="es-ES" altLang="en-US" sz="1600"/>
              <a:t>Densidad sináptica y proteína sináptica en la microglía (control = 100 %).</a:t>
            </a:r>
          </a:p>
        </p:txBody>
      </p:sp>
      <p:sp>
        <p:nvSpPr>
          <p:cNvPr id="28" name="TextBox 27"/>
          <p:cNvSpPr txBox="1"/>
          <p:nvPr/>
        </p:nvSpPr>
        <p:spPr>
          <a:xfrm>
            <a:off x="7818120" y="3035808"/>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Comparación clave</a:t>
            </a:r>
          </a:p>
        </p:txBody>
      </p:sp>
      <p:sp>
        <p:nvSpPr>
          <p:cNvPr id="29" name="TextBox 28"/>
          <p:cNvSpPr txBox="1"/>
          <p:nvPr/>
        </p:nvSpPr>
        <p:spPr>
          <a:xfrm>
            <a:off x="7818120" y="3401568"/>
            <a:ext cx="3611880" cy="868680"/>
          </a:xfrm>
          <a:prstGeom prst="rect">
            <a:avLst/>
          </a:prstGeom>
          <a:noFill/>
        </p:spPr>
        <p:txBody>
          <a:bodyPr wrap="square" anchor="t" lIns="0" rIns="0" tIns="0" bIns="0">
            <a:spAutoFit/>
          </a:bodyPr>
          <a:lstStyle/>
          <a:p>
            <a:pPr eaLnBrk="1" hangingPunct="1">
              <a:lnSpc>
                <a:spcPct val="125000"/>
              </a:lnSpc>
            </a:pPr>
            <a:r>
              <a:rPr lang="es-ES" altLang="en-US" sz="1600"/>
              <a:t>Sin sueño: densidad sináptica −22 %; proteína en la microglía +60 %.</a:t>
            </a:r>
          </a:p>
        </p:txBody>
      </p:sp>
      <p:sp>
        <p:nvSpPr>
          <p:cNvPr id="30" name="TextBox 29"/>
          <p:cNvSpPr txBox="1"/>
          <p:nvPr/>
        </p:nvSpPr>
        <p:spPr>
          <a:xfrm>
            <a:off x="7818120" y="4242816"/>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demuestra</a:t>
            </a:r>
          </a:p>
        </p:txBody>
      </p:sp>
      <p:sp>
        <p:nvSpPr>
          <p:cNvPr id="31" name="TextBox 30"/>
          <p:cNvSpPr txBox="1"/>
          <p:nvPr/>
        </p:nvSpPr>
        <p:spPr>
          <a:xfrm>
            <a:off x="7818120" y="4608576"/>
            <a:ext cx="3611880" cy="868680"/>
          </a:xfrm>
          <a:prstGeom prst="rect">
            <a:avLst/>
          </a:prstGeom>
          <a:noFill/>
        </p:spPr>
        <p:txBody>
          <a:bodyPr wrap="square" anchor="t" lIns="0" rIns="0" tIns="0" bIns="0">
            <a:spAutoFit/>
          </a:bodyPr>
          <a:lstStyle/>
          <a:p>
            <a:pPr eaLnBrk="1" hangingPunct="1">
              <a:lnSpc>
                <a:spcPct val="125000"/>
              </a:lnSpc>
            </a:pPr>
            <a:r>
              <a:rPr lang="es-ES" altLang="en-US" sz="1600"/>
              <a:t>Coinciden pérdida de sinapsis y fagocitosis: solo es correlación.</a:t>
            </a:r>
          </a:p>
        </p:txBody>
      </p:sp>
      <p:sp>
        <p:nvSpPr>
          <p:cNvPr id="32" name="TextBox 31"/>
          <p:cNvSpPr txBox="1"/>
          <p:nvPr/>
        </p:nvSpPr>
        <p:spPr>
          <a:xfrm>
            <a:off x="7818120" y="5449824"/>
            <a:ext cx="3611880" cy="548640"/>
          </a:xfrm>
          <a:prstGeom prst="rect">
            <a:avLst/>
          </a:prstGeom>
          <a:noFill/>
        </p:spPr>
        <p:txBody>
          <a:bodyPr wrap="square" anchor="t" lIns="0" rIns="0" tIns="0" bIns="0">
            <a:spAutoFit/>
          </a:bodyPr>
          <a:lstStyle/>
          <a:p>
            <a:pPr eaLnBrk="1" hangingPunct="1">
              <a:lnSpc>
                <a:spcPct val="120000"/>
              </a:lnSpc>
            </a:pPr>
            <a:r>
              <a:rPr lang="es-ES" altLang="en-US" sz="1600" b="1">
                <a:solidFill>
                  <a:srgbClr val="A86F10"/>
                </a:solidFill>
              </a:rPr>
              <a:t>Solidez  </a:t>
            </a:r>
            <a:r>
              <a:rPr lang="es-ES" altLang="en-US" sz="1600"/>
              <a:t>media (correlación)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Figura a figura · Figura 3</a:t>
            </a:r>
          </a:p>
        </p:txBody>
      </p:sp>
      <p:sp>
        <p:nvSpPr>
          <p:cNvPr id="3" name="Title 2"/>
          <p:cNvSpPr>
            <a:spLocks noGrp="1"/>
          </p:cNvSpPr>
          <p:nvPr>
            <p:ph type="title"/>
          </p:nvPr>
        </p:nvSpPr>
        <p:spPr/>
        <p:txBody>
          <a:bodyPr/>
          <a:lstStyle/>
          <a:p>
            <a:pPr eaLnBrk="1" hangingPunct="1"/>
            <a:r>
              <a:rPr lang="es-ES" altLang="en-US"/>
              <a:t>Inhibir la fagocitosis revierte en parte el déficit de memoria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es-ES" altLang="en-US" sz="1200">
                <a:solidFill>
                  <a:srgbClr val="5F6B78"/>
                </a:solidFill>
              </a:rPr>
              <a:t>Ilustrativo: sustitúyalo por la figura 3 original y cite «Fuente: autores, revista, año».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¿Quiere redibujar los datos con un estilo uniforme? Use SciVis.</a:t>
            </a:r>
            <a:r>
              <a:rPr lang="es-ES" altLang="en-US" sz="1200" b="1">
                <a:solidFill>
                  <a:schemeClr val="accent1"/>
                </a:solidFill>
                <a:hlinkClick r:id="rId3"/>
              </a:rPr>
              <a:t>  Abrir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se mide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25000"/>
              </a:lnSpc>
            </a:pPr>
            <a:r>
              <a:rPr lang="es-ES" altLang="en-US" sz="1600"/>
              <a:t>Aciertos de tres grupos de ratones en 5 días de entrenamiento.</a:t>
            </a:r>
          </a:p>
        </p:txBody>
      </p:sp>
      <p:sp>
        <p:nvSpPr>
          <p:cNvPr id="28" name="TextBox 27"/>
          <p:cNvSpPr txBox="1"/>
          <p:nvPr/>
        </p:nvSpPr>
        <p:spPr>
          <a:xfrm>
            <a:off x="7818120" y="3035808"/>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Comparación clave</a:t>
            </a:r>
          </a:p>
        </p:txBody>
      </p:sp>
      <p:sp>
        <p:nvSpPr>
          <p:cNvPr id="29" name="TextBox 28"/>
          <p:cNvSpPr txBox="1"/>
          <p:nvPr/>
        </p:nvSpPr>
        <p:spPr>
          <a:xfrm>
            <a:off x="7818120" y="3401568"/>
            <a:ext cx="3611880" cy="868680"/>
          </a:xfrm>
          <a:prstGeom prst="rect">
            <a:avLst/>
          </a:prstGeom>
          <a:noFill/>
        </p:spPr>
        <p:txBody>
          <a:bodyPr wrap="square" anchor="t" lIns="0" rIns="0" tIns="0" bIns="0">
            <a:spAutoFit/>
          </a:bodyPr>
          <a:lstStyle/>
          <a:p>
            <a:pPr eaLnBrk="1" hangingPunct="1">
              <a:lnSpc>
                <a:spcPct val="125000"/>
              </a:lnSpc>
            </a:pPr>
            <a:r>
              <a:rPr lang="es-ES" altLang="en-US" sz="1600"/>
              <a:t>Día 5: sin sueño, 60 %; con inhibición, 78 %, cerca del control.</a:t>
            </a:r>
          </a:p>
        </p:txBody>
      </p:sp>
      <p:sp>
        <p:nvSpPr>
          <p:cNvPr id="30" name="TextBox 29"/>
          <p:cNvSpPr txBox="1"/>
          <p:nvPr/>
        </p:nvSpPr>
        <p:spPr>
          <a:xfrm>
            <a:off x="7818120" y="4242816"/>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demuestra</a:t>
            </a:r>
          </a:p>
        </p:txBody>
      </p:sp>
      <p:sp>
        <p:nvSpPr>
          <p:cNvPr id="31" name="TextBox 30"/>
          <p:cNvSpPr txBox="1"/>
          <p:nvPr/>
        </p:nvSpPr>
        <p:spPr>
          <a:xfrm>
            <a:off x="7818120" y="4608576"/>
            <a:ext cx="3611880" cy="868680"/>
          </a:xfrm>
          <a:prstGeom prst="rect">
            <a:avLst/>
          </a:prstGeom>
          <a:noFill/>
        </p:spPr>
        <p:txBody>
          <a:bodyPr wrap="square" anchor="t" lIns="0" rIns="0" tIns="0" bIns="0">
            <a:spAutoFit/>
          </a:bodyPr>
          <a:lstStyle/>
          <a:p>
            <a:pPr eaLnBrk="1" hangingPunct="1">
              <a:lnSpc>
                <a:spcPct val="125000"/>
              </a:lnSpc>
            </a:pPr>
            <a:r>
              <a:rPr lang="es-ES" altLang="en-US" sz="1600"/>
              <a:t>La fagocitosis microglial es un eslabón «necesario» del daño.</a:t>
            </a:r>
          </a:p>
        </p:txBody>
      </p:sp>
      <p:sp>
        <p:nvSpPr>
          <p:cNvPr id="32" name="TextBox 31"/>
          <p:cNvSpPr txBox="1"/>
          <p:nvPr/>
        </p:nvSpPr>
        <p:spPr>
          <a:xfrm>
            <a:off x="7818120" y="5449824"/>
            <a:ext cx="3611880" cy="548640"/>
          </a:xfrm>
          <a:prstGeom prst="rect">
            <a:avLst/>
          </a:prstGeom>
          <a:noFill/>
        </p:spPr>
        <p:txBody>
          <a:bodyPr wrap="square" anchor="t" lIns="0" rIns="0" tIns="0" bIns="0">
            <a:spAutoFit/>
          </a:bodyPr>
          <a:lstStyle/>
          <a:p>
            <a:pPr eaLnBrk="1" hangingPunct="1">
              <a:lnSpc>
                <a:spcPct val="120000"/>
              </a:lnSpc>
            </a:pPr>
            <a:r>
              <a:rPr lang="es-ES" altLang="en-US" sz="1600" b="1">
                <a:solidFill>
                  <a:srgbClr val="A86F10"/>
                </a:solidFill>
              </a:rPr>
              <a:t>Solidez  </a:t>
            </a:r>
            <a:r>
              <a:rPr lang="es-ES" altLang="en-US" sz="1600"/>
              <a:t>alta (intervención)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Figura a figura · Figura 4</a:t>
            </a:r>
          </a:p>
        </p:txBody>
      </p:sp>
      <p:sp>
        <p:nvSpPr>
          <p:cNvPr id="3" name="Title 2"/>
          <p:cNvSpPr>
            <a:spLocks noGrp="1"/>
          </p:cNvSpPr>
          <p:nvPr>
            <p:ph type="title"/>
          </p:nvPr>
        </p:nvSpPr>
        <p:spPr/>
        <p:txBody>
          <a:bodyPr/>
          <a:lstStyle/>
          <a:p>
            <a:pPr eaLnBrk="1" hangingPunct="1"/>
            <a:r>
              <a:rPr lang="es-ES" altLang="en-US"/>
              <a:t>Activar solo la fagocitosis, sin privar de sueño, daña la memoria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es-ES" altLang="en-US" sz="1200">
                <a:solidFill>
                  <a:srgbClr val="5F6B78"/>
                </a:solidFill>
              </a:rPr>
              <a:t>Ilustrativo: sustitúyalo por la figura 4 original y cite «Fuente: autores, revista, año».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¿Quiere redibujar los datos con un estilo uniforme? Use SciVis.</a:t>
            </a:r>
            <a:r>
              <a:rPr lang="es-ES" altLang="en-US" sz="1200" b="1">
                <a:solidFill>
                  <a:schemeClr val="accent1"/>
                </a:solidFill>
                <a:hlinkClick r:id="rId3"/>
              </a:rPr>
              <a:t>  Abrir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se mide</a:t>
            </a:r>
          </a:p>
        </p:txBody>
      </p:sp>
      <p:sp>
        <p:nvSpPr>
          <p:cNvPr id="27" name="TextBox 26"/>
          <p:cNvSpPr txBox="1"/>
          <p:nvPr/>
        </p:nvSpPr>
        <p:spPr>
          <a:xfrm>
            <a:off x="7818120" y="2194560"/>
            <a:ext cx="3611880" cy="868680"/>
          </a:xfrm>
          <a:prstGeom prst="rect">
            <a:avLst/>
          </a:prstGeom>
          <a:noFill/>
        </p:spPr>
        <p:txBody>
          <a:bodyPr wrap="square" anchor="t" lIns="0" rIns="0" tIns="0" bIns="0">
            <a:spAutoFit/>
          </a:bodyPr>
          <a:lstStyle/>
          <a:p>
            <a:pPr eaLnBrk="1" hangingPunct="1">
              <a:lnSpc>
                <a:spcPct val="125000"/>
              </a:lnSpc>
            </a:pPr>
            <a:r>
              <a:rPr lang="es-ES" altLang="en-US" sz="1600"/>
              <a:t>Ratones con sueño normal; un fármaco activa la fagocitosis.</a:t>
            </a:r>
          </a:p>
        </p:txBody>
      </p:sp>
      <p:sp>
        <p:nvSpPr>
          <p:cNvPr id="28" name="TextBox 27"/>
          <p:cNvSpPr txBox="1"/>
          <p:nvPr/>
        </p:nvSpPr>
        <p:spPr>
          <a:xfrm>
            <a:off x="7818120" y="3035808"/>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Comparación clave</a:t>
            </a:r>
          </a:p>
        </p:txBody>
      </p:sp>
      <p:sp>
        <p:nvSpPr>
          <p:cNvPr id="29" name="TextBox 28"/>
          <p:cNvSpPr txBox="1"/>
          <p:nvPr/>
        </p:nvSpPr>
        <p:spPr>
          <a:xfrm>
            <a:off x="7818120" y="3401568"/>
            <a:ext cx="3611880" cy="868680"/>
          </a:xfrm>
          <a:prstGeom prst="rect">
            <a:avLst/>
          </a:prstGeom>
          <a:noFill/>
        </p:spPr>
        <p:txBody>
          <a:bodyPr wrap="square" anchor="t" lIns="0" rIns="0" tIns="0" bIns="0">
            <a:spAutoFit/>
          </a:bodyPr>
          <a:lstStyle/>
          <a:p>
            <a:pPr eaLnBrk="1" hangingPunct="1">
              <a:lnSpc>
                <a:spcPct val="125000"/>
              </a:lnSpc>
            </a:pPr>
            <a:r>
              <a:rPr lang="es-ES" altLang="en-US" sz="1600"/>
              <a:t>Las sinapsis bajan un 19 %; los aciertos, del 84 % al 63 %.</a:t>
            </a:r>
          </a:p>
        </p:txBody>
      </p:sp>
      <p:sp>
        <p:nvSpPr>
          <p:cNvPr id="30" name="TextBox 29"/>
          <p:cNvSpPr txBox="1"/>
          <p:nvPr/>
        </p:nvSpPr>
        <p:spPr>
          <a:xfrm>
            <a:off x="7818120" y="4242816"/>
            <a:ext cx="3611880" cy="365760"/>
          </a:xfrm>
          <a:prstGeom prst="rect">
            <a:avLst/>
          </a:prstGeom>
          <a:noFill/>
        </p:spPr>
        <p:txBody>
          <a:bodyPr wrap="square" anchor="t" lIns="0" rIns="0" tIns="0" bIns="0">
            <a:spAutoFit/>
          </a:bodyPr>
          <a:lstStyle/>
          <a:p>
            <a:pPr eaLnBrk="1" hangingPunct="1">
              <a:lnSpc>
                <a:spcPct val="120000"/>
              </a:lnSpc>
            </a:pPr>
            <a:r>
              <a:rPr lang="es-ES" altLang="en-US" sz="1700" b="1">
                <a:solidFill>
                  <a:schemeClr val="accent1"/>
                </a:solidFill>
              </a:rPr>
              <a:t>Qué demuestra</a:t>
            </a:r>
          </a:p>
        </p:txBody>
      </p:sp>
      <p:sp>
        <p:nvSpPr>
          <p:cNvPr id="31" name="TextBox 30"/>
          <p:cNvSpPr txBox="1"/>
          <p:nvPr/>
        </p:nvSpPr>
        <p:spPr>
          <a:xfrm>
            <a:off x="7818120" y="4608576"/>
            <a:ext cx="3611880" cy="868680"/>
          </a:xfrm>
          <a:prstGeom prst="rect">
            <a:avLst/>
          </a:prstGeom>
          <a:noFill/>
        </p:spPr>
        <p:txBody>
          <a:bodyPr wrap="square" anchor="t" lIns="0" rIns="0" tIns="0" bIns="0">
            <a:spAutoFit/>
          </a:bodyPr>
          <a:lstStyle/>
          <a:p>
            <a:pPr eaLnBrk="1" hangingPunct="1">
              <a:lnSpc>
                <a:spcPct val="125000"/>
              </a:lnSpc>
            </a:pPr>
            <a:r>
              <a:rPr lang="es-ES" altLang="en-US" sz="1600"/>
              <a:t>Más fagocitosis «basta» para dañar la memoria.</a:t>
            </a:r>
          </a:p>
        </p:txBody>
      </p:sp>
      <p:sp>
        <p:nvSpPr>
          <p:cNvPr id="32" name="TextBox 31"/>
          <p:cNvSpPr txBox="1"/>
          <p:nvPr/>
        </p:nvSpPr>
        <p:spPr>
          <a:xfrm>
            <a:off x="7818120" y="5449824"/>
            <a:ext cx="3611880" cy="548640"/>
          </a:xfrm>
          <a:prstGeom prst="rect">
            <a:avLst/>
          </a:prstGeom>
          <a:noFill/>
        </p:spPr>
        <p:txBody>
          <a:bodyPr wrap="square" anchor="t" lIns="0" rIns="0" tIns="0" bIns="0">
            <a:spAutoFit/>
          </a:bodyPr>
          <a:lstStyle/>
          <a:p>
            <a:pPr eaLnBrk="1" hangingPunct="1">
              <a:lnSpc>
                <a:spcPct val="120000"/>
              </a:lnSpc>
            </a:pPr>
            <a:r>
              <a:rPr lang="es-ES" altLang="en-US" sz="1600" b="1">
                <a:solidFill>
                  <a:srgbClr val="A86F10"/>
                </a:solidFill>
              </a:rPr>
              <a:t>Solidez  </a:t>
            </a:r>
            <a:r>
              <a:rPr lang="es-ES" altLang="en-US" sz="1600"/>
              <a:t>alta (¿efecto inespecífico?)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04 Valoración</a:t>
            </a:r>
          </a:p>
        </p:txBody>
      </p:sp>
      <p:sp>
        <p:nvSpPr>
          <p:cNvPr id="3" name="Title 2"/>
          <p:cNvSpPr>
            <a:spLocks noGrp="1"/>
          </p:cNvSpPr>
          <p:nvPr>
            <p:ph type="title"/>
          </p:nvPr>
        </p:nvSpPr>
        <p:spPr/>
        <p:txBody>
          <a:bodyPr/>
          <a:lstStyle/>
          <a:p>
            <a:pPr eaLnBrk="1" hangingPunct="1"/>
            <a:r>
              <a:rPr lang="es-ES" altLang="en-US"/>
              <a:t>Conclusiones del artículo y solidez de la evidencia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Table 21"/>
          <p:cNvGraphicFramePr>
            <a:graphicFrameLocks noGrp="1"/>
          </p:cNvGraphicFramePr>
          <p:nvPr/>
        </p:nvGraphicFramePr>
        <p:xfrm>
          <a:off x="548640" y="1737360"/>
          <a:ext cx="11094413" cy="3803904"/>
        </p:xfrm>
        <a:graphic>
          <a:graphicData uri="http://schemas.openxmlformats.org/drawingml/2006/table">
            <a:tbl>
              <a:tblPr firstRow="1">
                <a:tableStyleId>{5C22544A-7EE6-4342-B048-85BDC9FD1C3A}</a:tableStyleId>
              </a:tblPr>
              <a:tblGrid>
                <a:gridCol w="5042915"/>
                <a:gridCol w="3933474"/>
                <a:gridCol w="2118024"/>
              </a:tblGrid>
              <a:tr h="512064">
                <a:tc>
                  <a:txBody>
                    <a:bodyPr wrap="square"/>
                    <a:lstStyle/>
                    <a:p>
                      <a:pPr eaLnBrk="1" hangingPunct="1">
                        <a:lnSpc>
                          <a:spcPct val="115000"/>
                        </a:lnSpc>
                      </a:pPr>
                      <a:r>
                        <a:rPr lang="es-ES" altLang="en-US" sz="1500" b="1">
                          <a:solidFill>
                            <a:srgbClr val="FFFFFF"/>
                          </a:solidFill>
                        </a:rPr>
                        <a:t>Lo que concluye el artículo</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En qué se apoya</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Solidez</a:t>
                      </a:r>
                    </a:p>
                  </a:txBody>
                  <a:tcPr marL="164592" marR="164592" marT="73152" marB="73152" anchor="ctr">
                    <a:solidFill>
                      <a:schemeClr val="accent1"/>
                    </a:solidFill>
                  </a:tcPr>
                </a:tc>
              </a:tr>
              <a:tr h="822960">
                <a:tc>
                  <a:txBody>
                    <a:bodyPr wrap="square"/>
                    <a:lstStyle/>
                    <a:p>
                      <a:pPr eaLnBrk="1" hangingPunct="1">
                        <a:lnSpc>
                          <a:spcPct val="115000"/>
                        </a:lnSpc>
                      </a:pPr>
                      <a:r>
                        <a:rPr lang="es-ES" altLang="en-US" sz="1500" b="1">
                          <a:solidFill>
                            <a:schemeClr val="dk1"/>
                          </a:solidFill>
                        </a:rPr>
                        <a:t>La privación de sueño reduce las sinapsis del hipocampo</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Figura 2: cuantificación de marcadores</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es-ES" altLang="en-US" sz="1500" b="1">
                          <a:solidFill>
                            <a:schemeClr val="dk1"/>
                          </a:solidFill>
                        </a:rPr>
                        <a:t>La fagocitosis microglial es un eslabón necesario</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Figura 3: la inhibición revierte en parte</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a:t>
                      </a:r>
                    </a:p>
                  </a:txBody>
                  <a:tcPr marL="164592" marR="164592" marT="73152" marB="73152" anchor="ctr">
                    <a:solidFill>
                      <a:schemeClr val="lt2"/>
                    </a:solidFill>
                  </a:tcPr>
                </a:tc>
              </a:tr>
              <a:tr h="822960">
                <a:tc>
                  <a:txBody>
                    <a:bodyPr wrap="square"/>
                    <a:lstStyle/>
                    <a:p>
                      <a:pPr eaLnBrk="1" hangingPunct="1">
                        <a:lnSpc>
                          <a:spcPct val="115000"/>
                        </a:lnSpc>
                      </a:pPr>
                      <a:r>
                        <a:rPr lang="es-ES" altLang="en-US" sz="1500" b="1">
                          <a:solidFill>
                            <a:schemeClr val="dk1"/>
                          </a:solidFill>
                        </a:rPr>
                        <a:t>Más fagocitosis basta para dañar la memoria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Figura 4: activación aislada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es-ES" altLang="en-US" sz="1500" b="1">
                          <a:solidFill>
                            <a:schemeClr val="dk1"/>
                          </a:solidFill>
                        </a:rPr>
                        <a:t>El mecanismo también ocurre en humanos</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Solo en la discusión; sin datos directos</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a:t>
                      </a:r>
                    </a:p>
                  </a:txBody>
                  <a:tcPr marL="164592" marR="164592" marT="73152" marB="73152" anchor="ctr">
                    <a:solidFill>
                      <a:schemeClr val="lt2"/>
                    </a:solidFill>
                  </a:tcPr>
                </a:tc>
              </a:tr>
            </a:tbl>
          </a:graphicData>
        </a:graphic>
      </p:graphicFrame>
      <p:sp>
        <p:nvSpPr>
          <p:cNvPr id="23" name="TextBox 22"/>
          <p:cNvSpPr txBox="1"/>
          <p:nvPr/>
        </p:nvSpPr>
        <p:spPr>
          <a:xfrm>
            <a:off x="548640" y="5806440"/>
            <a:ext cx="11094415" cy="365760"/>
          </a:xfrm>
          <a:prstGeom prst="rect">
            <a:avLst/>
          </a:prstGeom>
          <a:noFill/>
        </p:spPr>
        <p:txBody>
          <a:bodyPr wrap="square" anchor="t" lIns="0" rIns="0" tIns="0" bIns="0">
            <a:spAutoFit/>
          </a:bodyPr>
          <a:lstStyle/>
          <a:p>
            <a:pPr eaLnBrk="1" hangingPunct="1">
              <a:lnSpc>
                <a:spcPct val="120000"/>
              </a:lnSpc>
            </a:pPr>
            <a:r>
              <a:rPr lang="es-ES" altLang="en-US" sz="1300">
                <a:solidFill>
                  <a:srgbClr val="5F6B78"/>
                </a:solidFill>
              </a:rPr>
              <a:t>★★★ bien demostrado   ★★☆ sólido, pero con explicaciones alternativas   ★☆☆ especulación, sin evidencia directa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04 Valoración</a:t>
            </a:r>
          </a:p>
        </p:txBody>
      </p:sp>
      <p:sp>
        <p:nvSpPr>
          <p:cNvPr id="3" name="Title 2"/>
          <p:cNvSpPr>
            <a:spLocks noGrp="1"/>
          </p:cNvSpPr>
          <p:nvPr>
            <p:ph type="title"/>
          </p:nvPr>
        </p:nvSpPr>
        <p:spPr/>
        <p:txBody>
          <a:bodyPr/>
          <a:lstStyle/>
          <a:p>
            <a:pPr eaLnBrk="1" hangingPunct="1"/>
            <a:r>
              <a:rPr lang="es-ES" altLang="en-US"/>
              <a:t>Fortalezas y limitaciones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s-ES" altLang="en-US" sz="2000" b="1">
                <a:solidFill>
                  <a:schemeClr val="accent2"/>
                </a:solidFill>
              </a:rPr>
              <a:t>Fortalezas</a:t>
            </a:r>
          </a:p>
        </p:txBody>
      </p:sp>
      <p:sp>
        <p:nvSpPr>
          <p:cNvPr id="25" name="TextBox 24"/>
          <p:cNvSpPr txBox="1"/>
          <p:nvPr/>
        </p:nvSpPr>
        <p:spPr>
          <a:xfrm>
            <a:off x="822959" y="2514600"/>
            <a:ext cx="4815687" cy="3383280"/>
          </a:xfrm>
          <a:prstGeom prst="rect">
            <a:avLst/>
          </a:prstGeom>
          <a:noFill/>
        </p:spPr>
        <p:txBody>
          <a:bodyPr wrap="square" anchor="t" lIns="0" rIns="0" tIns="0" bIns="0">
            <a:spAutoFit/>
          </a:bodyPr>
          <a:lstStyle/>
          <a:p>
            <a:pPr eaLnBrk="1" hangingPunct="1">
              <a:lnSpc>
                <a:spcPct val="130000"/>
              </a:lnSpc>
            </a:pPr>
            <a:r>
              <a:rPr lang="es-ES" altLang="en-US" sz="1800">
                <a:solidFill>
                  <a:schemeClr val="dk1"/>
                </a:solidFill>
              </a:rPr>
              <a:t>Lógica experimental completa: correlación → necesidad → suficiencia.</a:t>
            </a:r>
          </a:p>
          <a:p>
            <a:pPr eaLnBrk="1" hangingPunct="1">
              <a:lnSpc>
                <a:spcPct val="130000"/>
              </a:lnSpc>
              <a:spcBef>
                <a:spcPts val="1200"/>
              </a:spcBef>
            </a:pPr>
            <a:r>
              <a:rPr lang="es-ES" altLang="en-US" sz="1800">
                <a:solidFill>
                  <a:schemeClr val="dk1"/>
                </a:solidFill>
              </a:rPr>
              <a:t>Cuantificación sináptica cuidadosa, con marcadores pre- y postsinápticos.</a:t>
            </a:r>
          </a:p>
          <a:p>
            <a:pPr eaLnBrk="1" hangingPunct="1">
              <a:lnSpc>
                <a:spcPct val="130000"/>
              </a:lnSpc>
              <a:spcBef>
                <a:spcPts val="1200"/>
              </a:spcBef>
            </a:pPr>
            <a:r>
              <a:rPr lang="es-ES" altLang="en-US" sz="1800">
                <a:solidFill>
                  <a:schemeClr val="dk1"/>
                </a:solidFill>
              </a:rPr>
              <a:t>La conducta y los datos celulares se refuerzan entre sí.</a:t>
            </a:r>
          </a:p>
        </p:txBody>
      </p:sp>
      <p:sp>
        <p:nvSpPr>
          <p:cNvPr id="26" name="Rectangle 25"/>
          <p:cNvSpPr/>
          <p:nvPr/>
        </p:nvSpPr>
        <p:spPr>
          <a:xfrm>
            <a:off x="6278727"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s-ES" altLang="en-US" sz="2000" b="1">
                <a:solidFill>
                  <a:schemeClr val="accent5"/>
                </a:solidFill>
              </a:rPr>
              <a:t>Limitaciones</a:t>
            </a:r>
          </a:p>
        </p:txBody>
      </p:sp>
      <p:sp>
        <p:nvSpPr>
          <p:cNvPr id="29" name="TextBox 28"/>
          <p:cNvSpPr txBox="1"/>
          <p:nvPr/>
        </p:nvSpPr>
        <p:spPr>
          <a:xfrm>
            <a:off x="6553047" y="2514600"/>
            <a:ext cx="4815687" cy="3383280"/>
          </a:xfrm>
          <a:prstGeom prst="rect">
            <a:avLst/>
          </a:prstGeom>
          <a:noFill/>
        </p:spPr>
        <p:txBody>
          <a:bodyPr wrap="square" anchor="t" lIns="0" rIns="0" tIns="0" bIns="0">
            <a:spAutoFit/>
          </a:bodyPr>
          <a:lstStyle/>
          <a:p>
            <a:pPr eaLnBrk="1" hangingPunct="1">
              <a:lnSpc>
                <a:spcPct val="130000"/>
              </a:lnSpc>
            </a:pPr>
            <a:r>
              <a:rPr lang="es-ES" altLang="en-US" sz="1800">
                <a:solidFill>
                  <a:schemeClr val="dk1"/>
                </a:solidFill>
              </a:rPr>
              <a:t>Solo machos: se desconocen las diferencias por sexo.</a:t>
            </a:r>
          </a:p>
          <a:p>
            <a:pPr eaLnBrk="1" hangingPunct="1">
              <a:lnSpc>
                <a:spcPct val="130000"/>
              </a:lnSpc>
              <a:spcBef>
                <a:spcPts val="1200"/>
              </a:spcBef>
            </a:pPr>
            <a:r>
              <a:rPr lang="es-ES" altLang="en-US" sz="1800">
                <a:solidFill>
                  <a:schemeClr val="dk1"/>
                </a:solidFill>
              </a:rPr>
              <a:t>Inhibidor y activador pueden tener efectos inespecíficos; falta validación genética.</a:t>
            </a:r>
          </a:p>
          <a:p>
            <a:pPr eaLnBrk="1" hangingPunct="1">
              <a:lnSpc>
                <a:spcPct val="130000"/>
              </a:lnSpc>
              <a:spcBef>
                <a:spcPts val="1200"/>
              </a:spcBef>
            </a:pPr>
            <a:r>
              <a:rPr lang="es-ES" altLang="en-US" sz="1800">
                <a:solidFill>
                  <a:schemeClr val="dk1"/>
                </a:solidFill>
              </a:rPr>
              <a:t>El «en parte» apunta a otros mecanismos, poco discutidos en el artículo.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05 Aplicación y debate</a:t>
            </a:r>
          </a:p>
        </p:txBody>
      </p:sp>
      <p:sp>
        <p:nvSpPr>
          <p:cNvPr id="3" name="Title 2"/>
          <p:cNvSpPr>
            <a:spLocks noGrp="1"/>
          </p:cNvSpPr>
          <p:nvPr>
            <p:ph type="title"/>
          </p:nvPr>
        </p:nvSpPr>
        <p:spPr/>
        <p:txBody>
          <a:bodyPr/>
          <a:lstStyle/>
          <a:p>
            <a:pPr eaLnBrk="1" hangingPunct="1"/>
            <a:r>
              <a:rPr lang="es-ES" altLang="en-US"/>
              <a:t>Qué aporta a nuestro grupo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es-ES" altLang="en-US" sz="4000" b="1">
                <a:solidFill>
                  <a:schemeClr val="accent1"/>
                </a:solidFill>
              </a:rPr>
              <a:t>01</a:t>
            </a:r>
          </a:p>
        </p:txBody>
      </p:sp>
      <p:sp>
        <p:nvSpPr>
          <p:cNvPr id="25" name="TextBox 24"/>
          <p:cNvSpPr txBox="1"/>
          <p:nvPr/>
        </p:nvSpPr>
        <p:spPr>
          <a:xfrm>
            <a:off x="868680" y="2834640"/>
            <a:ext cx="2936138" cy="731520"/>
          </a:xfrm>
          <a:prstGeom prst="rect">
            <a:avLst/>
          </a:prstGeom>
          <a:noFill/>
        </p:spPr>
        <p:txBody>
          <a:bodyPr wrap="square" anchor="t" lIns="0" rIns="0" tIns="0" bIns="0">
            <a:spAutoFit/>
          </a:bodyPr>
          <a:lstStyle/>
          <a:p>
            <a:pPr eaLnBrk="1" hangingPunct="1">
              <a:lnSpc>
                <a:spcPct val="110000"/>
              </a:lnSpc>
            </a:pPr>
            <a:r>
              <a:rPr lang="es-ES" altLang="en-US" sz="2000" b="1"/>
              <a:t>Método que podemos usar</a:t>
            </a:r>
          </a:p>
        </p:txBody>
      </p:sp>
      <p:sp>
        <p:nvSpPr>
          <p:cNvPr id="26" name="TextBox 25"/>
          <p:cNvSpPr txBox="1"/>
          <p:nvPr/>
        </p:nvSpPr>
        <p:spPr>
          <a:xfrm>
            <a:off x="868680" y="3611880"/>
            <a:ext cx="2936138" cy="2331720"/>
          </a:xfrm>
          <a:prstGeom prst="rect">
            <a:avLst/>
          </a:prstGeom>
          <a:noFill/>
        </p:spPr>
        <p:txBody>
          <a:bodyPr wrap="square" anchor="t" lIns="0" rIns="0" tIns="0" bIns="0">
            <a:spAutoFit/>
          </a:bodyPr>
          <a:lstStyle/>
          <a:p>
            <a:pPr eaLnBrk="1" hangingPunct="1">
              <a:lnSpc>
                <a:spcPct val="135000"/>
              </a:lnSpc>
            </a:pPr>
            <a:r>
              <a:rPr lang="es-ES" altLang="en-US" sz="1800"/>
              <a:t>La colocalización de marcadores pre- y postsinápticos sirve para nuestro modelo de sueño fragmentado.</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es-ES" altLang="en-US" sz="4000" b="1">
                <a:solidFill>
                  <a:schemeClr val="accent2"/>
                </a:solidFill>
              </a:rPr>
              <a:t>02</a:t>
            </a:r>
          </a:p>
        </p:txBody>
      </p:sp>
      <p:sp>
        <p:nvSpPr>
          <p:cNvPr id="30" name="TextBox 29"/>
          <p:cNvSpPr txBox="1"/>
          <p:nvPr/>
        </p:nvSpPr>
        <p:spPr>
          <a:xfrm>
            <a:off x="4673498" y="2834640"/>
            <a:ext cx="2936138" cy="731520"/>
          </a:xfrm>
          <a:prstGeom prst="rect">
            <a:avLst/>
          </a:prstGeom>
          <a:noFill/>
        </p:spPr>
        <p:txBody>
          <a:bodyPr wrap="square" anchor="t" lIns="0" rIns="0" tIns="0" bIns="0">
            <a:spAutoFit/>
          </a:bodyPr>
          <a:lstStyle/>
          <a:p>
            <a:pPr eaLnBrk="1" hangingPunct="1">
              <a:lnSpc>
                <a:spcPct val="110000"/>
              </a:lnSpc>
            </a:pPr>
            <a:r>
              <a:rPr lang="es-ES" altLang="en-US" sz="2000" b="1"/>
              <a:t>Idea que podemos contrastar</a:t>
            </a:r>
          </a:p>
        </p:txBody>
      </p:sp>
      <p:sp>
        <p:nvSpPr>
          <p:cNvPr id="31" name="TextBox 30"/>
          <p:cNvSpPr txBox="1"/>
          <p:nvPr/>
        </p:nvSpPr>
        <p:spPr>
          <a:xfrm>
            <a:off x="4673498" y="3611880"/>
            <a:ext cx="2936138" cy="2331720"/>
          </a:xfrm>
          <a:prstGeom prst="rect">
            <a:avLst/>
          </a:prstGeom>
          <a:noFill/>
        </p:spPr>
        <p:txBody>
          <a:bodyPr wrap="square" anchor="t" lIns="0" rIns="0" tIns="0" bIns="0">
            <a:spAutoFit/>
          </a:bodyPr>
          <a:lstStyle/>
          <a:p>
            <a:pPr eaLnBrk="1" hangingPunct="1">
              <a:lnSpc>
                <a:spcPct val="135000"/>
              </a:lnSpc>
            </a:pPr>
            <a:r>
              <a:rPr lang="es-ES" altLang="en-US" sz="1800"/>
              <a:t>Medir la fagocitosis microglial en nuestro modelo y ver si cambia de la misma forma.</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es-ES" altLang="en-US" sz="4000" b="1">
                <a:solidFill>
                  <a:srgbClr val="A86F10"/>
                </a:solidFill>
              </a:rPr>
              <a:t>03</a:t>
            </a:r>
          </a:p>
        </p:txBody>
      </p:sp>
      <p:sp>
        <p:nvSpPr>
          <p:cNvPr id="35" name="TextBox 34"/>
          <p:cNvSpPr txBox="1"/>
          <p:nvPr/>
        </p:nvSpPr>
        <p:spPr>
          <a:xfrm>
            <a:off x="8478316" y="2834640"/>
            <a:ext cx="2936138" cy="731520"/>
          </a:xfrm>
          <a:prstGeom prst="rect">
            <a:avLst/>
          </a:prstGeom>
          <a:noFill/>
        </p:spPr>
        <p:txBody>
          <a:bodyPr wrap="square" anchor="t" lIns="0" rIns="0" tIns="0" bIns="0">
            <a:spAutoFit/>
          </a:bodyPr>
          <a:lstStyle/>
          <a:p>
            <a:pPr eaLnBrk="1" hangingPunct="1">
              <a:lnSpc>
                <a:spcPct val="110000"/>
              </a:lnSpc>
            </a:pPr>
            <a:r>
              <a:rPr lang="es-ES" altLang="en-US" sz="2000" b="1"/>
              <a:t>Hueco que podemos cubrir</a:t>
            </a:r>
          </a:p>
        </p:txBody>
      </p:sp>
      <p:sp>
        <p:nvSpPr>
          <p:cNvPr id="36" name="TextBox 35"/>
          <p:cNvSpPr txBox="1"/>
          <p:nvPr/>
        </p:nvSpPr>
        <p:spPr>
          <a:xfrm>
            <a:off x="8478316" y="3611880"/>
            <a:ext cx="2936138" cy="2331720"/>
          </a:xfrm>
          <a:prstGeom prst="rect">
            <a:avLst/>
          </a:prstGeom>
          <a:noFill/>
        </p:spPr>
        <p:txBody>
          <a:bodyPr wrap="square" anchor="t" lIns="0" rIns="0" tIns="0" bIns="0">
            <a:spAutoFit/>
          </a:bodyPr>
          <a:lstStyle/>
          <a:p>
            <a:pPr eaLnBrk="1" hangingPunct="1">
              <a:lnSpc>
                <a:spcPct val="135000"/>
              </a:lnSpc>
            </a:pPr>
            <a:r>
              <a:rPr lang="es-ES" altLang="en-US" sz="1800"/>
              <a:t>Usar ratones con deleción específica en microglía en lugar de fármacos, para descartar efectos inespecíficos.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05 Aplicación y debate</a:t>
            </a:r>
          </a:p>
        </p:txBody>
      </p:sp>
      <p:sp>
        <p:nvSpPr>
          <p:cNvPr id="3" name="Title 2"/>
          <p:cNvSpPr>
            <a:spLocks noGrp="1"/>
          </p:cNvSpPr>
          <p:nvPr>
            <p:ph type="title"/>
          </p:nvPr>
        </p:nvSpPr>
        <p:spPr/>
        <p:txBody>
          <a:bodyPr/>
          <a:lstStyle/>
          <a:p>
            <a:pPr eaLnBrk="1" hangingPunct="1"/>
            <a:r>
              <a:rPr lang="es-ES" altLang="en-US"/>
              <a:t>Preguntas para el debate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830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83080"/>
            <a:ext cx="11430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548640" y="1783080"/>
            <a:ext cx="1143000" cy="1143000"/>
          </a:xfrm>
          <a:prstGeom prst="rect">
            <a:avLst/>
          </a:prstGeom>
          <a:noFill/>
        </p:spPr>
        <p:txBody>
          <a:bodyPr wrap="square" anchor="ctr" lIns="0" rIns="0" tIns="0" bIns="0">
            <a:spAutoFit/>
          </a:bodyPr>
          <a:lstStyle/>
          <a:p>
            <a:pPr eaLnBrk="1" hangingPunct="1" algn="ctr">
              <a:lnSpc>
                <a:spcPct val="120000"/>
              </a:lnSpc>
            </a:pPr>
            <a:r>
              <a:rPr lang="es-ES" altLang="en-US" sz="2600" b="1">
                <a:solidFill>
                  <a:srgbClr val="FFFFFF"/>
                </a:solidFill>
              </a:rPr>
              <a:t>P1</a:t>
            </a:r>
          </a:p>
        </p:txBody>
      </p:sp>
      <p:sp>
        <p:nvSpPr>
          <p:cNvPr id="25" name="TextBox 24"/>
          <p:cNvSpPr txBox="1"/>
          <p:nvPr/>
        </p:nvSpPr>
        <p:spPr>
          <a:xfrm>
            <a:off x="2011680" y="1783080"/>
            <a:ext cx="9357055" cy="1143000"/>
          </a:xfrm>
          <a:prstGeom prst="rect">
            <a:avLst/>
          </a:prstGeom>
          <a:noFill/>
        </p:spPr>
        <p:txBody>
          <a:bodyPr wrap="square" anchor="ctr" lIns="0" rIns="0" tIns="0" bIns="0">
            <a:spAutoFit/>
          </a:bodyPr>
          <a:lstStyle/>
          <a:p>
            <a:pPr eaLnBrk="1" hangingPunct="1">
              <a:lnSpc>
                <a:spcPct val="120000"/>
              </a:lnSpc>
            </a:pPr>
            <a:r>
              <a:rPr lang="es-ES" altLang="en-US" sz="2000"/>
              <a:t>¿Qué otros mecanismos explicarían la reversión solo parcial? ¿Podríamos distinguirlos?</a:t>
            </a:r>
          </a:p>
        </p:txBody>
      </p:sp>
      <p:sp>
        <p:nvSpPr>
          <p:cNvPr id="26" name="Rectangle 25"/>
          <p:cNvSpPr/>
          <p:nvPr/>
        </p:nvSpPr>
        <p:spPr>
          <a:xfrm>
            <a:off x="548640" y="31546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3154680"/>
            <a:ext cx="1143000" cy="1143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548640" y="3154680"/>
            <a:ext cx="1143000" cy="1143000"/>
          </a:xfrm>
          <a:prstGeom prst="rect">
            <a:avLst/>
          </a:prstGeom>
          <a:noFill/>
        </p:spPr>
        <p:txBody>
          <a:bodyPr wrap="square" anchor="ctr" lIns="0" rIns="0" tIns="0" bIns="0">
            <a:spAutoFit/>
          </a:bodyPr>
          <a:lstStyle/>
          <a:p>
            <a:pPr eaLnBrk="1" hangingPunct="1" algn="ctr">
              <a:lnSpc>
                <a:spcPct val="120000"/>
              </a:lnSpc>
            </a:pPr>
            <a:r>
              <a:rPr lang="es-ES" altLang="en-US" sz="2600" b="1">
                <a:solidFill>
                  <a:srgbClr val="FFFFFF"/>
                </a:solidFill>
              </a:rPr>
              <a:t>P2</a:t>
            </a:r>
          </a:p>
        </p:txBody>
      </p:sp>
      <p:sp>
        <p:nvSpPr>
          <p:cNvPr id="29" name="TextBox 28"/>
          <p:cNvSpPr txBox="1"/>
          <p:nvPr/>
        </p:nvSpPr>
        <p:spPr>
          <a:xfrm>
            <a:off x="2011680" y="3154680"/>
            <a:ext cx="9357055" cy="1143000"/>
          </a:xfrm>
          <a:prstGeom prst="rect">
            <a:avLst/>
          </a:prstGeom>
          <a:noFill/>
        </p:spPr>
        <p:txBody>
          <a:bodyPr wrap="square" anchor="ctr" lIns="0" rIns="0" tIns="0" bIns="0">
            <a:spAutoFit/>
          </a:bodyPr>
          <a:lstStyle/>
          <a:p>
            <a:pPr eaLnBrk="1" hangingPunct="1">
              <a:lnSpc>
                <a:spcPct val="120000"/>
              </a:lnSpc>
            </a:pPr>
            <a:r>
              <a:rPr lang="es-ES" altLang="en-US" sz="2000"/>
              <a:t>¿Qué peso tienen los efectos inespecíficos del fármaco? ¿Cómo diseñaríamos el control genético?</a:t>
            </a:r>
          </a:p>
        </p:txBody>
      </p:sp>
      <p:sp>
        <p:nvSpPr>
          <p:cNvPr id="30" name="Rectangle 29"/>
          <p:cNvSpPr/>
          <p:nvPr/>
        </p:nvSpPr>
        <p:spPr>
          <a:xfrm>
            <a:off x="548640" y="45262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4526280"/>
            <a:ext cx="1143000" cy="1143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548640" y="4526280"/>
            <a:ext cx="1143000" cy="1143000"/>
          </a:xfrm>
          <a:prstGeom prst="rect">
            <a:avLst/>
          </a:prstGeom>
          <a:noFill/>
        </p:spPr>
        <p:txBody>
          <a:bodyPr wrap="square" anchor="ctr" lIns="0" rIns="0" tIns="0" bIns="0">
            <a:spAutoFit/>
          </a:bodyPr>
          <a:lstStyle/>
          <a:p>
            <a:pPr eaLnBrk="1" hangingPunct="1" algn="ctr">
              <a:lnSpc>
                <a:spcPct val="120000"/>
              </a:lnSpc>
            </a:pPr>
            <a:r>
              <a:rPr lang="es-ES" altLang="en-US" sz="2600" b="1">
                <a:solidFill>
                  <a:srgbClr val="FFFFFF"/>
                </a:solidFill>
              </a:rPr>
              <a:t>P3</a:t>
            </a:r>
          </a:p>
        </p:txBody>
      </p:sp>
      <p:sp>
        <p:nvSpPr>
          <p:cNvPr id="33" name="TextBox 32"/>
          <p:cNvSpPr txBox="1"/>
          <p:nvPr/>
        </p:nvSpPr>
        <p:spPr>
          <a:xfrm>
            <a:off x="2011680" y="4526280"/>
            <a:ext cx="9357055" cy="1143000"/>
          </a:xfrm>
          <a:prstGeom prst="rect">
            <a:avLst/>
          </a:prstGeom>
          <a:noFill/>
        </p:spPr>
        <p:txBody>
          <a:bodyPr wrap="square" anchor="ctr" lIns="0" rIns="0" tIns="0" bIns="0">
            <a:spAutoFit/>
          </a:bodyPr>
          <a:lstStyle/>
          <a:p>
            <a:pPr eaLnBrk="1" hangingPunct="1">
              <a:lnSpc>
                <a:spcPct val="120000"/>
              </a:lnSpc>
            </a:pPr>
            <a:r>
              <a:rPr lang="es-ES" altLang="en-US" sz="2000"/>
              <a:t>¿Se cumpliría este mecanismo con falta de sueño crónica?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es-ES" altLang="en-US"/>
              <a:t>Gracias. Abrimos el debate</a:t>
            </a:r>
          </a:p>
        </p:txBody>
      </p:sp>
      <p:sp>
        <p:nvSpPr>
          <p:cNvPr id="3" name="Text Placeholder 2"/>
          <p:cNvSpPr>
            <a:spLocks noGrp="1"/>
          </p:cNvSpPr>
          <p:nvPr>
            <p:ph type="body" idx="1"/>
          </p:nvPr>
        </p:nvSpPr>
        <p:spPr/>
        <p:txBody>
          <a:bodyPr/>
          <a:lstStyle/>
          <a:p>
            <a:pPr eaLnBrk="1" hangingPunct="1"/>
            <a:r>
              <a:rPr lang="es-ES" altLang="en-US"/>
              <a:t>Artículo: autores de ejemplo et al., Sleep deprivation impairs memory consolidation via microglial synapse engulfment, Revista,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Reserva · oculta en la presentación</a:t>
            </a:r>
          </a:p>
        </p:txBody>
      </p:sp>
      <p:sp>
        <p:nvSpPr>
          <p:cNvPr id="3" name="Title 2"/>
          <p:cNvSpPr>
            <a:spLocks noGrp="1"/>
          </p:cNvSpPr>
          <p:nvPr>
            <p:ph type="title"/>
          </p:nvPr>
        </p:nvSpPr>
        <p:spPr/>
        <p:txBody>
          <a:bodyPr/>
          <a:lstStyle/>
          <a:p>
            <a:pPr eaLnBrk="1" hangingPunct="1"/>
            <a:r>
              <a:rPr lang="es-ES" altLang="en-US"/>
              <a:t>Material suplementario y detalles de métodos</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es-ES" altLang="en-US"/>
              <a:t>Figura S1. (Figura suplementaria del original; cite la fuente)</a:t>
            </a:r>
          </a:p>
        </p:txBody>
      </p:sp>
      <p:sp>
        <p:nvSpPr>
          <p:cNvPr id="6" name="Text Placeholder 5"/>
          <p:cNvSpPr>
            <a:spLocks noGrp="1"/>
          </p:cNvSpPr>
          <p:nvPr>
            <p:ph type="body" idx="1"/>
          </p:nvPr>
        </p:nvSpPr>
        <p:spPr/>
        <p:txBody>
          <a:bodyPr/>
          <a:lstStyle/>
          <a:p>
            <a:pPr eaLnBrk="1" hangingPunct="1"/>
            <a:r>
              <a:rPr lang="es-ES" altLang="en-US" sz="1700"/>
              <a:t>Figuras suplementarias o detalles de métodos por los que alguien pueda preguntar.</a:t>
            </a:r>
          </a:p>
          <a:p>
            <a:pPr eaLnBrk="1" hangingPunct="1">
              <a:spcBef>
                <a:spcPts val="1400"/>
              </a:spcBef>
            </a:pPr>
            <a:r>
              <a:rPr lang="es-ES" altLang="en-US" sz="1700">
                <a:solidFill>
                  <a:srgbClr val="5F6B78"/>
                </a:solidFill>
              </a:rPr>
              <a:t>Por ejemplo: </a:t>
            </a:r>
            <a:r>
              <a:rPr lang="es-ES" altLang="en-US" sz="1700"/>
              <a:t>método de privación de sueño, estadística, tamaño muestral.</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Grupo de XXX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de journal club · SciDraw AI</dc:title>
  <dc:subject>Journal club / club de lectura (versión de ejemplo)</dc:subject>
  <dc:creator>SciDraw AI</dc:creator>
  <cp:keywords>SciDraw AI; journal club; club de lectura; seminario bibliográfico; plantilla PowerPoint</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