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Cu desnudo</c:v>
                </c:pt>
              </c:strCache>
            </c:strRef>
          </c:tx>
          <c:spPr>
            <a:solidFill>
              <a:srgbClr val="9AA4AF"/>
            </a:solidFill>
            <a:ln>
              <a:noFill/>
            </a:ln>
          </c:spPr>
          <c:errBars>
            <c:errBarType val="both"/>
            <c:errValType val="cust"/>
            <c:noEndCap val="0"/>
            <c:plus>
              <c:numLit>
                <c:formatCode>General</c:formatCode>
                <c:ptCount val="2"/>
                <c:pt idx="0">
                  <c:v>5</c:v>
                </c:pt>
                <c:pt idx="1">
                  <c:v>2</c:v>
                </c:pt>
              </c:numLit>
            </c:plus>
            <c:minus>
              <c:numLit>
                <c:formatCode>General</c:formatCode>
                <c:ptCount val="2"/>
                <c:pt idx="0">
                  <c:v>5</c:v>
                </c:pt>
                <c:pt idx="1">
                  <c:v>2</c:v>
                </c:pt>
              </c:numLit>
            </c:minus>
            <c:spPr>
              <a:ln w="12700">
                <a:solidFill>
                  <a:srgbClr val="333A42"/>
                </a:solidFill>
              </a:ln>
            </c:spPr>
          </c:errBars>
          <c:cat>
            <c:strRef>
              <c:f>Sheet1!$A$2:$A$3</c:f>
              <c:strCache>
                <c:ptCount val="2"/>
                <c:pt idx="0">
                  <c:v>Nucleación</c:v>
                </c:pt>
                <c:pt idx="1">
                  <c:v>Meseta</c:v>
                </c:pt>
              </c:strCache>
            </c:strRef>
          </c:cat>
          <c:val>
            <c:numRef>
              <c:f>Sheet1!$B$2:$B$3</c:f>
              <c:numCache>
                <c:formatCode>General</c:formatCode>
                <c:ptCount val="2"/>
                <c:pt idx="0">
                  <c:v>46</c:v>
                </c:pt>
                <c:pt idx="1">
                  <c:v>21</c:v>
                </c:pt>
              </c:numCache>
            </c:numRef>
          </c:val>
        </c:ser>
        <c:ser>
          <c:idx val="1"/>
          <c:order val="1"/>
          <c:tx>
            <c:strRef>
              <c:f>Sheet1!$C$1</c:f>
              <c:strCache>
                <c:ptCount val="1"/>
                <c:pt idx="0">
                  <c:v>Capa rica en LiF</c:v>
                </c:pt>
              </c:strCache>
            </c:strRef>
          </c:tx>
          <c:spPr>
            <a:solidFill>
              <a:schemeClr val="accent1"/>
            </a:solidFill>
            <a:ln>
              <a:noFill/>
            </a:ln>
          </c:spPr>
          <c:errBars>
            <c:errBarType val="both"/>
            <c:errValType val="cust"/>
            <c:noEndCap val="0"/>
            <c:plus>
              <c:numLit>
                <c:formatCode>General</c:formatCode>
                <c:ptCount val="2"/>
                <c:pt idx="0">
                  <c:v>3</c:v>
                </c:pt>
                <c:pt idx="1">
                  <c:v>1.5</c:v>
                </c:pt>
              </c:numLit>
            </c:plus>
            <c:minus>
              <c:numLit>
                <c:formatCode>General</c:formatCode>
                <c:ptCount val="2"/>
                <c:pt idx="0">
                  <c:v>3</c:v>
                </c:pt>
                <c:pt idx="1">
                  <c:v>1.5</c:v>
                </c:pt>
              </c:numLit>
            </c:minus>
            <c:spPr>
              <a:ln w="12700">
                <a:solidFill>
                  <a:srgbClr val="333A42"/>
                </a:solidFill>
              </a:ln>
            </c:spPr>
          </c:errBars>
          <c:cat>
            <c:strRef>
              <c:f>Sheet1!$A$2:$A$3</c:f>
              <c:strCache>
                <c:ptCount val="2"/>
                <c:pt idx="0">
                  <c:v>Nucleación</c:v>
                </c:pt>
                <c:pt idx="1">
                  <c:v>Meseta</c:v>
                </c:pt>
              </c:strCache>
            </c:strRef>
          </c:cat>
          <c:val>
            <c:numRef>
              <c:f>Sheet1!$C$2:$C$3</c:f>
              <c:numCache>
                <c:formatCode>General</c:formatCode>
                <c:ptCount val="2"/>
                <c:pt idx="0">
                  <c:v>27</c:v>
                </c:pt>
                <c:pt idx="1">
                  <c:v>13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Sobrepotencial (mV)</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Ánodo de litio sin capa</c:v>
                </c:pt>
              </c:strCache>
            </c:strRef>
          </c:tx>
          <c:spPr>
            <a:ln w="28575">
              <a:solidFill>
                <a:srgbClr val="9AA4AF"/>
              </a:solidFill>
            </a:ln>
          </c:spPr>
          <c:marker>
            <c:symbol val="circle"/>
            <c:size val="7"/>
            <c:spPr>
              <a:solidFill>
                <a:srgbClr val="9AA4AF"/>
              </a:solidFill>
              <a:ln>
                <a:solidFill>
                  <a:srgbClr val="9AA4AF"/>
                </a:solidFill>
              </a:ln>
            </c:spPr>
          </c:marker>
          <c:cat>
            <c:strRef>
              <c:f>Sheet1!$A$2:$A$7</c:f>
              <c:strCache>
                <c:ptCount val="6"/>
                <c:pt idx="0">
                  <c:v>0</c:v>
                </c:pt>
                <c:pt idx="1">
                  <c:v>100</c:v>
                </c:pt>
                <c:pt idx="2">
                  <c:v>200</c:v>
                </c:pt>
                <c:pt idx="3">
                  <c:v>300</c:v>
                </c:pt>
                <c:pt idx="4">
                  <c:v>400</c:v>
                </c:pt>
                <c:pt idx="5">
                  <c:v>500</c:v>
                </c:pt>
              </c:strCache>
            </c:strRef>
          </c:cat>
          <c:val>
            <c:numRef>
              <c:f>Sheet1!$B$2:$B$7</c:f>
              <c:numCache>
                <c:formatCode>General</c:formatCode>
                <c:ptCount val="6"/>
                <c:pt idx="0">
                  <c:v>100</c:v>
                </c:pt>
                <c:pt idx="1">
                  <c:v>88</c:v>
                </c:pt>
                <c:pt idx="2">
                  <c:v>74</c:v>
                </c:pt>
                <c:pt idx="3">
                  <c:v>62</c:v>
                </c:pt>
                <c:pt idx="4">
                  <c:v>51</c:v>
                </c:pt>
                <c:pt idx="5">
                  <c:v>41</c:v>
                </c:pt>
              </c:numCache>
            </c:numRef>
          </c:val>
          <c:smooth val="0"/>
        </c:ser>
        <c:ser>
          <c:idx val="1"/>
          <c:order val="1"/>
          <c:tx>
            <c:strRef>
              <c:f>Sheet1!$C$1</c:f>
              <c:strCache>
                <c:ptCount val="1"/>
                <c:pt idx="0">
                  <c:v>Capa rica en LiF</c:v>
                </c:pt>
              </c:strCache>
            </c:strRef>
          </c:tx>
          <c:spPr>
            <a:ln w="28575">
              <a:solidFill>
                <a:schemeClr val="accent1"/>
              </a:solidFill>
            </a:ln>
          </c:spPr>
          <c:marker>
            <c:symbol val="circle"/>
            <c:size val="7"/>
            <c:spPr>
              <a:solidFill>
                <a:schemeClr val="accent1"/>
              </a:solidFill>
              <a:ln>
                <a:solidFill>
                  <a:schemeClr val="accent1"/>
                </a:solidFill>
              </a:ln>
            </c:spPr>
          </c:marker>
          <c:cat>
            <c:strRef>
              <c:f>Sheet1!$A$2:$A$7</c:f>
              <c:strCache>
                <c:ptCount val="6"/>
                <c:pt idx="0">
                  <c:v>0</c:v>
                </c:pt>
                <c:pt idx="1">
                  <c:v>100</c:v>
                </c:pt>
                <c:pt idx="2">
                  <c:v>200</c:v>
                </c:pt>
                <c:pt idx="3">
                  <c:v>300</c:v>
                </c:pt>
                <c:pt idx="4">
                  <c:v>400</c:v>
                </c:pt>
                <c:pt idx="5">
                  <c:v>500</c:v>
                </c:pt>
              </c:strCache>
            </c:strRef>
          </c:cat>
          <c:val>
            <c:numRef>
              <c:f>Sheet1!$C$2:$C$7</c:f>
              <c:numCache>
                <c:formatCode>General</c:formatCode>
                <c:ptCount val="6"/>
                <c:pt idx="0">
                  <c:v>100</c:v>
                </c:pt>
                <c:pt idx="1">
                  <c:v>98</c:v>
                </c:pt>
                <c:pt idx="2">
                  <c:v>95</c:v>
                </c:pt>
                <c:pt idx="3">
                  <c:v>92</c:v>
                </c:pt>
                <c:pt idx="4">
                  <c:v>89</c:v>
                </c:pt>
                <c:pt idx="5">
                  <c:v>86</c:v>
                </c:pt>
              </c:numCache>
            </c:numRef>
          </c:val>
          <c:smooth val="0"/>
        </c:ser>
        <c:marker val="1"/>
        <c:smooth val="0"/>
        <c:axId val="2118791784"/>
        <c:axId val="2140495176"/>
      </c:lineChart>
      <c:catAx>
        <c:axId val="2118791784"/>
        <c:scaling>
          <c:orientation val="minMax"/>
        </c:scaling>
        <c:delete val="0"/>
        <c:axPos val="b"/>
        <c:title>
          <c:tx>
            <c:rich>
              <a:bodyPr/>
              <a:lstStyle/>
              <a:p>
                <a:r>
                  <a:rPr sz="1300" b="0"/>
                  <a:t>Número de ciclos</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5.0"/>
          <c:min val="30.0"/>
        </c:scaling>
        <c:delete val="0"/>
        <c:axPos val="l"/>
        <c:majorGridlines>
          <c:spPr>
            <a:ln>
              <a:solidFill>
                <a:srgbClr val="E3E7EC"/>
              </a:solidFill>
            </a:ln>
          </c:spPr>
        </c:majorGridlines>
        <c:title>
          <c:tx>
            <c:rich>
              <a:bodyPr/>
              <a:lstStyle/>
              <a:p>
                <a:r>
                  <a:rPr sz="1300" b="0"/>
                  <a:t>Retención de capacidad (%)</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(15 s): título, nombre y centro. Quien modera la sesión ya le ha presentado.</a:t>
            </a:r>
          </a:p>
          <a:p>
            <a:r>
              <a:t>► Consejo: el título de una comunicación puede ser más directo que el del artículo, pero debe contener el resultado principal o el método clave.</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Diapositiva de instrucciones, oculta en la presentación. Puede borrarla cuando la haya leído.</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(30 s): primero la conclusión y luego el camino. Es la gran diferencia con una defensa de tesis: la atención del público es máxima al principio.</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 min): tres frases: por qué importa → dónde está el problema → nuestra idea. La comparación de la derecha se entiende de un vistazo.</a:t>
            </a:r>
          </a:p>
          <a:p>
            <a:r>
              <a:t>► Prompt de la figura: la figura de ejemplo se generó con este prompt. El enlace bajo la figura lo abre ya escrito; cámbielo por su sistema:</a:t>
            </a:r>
          </a:p>
          <a:p>
            <a:r>
              <a:t>Dibuja un esquema comparativo del problema del ánodo de litio metálico, estilo vectorial plano, fondo blanco, azul marino y verde azulado, con toques de ámbar. Dos columnas lado a lado. Columna izquierda, rotulada «SEI convencional»: la SEI de la superficie del ánodo se rompe, crecen dendritas de litio hacia arriba y se desprenden fragmentos que quedan como «Litio muerto»; junto al dibujo, las etiquetas «Crecimiento de dendritas», «Rotura de la SEI» y «Litio muerto». Columna derecha, rotulada «Capa artificial rica en LiF»: una capa interfacial densa y uniforme con litio depositado de forma compacta debajo, con la etiqueta «Depósito uniforme». En la base de ambas columnas, el colector de corriente de cobre, rotulado «Colector de cobre». Cada etiqueta aparece una sola vez, en español; sin título.</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(45 s): no repase todo el campo; basta con las dos o tres familias de soluciones más cercanas a la suya y el hueco que dejan.</a:t>
            </a:r>
          </a:p>
          <a:p>
            <a:r>
              <a:t>► Consejo: si cita trabajos concretos, añada «autor, año» en la tabla y deje la referencia completa en la reserva.</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(30 s): anuncie qué paso responde cada diapositiva siguiente; los resultados siguen este mismo orden.</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(45 s): solo las condiciones que el público necesita para entender los resultados; el resto, en el artículo o en la reserva.</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 min): lea la conclusión del título, señale los números del gráfico y deje que las imágenes MEB de la derecha «enseñen» la diferencia.</a:t>
            </a:r>
          </a:p>
          <a:p>
            <a:r>
              <a:t>► Consejo: las imágenes de MEB, MET u otras técnicas deben ser las suyas, originales; nunca generadas con IA. Los dos marcos son provisionales: bórrelos e inserte sus imágenes.</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 min): es la figura más importante. Diga qué es cada curva y deténgase en la comparación a 500 ciclos.</a:t>
            </a:r>
          </a:p>
          <a:p>
            <a:r>
              <a:t>► Consejo: las tres cifras de la derecha son lo que el público recordará; deben coincidir con el gráfico y con el texto.</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 min): use el esquema para explicar por qué ocurre lo que mostraron las dos diapositivas anteriores.</a:t>
            </a:r>
          </a:p>
          <a:p>
            <a:r>
              <a:t>► Prompt de la figura: la figura de ejemplo se generó con este prompt. El enlace bajo la figura lo abre ya escrito:</a:t>
            </a:r>
          </a:p>
          <a:p>
            <a:r>
              <a:t>Dibuja un esquema del mecanismo por el que una capa artificial rica en LiF estabiliza el ánodo de litio metálico, estilo vectorial plano, fondo blanco, azul marino, verde azulado y ámbar. Tres capas de arriba abajo que ocupan todo el ancho: arriba, «Electrolito de carbonatos», con iones de litio dispersos; en el centro, «Capa rica en LiF», dibujada como una capa densa de granos cristalinos que los iones de litio atraviesan hacia abajo con flechas paralelas y uniformes de color azul marino; abajo, «Depósito denso de litio». Solo estas tres etiquetas en español, cada una una sola vez, a la izquierda de cada capa. Sin leyenda, sin viñetas numeradas ni otros textos; sin título.</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(30–45 s): en un congreso siempre alguien pregunta «¿y comparado con el trabajo de…?». Una tabla comparativa ahorra muchas explicaciones.</a:t>
            </a:r>
          </a:p>
          <a:p>
            <a:r>
              <a:t>► Consejo: para comparar con la literatura, la densidad de corriente, la capacidad areal y el electrolito deben coincidir; si no, los números no son comparables.</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(45 s): lea las conclusiones y termine con la misma frase del principio: cierra el círculo.</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(15 s): páselo rápido; en un congreso los agradecimientos son mucho más breves que en una defensa.</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Qué decir: deje esta diapositiva durante las preguntas. Haga clic en el icono de la derecha para insertar el QR del artículo o de la web del grupo.</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Diapositiva oculta: no aparece en la presentación. En el turno de preguntas, escriba su número y pulse Intro.</a:t>
            </a:r>
          </a:p>
          <a:p/>
          <a:p>
            <a:r>
              <a:t>Plantillas SciDraw AI para investigación · sci-draw.com · Versión de ejemplo: el estudio y los datos son ficticios; solo ilustran cómo redactar cada diapositiva.</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es-ES"/>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es-ES"/>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es-ES"/>
              <a:t>Defensa de tesis</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es-ES"/>
              <a:t>Título de la tesis</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es-ES"/>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es-ES"/>
              <a:t>Haga clic para agregar texto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ció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es-ES"/>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es-ES"/>
              <a:t>Título de la sección</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es-ES"/>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es-ES"/>
              <a:t>Haga clic para agregar texto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es-E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o + figura">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s-ES"/>
              <a:t>Haga clic para agregar texto</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es-ES"/>
              <a:t>Haga clic en el icono para insertar una imagen</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s-ES"/>
              <a:t>Pie de figura: qué muestra la figura, en una frase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a + texto">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es-ES"/>
              <a:t>Haga clic en el icono para insertar una imagen</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s-ES"/>
              <a:t>Pie de figura: qué muestra la figura, en una frase</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s-ES"/>
              <a:t>Haga clic para agregar texto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gura a todo el ancho">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es-ES"/>
              <a:t>Haga clic en el icono para insertar una imagen</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s-ES"/>
              <a:t>Pie de figura: qué muestra la figura, en una frase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s columna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es-ES"/>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es-ES"/>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es-ES"/>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s-ES"/>
              <a:t>Haga clic para agregar texto</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s-ES"/>
              <a:t>Haga clic para agregar texto</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s-ES"/>
              <a:t>Haga clic para agregar texto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s-ES"/>
              <a:t>Sección · subtítulo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s-ES"/>
              <a:t>Haga clic para agregar un título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s-ES"/>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erre">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es-ES"/>
              <a:t>Muchas gracias</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es-ES"/>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es-ES"/>
              <a:t>Haga clic para agregar texto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ierre con contacto">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es-ES"/>
              <a:t>Muchas gracias</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es-ES"/>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es-ES"/>
              <a:t>Haga clic para agregar texto</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es-ES"/>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es-ES"/>
              <a:t>Código QR</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es-ES"/>
              <a:t>Artículo / web del grupo</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s-ES"/>
              <a:t>Haga clic para modificar el estilo de título del patrón</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s-ES"/>
              <a:t>Haga clic para modificar el estilo de texto del patrón</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s-ES"/>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s-ES"/>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es-ES"/>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es/ai-drawing?prompt=conference-background&amp;utm_source=template&amp;utm_medium=pptx&amp;utm_campaign=conference-presentation-es&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ci-draw.com/es/ai-drawing?prompt=conference-roadmap&amp;utm_source=template&amp;utm_medium=pptx&amp;utm_campaign=conference-presentation-es&amp;utm_content=roadmap" TargetMode="Externa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es/sci-vis?utm_source=template&amp;utm_medium=pptx&amp;utm_campaign=conference-presentation-es&amp;utm_content=result-1"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es/sci-vis?utm_source=template&amp;utm_medium=pptx&amp;utm_campaign=conference-presentation-es&amp;utm_content=result-2"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hyperlink" Target="https://sci-draw.com/es/ai-drawing?prompt=conference-mechanism&amp;utm_source=template&amp;utm_medium=pptx&amp;utm_campaign=conference-presentation-es&amp;utm_content=mechanism"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es-ES" altLang="en-US"/>
              <a:t>Comunicación oral · Sesión paralela</a:t>
            </a:r>
          </a:p>
        </p:txBody>
      </p:sp>
      <p:sp>
        <p:nvSpPr>
          <p:cNvPr id="4" name="Title 3"/>
          <p:cNvSpPr>
            <a:spLocks noGrp="1"/>
          </p:cNvSpPr>
          <p:nvPr>
            <p:ph type="ctrTitle"/>
          </p:nvPr>
        </p:nvSpPr>
        <p:spPr/>
        <p:txBody>
          <a:bodyPr/>
          <a:lstStyle/>
          <a:p>
            <a:pPr eaLnBrk="1" hangingPunct="1"/>
            <a:r>
              <a:rPr lang="es-ES" altLang="en-US"/>
              <a:t>Una capa artificial rica en LiF prolonga la vida del ánodo de litio metálico en electrolitos de carbonatos</a:t>
            </a:r>
          </a:p>
        </p:txBody>
      </p:sp>
      <p:sp>
        <p:nvSpPr>
          <p:cNvPr id="5" name="Text Placeholder 4"/>
          <p:cNvSpPr>
            <a:spLocks noGrp="1"/>
          </p:cNvSpPr>
          <p:nvPr>
            <p:ph type="body" idx="1"/>
          </p:nvPr>
        </p:nvSpPr>
        <p:spPr/>
        <p:txBody>
          <a:bodyPr/>
          <a:lstStyle/>
          <a:p>
            <a:pPr eaLnBrk="1" hangingPunct="1">
              <a:tabLst>
                <a:tab pos="1325880" algn="l"/>
                <a:tab pos="4754880" algn="l"/>
                <a:tab pos="6035040" algn="l"/>
              </a:tabLst>
            </a:pPr>
            <a:r>
              <a:rPr lang="es-ES" altLang="en-US">
                <a:solidFill>
                  <a:srgbClr val="5F6B78"/>
                </a:solidFill>
              </a:rPr>
              <a:t>Ponente</a:t>
            </a:r>
            <a:r>
              <a:rPr lang="es-ES" altLang="en-US"/>
              <a:t>	XXX XXX	</a:t>
            </a:r>
            <a:r>
              <a:rPr lang="es-ES" altLang="en-US">
                <a:solidFill>
                  <a:srgbClr val="5F6B78"/>
                </a:solidFill>
              </a:rPr>
              <a:t>Centro</a:t>
            </a:r>
            <a:r>
              <a:rPr lang="es-ES" altLang="en-US"/>
              <a:t>	Departamento de Ciencia de Materiales, Universidad de XXX</a:t>
            </a:r>
          </a:p>
          <a:p>
            <a:pPr eaLnBrk="1" hangingPunct="1">
              <a:tabLst>
                <a:tab pos="1325880" algn="l"/>
                <a:tab pos="4754880" algn="l"/>
                <a:tab pos="6035040" algn="l"/>
              </a:tabLst>
            </a:pPr>
            <a:r>
              <a:rPr lang="es-ES" altLang="en-US">
                <a:solidFill>
                  <a:srgbClr val="5F6B78"/>
                </a:solidFill>
              </a:rPr>
              <a:t>Congreso</a:t>
            </a:r>
            <a:r>
              <a:rPr lang="es-ES" altLang="en-US"/>
              <a:t>	X Congreso Iberoamericano de Almacenamiento de Energía</a:t>
            </a:r>
          </a:p>
          <a:p>
            <a:pPr eaLnBrk="1" hangingPunct="1">
              <a:tabLst>
                <a:tab pos="1325880" algn="l"/>
                <a:tab pos="4754880" algn="l"/>
                <a:tab pos="6035040" algn="l"/>
              </a:tabLst>
            </a:pPr>
            <a:r>
              <a:rPr lang="es-ES" altLang="en-US">
                <a:solidFill>
                  <a:srgbClr val="5F6B78"/>
                </a:solidFill>
              </a:rPr>
              <a:t>Fecha</a:t>
            </a:r>
            <a:r>
              <a:rPr lang="es-ES" altLang="en-US"/>
              <a:t>	X de mes de 2026 · Sesión X</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Instrucciones · esta diapositiva no se muestra en la presentación</a:t>
            </a:r>
          </a:p>
        </p:txBody>
      </p:sp>
      <p:sp>
        <p:nvSpPr>
          <p:cNvPr id="3" name="Title 2"/>
          <p:cNvSpPr>
            <a:spLocks noGrp="1"/>
          </p:cNvSpPr>
          <p:nvPr>
            <p:ph type="title"/>
          </p:nvPr>
        </p:nvSpPr>
        <p:spPr/>
        <p:txBody>
          <a:bodyPr/>
          <a:lstStyle/>
          <a:p>
            <a:pPr eaLnBrk="1" hangingPunct="1"/>
            <a:r>
              <a:rPr lang="es-ES" altLang="en-US"/>
              <a:t>Cómo usar esta plantilla en un congreso</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1"/>
                </a:solidFill>
              </a:rPr>
              <a:t>1  Controlar el tiempo</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es-ES" altLang="en-US" sz="1600">
                <a:solidFill>
                  <a:schemeClr val="dk1"/>
                </a:solidFill>
              </a:rPr>
              <a:t>Una comunicación oral suele durar 12–15 min, con 3 min de preguntas: una diapositiva por minuto. Con más de 14, no le dará tiempo.</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2"/>
                </a:solidFill>
              </a:rPr>
              <a:t>2  Una idea por diapositiva</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es-ES" altLang="en-US" sz="1600">
                <a:solidFill>
                  <a:schemeClr val="dk1"/>
                </a:solidFill>
              </a:rPr>
              <a:t>Cada título de resultados es una conclusión; el cuerpo solo lleva la figura y los dos o tres números que la sostienen.</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3"/>
                </a:solidFill>
              </a:rPr>
              <a:t>3  Figuras y gráficos</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es-ES" altLang="en-US" sz="1600">
                <a:solidFill>
                  <a:schemeClr val="dk1"/>
                </a:solidFill>
              </a:rPr>
              <a:t>Imágenes: clic en el icono del marco. Bajo cada esquema, un enlace abre SciDraw AI con el prompt. Gráficos: clic derecho → «Editar datos».</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6"/>
                </a:solidFill>
              </a:rPr>
              <a:t>4  Cerrar con el contacto</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es-ES" altLang="en-US" sz="1600">
                <a:solidFill>
                  <a:schemeClr val="dk1"/>
                </a:solidFill>
              </a:rPr>
              <a:t>La última diapositiva muestra el correo y el QR del artículo. La de reserva está oculta: ábrala por su número si se lo preguntan.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ESQUEMA</a:t>
            </a:r>
          </a:p>
        </p:txBody>
      </p:sp>
      <p:sp>
        <p:nvSpPr>
          <p:cNvPr id="3" name="Title 2"/>
          <p:cNvSpPr>
            <a:spLocks noGrp="1"/>
          </p:cNvSpPr>
          <p:nvPr>
            <p:ph type="title"/>
          </p:nvPr>
        </p:nvSpPr>
        <p:spPr/>
        <p:txBody>
          <a:bodyPr/>
          <a:lstStyle/>
          <a:p>
            <a:pPr eaLnBrk="1" hangingPunct="1"/>
            <a:r>
              <a:rPr lang="es-ES" altLang="en-US"/>
              <a:t>Esquema y mensaje principal</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783080"/>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83080"/>
            <a:ext cx="749808" cy="749808"/>
          </a:xfrm>
          <a:prstGeom prst="rect">
            <a:avLst/>
          </a:prstGeom>
          <a:noFill/>
        </p:spPr>
        <p:txBody>
          <a:bodyPr wrap="square" anchor="ctr" lIns="0" rIns="0" tIns="0" bIns="0">
            <a:spAutoFit/>
          </a:bodyPr>
          <a:lstStyle/>
          <a:p>
            <a:pPr eaLnBrk="1" hangingPunct="1" algn="ctr">
              <a:lnSpc>
                <a:spcPct val="120000"/>
              </a:lnSpc>
            </a:pPr>
            <a:r>
              <a:rPr lang="es-ES" altLang="en-US" sz="2200" b="1">
                <a:solidFill>
                  <a:srgbClr val="FFFFFF"/>
                </a:solidFill>
              </a:rPr>
              <a:t>01</a:t>
            </a:r>
          </a:p>
        </p:txBody>
      </p:sp>
      <p:sp>
        <p:nvSpPr>
          <p:cNvPr id="24" name="TextBox 23"/>
          <p:cNvSpPr txBox="1"/>
          <p:nvPr/>
        </p:nvSpPr>
        <p:spPr>
          <a:xfrm>
            <a:off x="1554480" y="1783080"/>
            <a:ext cx="4663440" cy="411480"/>
          </a:xfrm>
          <a:prstGeom prst="rect">
            <a:avLst/>
          </a:prstGeom>
          <a:noFill/>
        </p:spPr>
        <p:txBody>
          <a:bodyPr wrap="square" anchor="t" lIns="0" rIns="0" tIns="0" bIns="0">
            <a:spAutoFit/>
          </a:bodyPr>
          <a:lstStyle/>
          <a:p>
            <a:pPr eaLnBrk="1" hangingPunct="1">
              <a:lnSpc>
                <a:spcPct val="120000"/>
              </a:lnSpc>
            </a:pPr>
            <a:r>
              <a:rPr lang="es-ES" altLang="en-US" sz="2100" b="1"/>
              <a:t>Contexto</a:t>
            </a:r>
          </a:p>
        </p:txBody>
      </p:sp>
      <p:sp>
        <p:nvSpPr>
          <p:cNvPr id="25" name="TextBox 24"/>
          <p:cNvSpPr txBox="1"/>
          <p:nvPr/>
        </p:nvSpPr>
        <p:spPr>
          <a:xfrm>
            <a:off x="1554480" y="2203704"/>
            <a:ext cx="4663440" cy="329184"/>
          </a:xfrm>
          <a:prstGeom prst="rect">
            <a:avLst/>
          </a:prstGeom>
          <a:noFill/>
        </p:spPr>
        <p:txBody>
          <a:bodyPr wrap="square" anchor="t" lIns="0" rIns="0" tIns="0" bIns="0">
            <a:spAutoFit/>
          </a:bodyPr>
          <a:lstStyle/>
          <a:p>
            <a:pPr eaLnBrk="1" hangingPunct="1">
              <a:lnSpc>
                <a:spcPct val="120000"/>
              </a:lnSpc>
            </a:pPr>
            <a:r>
              <a:rPr lang="es-ES" altLang="en-US" sz="1500">
                <a:solidFill>
                  <a:srgbClr val="5F6B78"/>
                </a:solidFill>
              </a:rPr>
              <a:t>Ventajas y límites del ánodo de litio</a:t>
            </a:r>
          </a:p>
        </p:txBody>
      </p:sp>
      <p:sp>
        <p:nvSpPr>
          <p:cNvPr id="26" name="Rectangle 25"/>
          <p:cNvSpPr/>
          <p:nvPr/>
        </p:nvSpPr>
        <p:spPr>
          <a:xfrm>
            <a:off x="548640" y="2807208"/>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548640" y="2807208"/>
            <a:ext cx="749808" cy="749808"/>
          </a:xfrm>
          <a:prstGeom prst="rect">
            <a:avLst/>
          </a:prstGeom>
          <a:noFill/>
        </p:spPr>
        <p:txBody>
          <a:bodyPr wrap="square" anchor="ctr" lIns="0" rIns="0" tIns="0" bIns="0">
            <a:spAutoFit/>
          </a:bodyPr>
          <a:lstStyle/>
          <a:p>
            <a:pPr eaLnBrk="1" hangingPunct="1" algn="ctr">
              <a:lnSpc>
                <a:spcPct val="120000"/>
              </a:lnSpc>
            </a:pPr>
            <a:r>
              <a:rPr lang="es-ES" altLang="en-US" sz="2200" b="1">
                <a:solidFill>
                  <a:srgbClr val="FFFFFF"/>
                </a:solidFill>
              </a:rPr>
              <a:t>02</a:t>
            </a:r>
          </a:p>
        </p:txBody>
      </p:sp>
      <p:sp>
        <p:nvSpPr>
          <p:cNvPr id="28" name="TextBox 27"/>
          <p:cNvSpPr txBox="1"/>
          <p:nvPr/>
        </p:nvSpPr>
        <p:spPr>
          <a:xfrm>
            <a:off x="1554480" y="2807208"/>
            <a:ext cx="4663440" cy="411480"/>
          </a:xfrm>
          <a:prstGeom prst="rect">
            <a:avLst/>
          </a:prstGeom>
          <a:noFill/>
        </p:spPr>
        <p:txBody>
          <a:bodyPr wrap="square" anchor="t" lIns="0" rIns="0" tIns="0" bIns="0">
            <a:spAutoFit/>
          </a:bodyPr>
          <a:lstStyle/>
          <a:p>
            <a:pPr eaLnBrk="1" hangingPunct="1">
              <a:lnSpc>
                <a:spcPct val="120000"/>
              </a:lnSpc>
            </a:pPr>
            <a:r>
              <a:rPr lang="es-ES" altLang="en-US" sz="2100" b="1"/>
              <a:t>Enfoque y métodos</a:t>
            </a:r>
          </a:p>
        </p:txBody>
      </p:sp>
      <p:sp>
        <p:nvSpPr>
          <p:cNvPr id="29" name="TextBox 28"/>
          <p:cNvSpPr txBox="1"/>
          <p:nvPr/>
        </p:nvSpPr>
        <p:spPr>
          <a:xfrm>
            <a:off x="1554480" y="3227832"/>
            <a:ext cx="4663440" cy="329184"/>
          </a:xfrm>
          <a:prstGeom prst="rect">
            <a:avLst/>
          </a:prstGeom>
          <a:noFill/>
        </p:spPr>
        <p:txBody>
          <a:bodyPr wrap="square" anchor="t" lIns="0" rIns="0" tIns="0" bIns="0">
            <a:spAutoFit/>
          </a:bodyPr>
          <a:lstStyle/>
          <a:p>
            <a:pPr eaLnBrk="1" hangingPunct="1">
              <a:lnSpc>
                <a:spcPct val="120000"/>
              </a:lnSpc>
            </a:pPr>
            <a:r>
              <a:rPr lang="es-ES" altLang="en-US" sz="1500">
                <a:solidFill>
                  <a:srgbClr val="5F6B78"/>
                </a:solidFill>
              </a:rPr>
              <a:t>Una capa interfacial rica en LiF</a:t>
            </a:r>
          </a:p>
        </p:txBody>
      </p:sp>
      <p:sp>
        <p:nvSpPr>
          <p:cNvPr id="30" name="Rectangle 29"/>
          <p:cNvSpPr/>
          <p:nvPr/>
        </p:nvSpPr>
        <p:spPr>
          <a:xfrm>
            <a:off x="548640" y="3831336"/>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548640" y="3831336"/>
            <a:ext cx="749808" cy="749808"/>
          </a:xfrm>
          <a:prstGeom prst="rect">
            <a:avLst/>
          </a:prstGeom>
          <a:noFill/>
        </p:spPr>
        <p:txBody>
          <a:bodyPr wrap="square" anchor="ctr" lIns="0" rIns="0" tIns="0" bIns="0">
            <a:spAutoFit/>
          </a:bodyPr>
          <a:lstStyle/>
          <a:p>
            <a:pPr eaLnBrk="1" hangingPunct="1" algn="ctr">
              <a:lnSpc>
                <a:spcPct val="120000"/>
              </a:lnSpc>
            </a:pPr>
            <a:r>
              <a:rPr lang="es-ES" altLang="en-US" sz="2200" b="1">
                <a:solidFill>
                  <a:srgbClr val="FFFFFF"/>
                </a:solidFill>
              </a:rPr>
              <a:t>03</a:t>
            </a:r>
          </a:p>
        </p:txBody>
      </p:sp>
      <p:sp>
        <p:nvSpPr>
          <p:cNvPr id="32" name="TextBox 31"/>
          <p:cNvSpPr txBox="1"/>
          <p:nvPr/>
        </p:nvSpPr>
        <p:spPr>
          <a:xfrm>
            <a:off x="1554480" y="3831336"/>
            <a:ext cx="4663440" cy="411480"/>
          </a:xfrm>
          <a:prstGeom prst="rect">
            <a:avLst/>
          </a:prstGeom>
          <a:noFill/>
        </p:spPr>
        <p:txBody>
          <a:bodyPr wrap="square" anchor="t" lIns="0" rIns="0" tIns="0" bIns="0">
            <a:spAutoFit/>
          </a:bodyPr>
          <a:lstStyle/>
          <a:p>
            <a:pPr eaLnBrk="1" hangingPunct="1">
              <a:lnSpc>
                <a:spcPct val="120000"/>
              </a:lnSpc>
            </a:pPr>
            <a:r>
              <a:rPr lang="es-ES" altLang="en-US" sz="2100" b="1"/>
              <a:t>Resultados</a:t>
            </a:r>
          </a:p>
        </p:txBody>
      </p:sp>
      <p:sp>
        <p:nvSpPr>
          <p:cNvPr id="33" name="TextBox 32"/>
          <p:cNvSpPr txBox="1"/>
          <p:nvPr/>
        </p:nvSpPr>
        <p:spPr>
          <a:xfrm>
            <a:off x="1554480" y="4251960"/>
            <a:ext cx="4663440" cy="329184"/>
          </a:xfrm>
          <a:prstGeom prst="rect">
            <a:avLst/>
          </a:prstGeom>
          <a:noFill/>
        </p:spPr>
        <p:txBody>
          <a:bodyPr wrap="square" anchor="t" lIns="0" rIns="0" tIns="0" bIns="0">
            <a:spAutoFit/>
          </a:bodyPr>
          <a:lstStyle/>
          <a:p>
            <a:pPr eaLnBrk="1" hangingPunct="1">
              <a:lnSpc>
                <a:spcPct val="120000"/>
              </a:lnSpc>
            </a:pPr>
            <a:r>
              <a:rPr lang="es-ES" altLang="en-US" sz="1500">
                <a:solidFill>
                  <a:srgbClr val="5F6B78"/>
                </a:solidFill>
              </a:rPr>
              <a:t>Depósito · ciclado · mecanismo</a:t>
            </a:r>
          </a:p>
        </p:txBody>
      </p:sp>
      <p:sp>
        <p:nvSpPr>
          <p:cNvPr id="34" name="Rectangle 33"/>
          <p:cNvSpPr/>
          <p:nvPr/>
        </p:nvSpPr>
        <p:spPr>
          <a:xfrm>
            <a:off x="548640" y="4855464"/>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TextBox 34"/>
          <p:cNvSpPr txBox="1"/>
          <p:nvPr/>
        </p:nvSpPr>
        <p:spPr>
          <a:xfrm>
            <a:off x="548640" y="4855464"/>
            <a:ext cx="749808" cy="749808"/>
          </a:xfrm>
          <a:prstGeom prst="rect">
            <a:avLst/>
          </a:prstGeom>
          <a:noFill/>
        </p:spPr>
        <p:txBody>
          <a:bodyPr wrap="square" anchor="ctr" lIns="0" rIns="0" tIns="0" bIns="0">
            <a:spAutoFit/>
          </a:bodyPr>
          <a:lstStyle/>
          <a:p>
            <a:pPr eaLnBrk="1" hangingPunct="1" algn="ctr">
              <a:lnSpc>
                <a:spcPct val="120000"/>
              </a:lnSpc>
            </a:pPr>
            <a:r>
              <a:rPr lang="es-ES" altLang="en-US" sz="2200" b="1">
                <a:solidFill>
                  <a:srgbClr val="FFFFFF"/>
                </a:solidFill>
              </a:rPr>
              <a:t>04</a:t>
            </a:r>
          </a:p>
        </p:txBody>
      </p:sp>
      <p:sp>
        <p:nvSpPr>
          <p:cNvPr id="36" name="TextBox 35"/>
          <p:cNvSpPr txBox="1"/>
          <p:nvPr/>
        </p:nvSpPr>
        <p:spPr>
          <a:xfrm>
            <a:off x="1554480" y="4855464"/>
            <a:ext cx="4663440" cy="411480"/>
          </a:xfrm>
          <a:prstGeom prst="rect">
            <a:avLst/>
          </a:prstGeom>
          <a:noFill/>
        </p:spPr>
        <p:txBody>
          <a:bodyPr wrap="square" anchor="t" lIns="0" rIns="0" tIns="0" bIns="0">
            <a:spAutoFit/>
          </a:bodyPr>
          <a:lstStyle/>
          <a:p>
            <a:pPr eaLnBrk="1" hangingPunct="1">
              <a:lnSpc>
                <a:spcPct val="120000"/>
              </a:lnSpc>
            </a:pPr>
            <a:r>
              <a:rPr lang="es-ES" altLang="en-US" sz="2100" b="1"/>
              <a:t>Conclusiones</a:t>
            </a:r>
          </a:p>
        </p:txBody>
      </p:sp>
      <p:sp>
        <p:nvSpPr>
          <p:cNvPr id="37" name="TextBox 36"/>
          <p:cNvSpPr txBox="1"/>
          <p:nvPr/>
        </p:nvSpPr>
        <p:spPr>
          <a:xfrm>
            <a:off x="1554480" y="5276088"/>
            <a:ext cx="4663440" cy="329184"/>
          </a:xfrm>
          <a:prstGeom prst="rect">
            <a:avLst/>
          </a:prstGeom>
          <a:noFill/>
        </p:spPr>
        <p:txBody>
          <a:bodyPr wrap="square" anchor="t" lIns="0" rIns="0" tIns="0" bIns="0">
            <a:spAutoFit/>
          </a:bodyPr>
          <a:lstStyle/>
          <a:p>
            <a:pPr eaLnBrk="1" hangingPunct="1">
              <a:lnSpc>
                <a:spcPct val="120000"/>
              </a:lnSpc>
            </a:pPr>
            <a:r>
              <a:rPr lang="es-ES" altLang="en-US" sz="1500">
                <a:solidFill>
                  <a:srgbClr val="5F6B78"/>
                </a:solidFill>
              </a:rPr>
              <a:t>Alcance y próximos pasos</a:t>
            </a:r>
          </a:p>
        </p:txBody>
      </p:sp>
      <p:sp>
        <p:nvSpPr>
          <p:cNvPr id="38" name="Rectangle 37"/>
          <p:cNvSpPr/>
          <p:nvPr/>
        </p:nvSpPr>
        <p:spPr>
          <a:xfrm>
            <a:off x="6400800" y="1783080"/>
            <a:ext cx="5239512" cy="3931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6766560" y="2057400"/>
            <a:ext cx="4572000" cy="3474720"/>
          </a:xfrm>
          <a:prstGeom prst="rect">
            <a:avLst/>
          </a:prstGeom>
          <a:noFill/>
        </p:spPr>
        <p:txBody>
          <a:bodyPr wrap="square" anchor="t" lIns="0" rIns="0" tIns="0" bIns="0">
            <a:spAutoFit/>
          </a:bodyPr>
          <a:lstStyle/>
          <a:p>
            <a:pPr eaLnBrk="1" hangingPunct="1">
              <a:lnSpc>
                <a:spcPct val="135000"/>
              </a:lnSpc>
            </a:pPr>
            <a:r>
              <a:rPr lang="es-ES" altLang="en-US" sz="2200" b="1">
                <a:solidFill>
                  <a:srgbClr val="F2C66D"/>
                </a:solidFill>
              </a:rPr>
              <a:t>El mensaje, en una frase</a:t>
            </a:r>
          </a:p>
          <a:p>
            <a:pPr eaLnBrk="1" hangingPunct="1">
              <a:lnSpc>
                <a:spcPct val="135000"/>
              </a:lnSpc>
              <a:spcBef>
                <a:spcPts val="1400"/>
              </a:spcBef>
            </a:pPr>
            <a:r>
              <a:rPr lang="es-ES" altLang="en-US" sz="2200">
                <a:solidFill>
                  <a:srgbClr val="FFFFFF"/>
                </a:solidFill>
              </a:rPr>
              <a:t>Una capa rica en LiF formada sobre el litio duplica aproximadamente su vida en ciclado con electrolitos de carbonatos.</a:t>
            </a:r>
          </a:p>
          <a:p>
            <a:pPr eaLnBrk="1" hangingPunct="1">
              <a:lnSpc>
                <a:spcPct val="135000"/>
              </a:lnSpc>
              <a:spcBef>
                <a:spcPts val="2200"/>
              </a:spcBef>
            </a:pPr>
            <a:r>
              <a:rPr lang="es-ES" altLang="en-US" sz="1400">
                <a:solidFill>
                  <a:srgbClr val="C9D6E8"/>
                </a:solidFill>
              </a:rPr>
              <a:t>El público recuerda una sola frase: dígala al principio.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01 Contexto</a:t>
            </a:r>
          </a:p>
        </p:txBody>
      </p:sp>
      <p:sp>
        <p:nvSpPr>
          <p:cNvPr id="3" name="Title 2"/>
          <p:cNvSpPr>
            <a:spLocks noGrp="1"/>
          </p:cNvSpPr>
          <p:nvPr>
            <p:ph type="title"/>
          </p:nvPr>
        </p:nvSpPr>
        <p:spPr/>
        <p:txBody>
          <a:bodyPr/>
          <a:lstStyle/>
          <a:p>
            <a:pPr eaLnBrk="1" hangingPunct="1"/>
            <a:r>
              <a:rPr lang="es-ES" altLang="en-US"/>
              <a:t>Ánodo de litio: máxima capacidad, vida corta</a:t>
            </a:r>
          </a:p>
        </p:txBody>
      </p:sp>
      <p:sp>
        <p:nvSpPr>
          <p:cNvPr id="4" name="Text Placeholder 3"/>
          <p:cNvSpPr>
            <a:spLocks noGrp="1"/>
          </p:cNvSpPr>
          <p:nvPr>
            <p:ph type="body" idx="1"/>
          </p:nvPr>
        </p:nvSpPr>
        <p:spPr/>
        <p:txBody>
          <a:bodyPr/>
          <a:lstStyle/>
          <a:p>
            <a:pPr eaLnBrk="1" hangingPunct="1"/>
            <a:r>
              <a:rPr lang="es-ES" altLang="en-US" sz="1700" b="1">
                <a:solidFill>
                  <a:schemeClr val="accent1"/>
                </a:solidFill>
              </a:rPr>
              <a:t>¿Por qué litio metálico?</a:t>
            </a:r>
          </a:p>
          <a:p>
            <a:pPr eaLnBrk="1" hangingPunct="1">
              <a:spcBef>
                <a:spcPts val="200"/>
              </a:spcBef>
            </a:pPr>
            <a:r>
              <a:rPr lang="es-ES" altLang="en-US" sz="1700"/>
              <a:t>Capacidad teórica de 3860 mAh/g, unas 10 veces la del grafito: clave para baterías de alta energía.</a:t>
            </a:r>
          </a:p>
          <a:p>
            <a:pPr eaLnBrk="1" hangingPunct="1">
              <a:spcBef>
                <a:spcPts val="1400"/>
              </a:spcBef>
            </a:pPr>
            <a:r>
              <a:rPr lang="es-ES" altLang="en-US" sz="1700" b="1">
                <a:solidFill>
                  <a:schemeClr val="accent5"/>
                </a:solidFill>
              </a:rPr>
              <a:t>¿Dónde está el problema?</a:t>
            </a:r>
          </a:p>
          <a:p>
            <a:pPr eaLnBrk="1" hangingPunct="1">
              <a:spcBef>
                <a:spcPts val="200"/>
              </a:spcBef>
            </a:pPr>
            <a:r>
              <a:rPr lang="es-ES" altLang="en-US" sz="1700"/>
              <a:t>La SEI nativa es irregular y se rompe una y otra vez: crecen dendritas, se forma «litio muerto» y cae la eficiencia coulómbica.</a:t>
            </a:r>
          </a:p>
          <a:p>
            <a:pPr eaLnBrk="1" hangingPunct="1">
              <a:spcBef>
                <a:spcPts val="1400"/>
              </a:spcBef>
            </a:pPr>
            <a:r>
              <a:rPr lang="es-ES" altLang="en-US" sz="1700" b="1">
                <a:solidFill>
                  <a:schemeClr val="accent2"/>
                </a:solidFill>
              </a:rPr>
              <a:t>Nuestro enfoque</a:t>
            </a:r>
          </a:p>
          <a:p>
            <a:pPr eaLnBrk="1" hangingPunct="1">
              <a:spcBef>
                <a:spcPts val="200"/>
              </a:spcBef>
            </a:pPr>
            <a:r>
              <a:rPr lang="es-ES" altLang="en-US" sz="1700"/>
              <a:t>Sustituir la SEI inestable por una capa artificial rica en LiF, densa y uniforme.</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1720880"/>
            <a:ext cx="6565392" cy="3919160"/>
          </a:xfrm>
        </p:spPr>
      </p:pic>
      <p:sp>
        <p:nvSpPr>
          <p:cNvPr id="6" name="Text Placeholder 5"/>
          <p:cNvSpPr>
            <a:spLocks noGrp="1"/>
          </p:cNvSpPr>
          <p:nvPr>
            <p:ph type="body" idx="16"/>
          </p:nvPr>
        </p:nvSpPr>
        <p:spPr/>
        <p:txBody>
          <a:bodyPr/>
          <a:lstStyle/>
          <a:p>
            <a:pPr eaLnBrk="1" hangingPunct="1"/>
            <a:r>
              <a:rPr lang="es-ES" altLang="en-US"/>
              <a:t>Figura 1. Depósito de litio con SEI convencional y con capa rica en LiF (esquema)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Genere un esquema así con SciDraw AI; el prompt ya está escrito.</a:t>
            </a:r>
            <a:r>
              <a:rPr lang="es-ES" altLang="en-US" sz="1200" b="1">
                <a:solidFill>
                  <a:schemeClr val="accent1"/>
                </a:solidFill>
                <a:hlinkClick r:id="rId3"/>
              </a:rPr>
              <a:t>  Abrir SciDraw AI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01 Contexto</a:t>
            </a:r>
          </a:p>
        </p:txBody>
      </p:sp>
      <p:sp>
        <p:nvSpPr>
          <p:cNvPr id="3" name="Title 2"/>
          <p:cNvSpPr>
            <a:spLocks noGrp="1"/>
          </p:cNvSpPr>
          <p:nvPr>
            <p:ph type="title"/>
          </p:nvPr>
        </p:nvSpPr>
        <p:spPr/>
        <p:txBody>
          <a:bodyPr/>
          <a:lstStyle/>
          <a:p>
            <a:pPr eaLnBrk="1" hangingPunct="1"/>
            <a:r>
              <a:rPr lang="es-ES" altLang="en-US"/>
              <a:t>Cada estrategia tiene un coste; falta una solución sencilla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Table 21"/>
          <p:cNvGraphicFramePr>
            <a:graphicFrameLocks noGrp="1"/>
          </p:cNvGraphicFramePr>
          <p:nvPr/>
        </p:nvGraphicFramePr>
        <p:xfrm>
          <a:off x="548640" y="1737360"/>
          <a:ext cx="11094414" cy="3118104"/>
        </p:xfrm>
        <a:graphic>
          <a:graphicData uri="http://schemas.openxmlformats.org/drawingml/2006/table">
            <a:tbl>
              <a:tblPr firstRow="1">
                <a:tableStyleId>{5C22544A-7EE6-4342-B048-85BDC9FD1C3A}</a:tableStyleId>
              </a:tblPr>
              <a:tblGrid>
                <a:gridCol w="2824032"/>
                <a:gridCol w="4135191"/>
                <a:gridCol w="4135191"/>
              </a:tblGrid>
              <a:tr h="512064">
                <a:tc>
                  <a:txBody>
                    <a:bodyPr wrap="square"/>
                    <a:lstStyle/>
                    <a:p>
                      <a:pPr eaLnBrk="1" hangingPunct="1">
                        <a:lnSpc>
                          <a:spcPct val="115000"/>
                        </a:lnSpc>
                      </a:pPr>
                      <a:r>
                        <a:rPr lang="es-ES" altLang="en-US" sz="1500" b="1">
                          <a:solidFill>
                            <a:srgbClr val="FFFFFF"/>
                          </a:solidFill>
                        </a:rPr>
                        <a:t>Estrategia</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Ventajas</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Limitaciones</a:t>
                      </a:r>
                    </a:p>
                  </a:txBody>
                  <a:tcPr marL="164592" marR="164592" marT="73152" marB="73152" anchor="ctr">
                    <a:solidFill>
                      <a:schemeClr val="accent1"/>
                    </a:solidFill>
                  </a:tcPr>
                </a:tc>
              </a:tr>
              <a:tr h="868680">
                <a:tc>
                  <a:txBody>
                    <a:bodyPr wrap="square"/>
                    <a:lstStyle/>
                    <a:p>
                      <a:pPr eaLnBrk="1" hangingPunct="1">
                        <a:lnSpc>
                          <a:spcPct val="115000"/>
                        </a:lnSpc>
                      </a:pPr>
                      <a:r>
                        <a:rPr lang="es-ES" altLang="en-US" sz="1500" b="1">
                          <a:solidFill>
                            <a:schemeClr val="dk1"/>
                          </a:solidFill>
                        </a:rPr>
                        <a:t>Aditivos del electrolito</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Sencillos y fáciles de escalar</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Se consumen y dejan de actuar en ciclados largos</a:t>
                      </a:r>
                    </a:p>
                  </a:txBody>
                  <a:tcPr marL="164592" marR="164592" marT="73152" marB="73152" anchor="ctr">
                    <a:solidFill>
                      <a:srgbClr val="FFFFFF"/>
                    </a:solidFill>
                  </a:tcPr>
                </a:tc>
              </a:tr>
              <a:tr h="868680">
                <a:tc>
                  <a:txBody>
                    <a:bodyPr wrap="square"/>
                    <a:lstStyle/>
                    <a:p>
                      <a:pPr eaLnBrk="1" hangingPunct="1">
                        <a:lnSpc>
                          <a:spcPct val="115000"/>
                        </a:lnSpc>
                      </a:pPr>
                      <a:r>
                        <a:rPr lang="es-ES" altLang="en-US" sz="1500" b="1">
                          <a:solidFill>
                            <a:schemeClr val="dk1"/>
                          </a:solidFill>
                        </a:rPr>
                        <a:t>SEI artificial por PVD / CVD</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Capa densa y controlable</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Equipos caros; difícil en grandes superficies</a:t>
                      </a:r>
                    </a:p>
                  </a:txBody>
                  <a:tcPr marL="164592" marR="164592" marT="73152" marB="73152" anchor="ctr">
                    <a:solidFill>
                      <a:schemeClr val="lt2"/>
                    </a:solidFill>
                  </a:tcPr>
                </a:tc>
              </a:tr>
              <a:tr h="868680">
                <a:tc>
                  <a:txBody>
                    <a:bodyPr wrap="square"/>
                    <a:lstStyle/>
                    <a:p>
                      <a:pPr eaLnBrk="1" hangingPunct="1">
                        <a:lnSpc>
                          <a:spcPct val="115000"/>
                        </a:lnSpc>
                      </a:pPr>
                      <a:r>
                        <a:rPr lang="es-ES" altLang="en-US" sz="1500" b="1">
                          <a:solidFill>
                            <a:schemeClr val="dk1"/>
                          </a:solidFill>
                        </a:rPr>
                        <a:t>Colectores tridimensionales</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Reducen la densidad de corriente local</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Añaden masa inactiva y restan densidad de energía</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es-ES" altLang="en-US" sz="1800" b="1">
                <a:solidFill>
                  <a:srgbClr val="A86F10"/>
                </a:solidFill>
              </a:rPr>
              <a:t>Nuestra propuesta  </a:t>
            </a:r>
            <a:r>
              <a:rPr lang="es-ES" altLang="en-US" sz="1800"/>
              <a:t>Formar in situ una capa rica en LiF por inmersión en disolución a temperatura ambiente: proceso sencillo y compatible con electrolitos comerciales.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02 Enfoque y métodos</a:t>
            </a:r>
          </a:p>
        </p:txBody>
      </p:sp>
      <p:sp>
        <p:nvSpPr>
          <p:cNvPr id="3" name="Title 2"/>
          <p:cNvSpPr>
            <a:spLocks noGrp="1"/>
          </p:cNvSpPr>
          <p:nvPr>
            <p:ph type="title"/>
          </p:nvPr>
        </p:nvSpPr>
        <p:spPr/>
        <p:txBody>
          <a:bodyPr/>
          <a:lstStyle/>
          <a:p>
            <a:pPr eaLnBrk="1" hangingPunct="1"/>
            <a:r>
              <a:rPr lang="es-ES" altLang="en-US"/>
              <a:t>Enfoque: construir → observar → validar → explicar</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920240"/>
            <a:ext cx="237744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2194560"/>
            <a:ext cx="1920240" cy="548640"/>
          </a:xfrm>
          <a:prstGeom prst="rect">
            <a:avLst/>
          </a:prstGeom>
          <a:noFill/>
        </p:spPr>
        <p:txBody>
          <a:bodyPr wrap="square" anchor="t" lIns="0" rIns="0" tIns="0" bIns="0">
            <a:spAutoFit/>
          </a:bodyPr>
          <a:lstStyle/>
          <a:p>
            <a:pPr eaLnBrk="1" hangingPunct="1">
              <a:lnSpc>
                <a:spcPct val="120000"/>
              </a:lnSpc>
            </a:pPr>
            <a:r>
              <a:rPr lang="es-ES" altLang="en-US" sz="2400" b="1">
                <a:solidFill>
                  <a:schemeClr val="accent1"/>
                </a:solidFill>
              </a:rPr>
              <a:t>Construir</a:t>
            </a:r>
          </a:p>
        </p:txBody>
      </p:sp>
      <p:sp>
        <p:nvSpPr>
          <p:cNvPr id="25" name="TextBox 24"/>
          <p:cNvSpPr txBox="1"/>
          <p:nvPr/>
        </p:nvSpPr>
        <p:spPr>
          <a:xfrm>
            <a:off x="822959" y="2880360"/>
            <a:ext cx="1920240" cy="457200"/>
          </a:xfrm>
          <a:prstGeom prst="rect">
            <a:avLst/>
          </a:prstGeom>
          <a:noFill/>
        </p:spPr>
        <p:txBody>
          <a:bodyPr wrap="square" anchor="t" lIns="0" rIns="0" tIns="0" bIns="0">
            <a:spAutoFit/>
          </a:bodyPr>
          <a:lstStyle/>
          <a:p>
            <a:pPr eaLnBrk="1" hangingPunct="1">
              <a:lnSpc>
                <a:spcPct val="120000"/>
              </a:lnSpc>
            </a:pPr>
            <a:r>
              <a:rPr lang="es-ES" altLang="en-US" sz="2000" b="1"/>
              <a:t>Inmersión</a:t>
            </a:r>
          </a:p>
        </p:txBody>
      </p:sp>
      <p:sp>
        <p:nvSpPr>
          <p:cNvPr id="26" name="TextBox 25"/>
          <p:cNvSpPr txBox="1"/>
          <p:nvPr/>
        </p:nvSpPr>
        <p:spPr>
          <a:xfrm>
            <a:off x="822959" y="3474720"/>
            <a:ext cx="1920240" cy="1920240"/>
          </a:xfrm>
          <a:prstGeom prst="rect">
            <a:avLst/>
          </a:prstGeom>
          <a:noFill/>
        </p:spPr>
        <p:txBody>
          <a:bodyPr wrap="square" anchor="t" lIns="0" rIns="0" tIns="0" bIns="0">
            <a:spAutoFit/>
          </a:bodyPr>
          <a:lstStyle/>
          <a:p>
            <a:pPr eaLnBrk="1" hangingPunct="1">
              <a:lnSpc>
                <a:spcPct val="135000"/>
              </a:lnSpc>
            </a:pPr>
            <a:r>
              <a:rPr lang="es-ES" altLang="en-US" sz="1700"/>
              <a:t>El litio se sumerge en un precursor fluorado y forma in situ la capa de LiF</a:t>
            </a:r>
          </a:p>
        </p:txBody>
      </p:sp>
      <p:sp>
        <p:nvSpPr>
          <p:cNvPr id="27" name="Right Arrow 26"/>
          <p:cNvSpPr/>
          <p:nvPr/>
        </p:nvSpPr>
        <p:spPr>
          <a:xfrm>
            <a:off x="299923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338328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3383280" y="1920240"/>
            <a:ext cx="237744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3657600" y="2194560"/>
            <a:ext cx="1920240" cy="548640"/>
          </a:xfrm>
          <a:prstGeom prst="rect">
            <a:avLst/>
          </a:prstGeom>
          <a:noFill/>
        </p:spPr>
        <p:txBody>
          <a:bodyPr wrap="square" anchor="t" lIns="0" rIns="0" tIns="0" bIns="0">
            <a:spAutoFit/>
          </a:bodyPr>
          <a:lstStyle/>
          <a:p>
            <a:pPr eaLnBrk="1" hangingPunct="1">
              <a:lnSpc>
                <a:spcPct val="120000"/>
              </a:lnSpc>
            </a:pPr>
            <a:r>
              <a:rPr lang="es-ES" altLang="en-US" sz="2400" b="1">
                <a:solidFill>
                  <a:schemeClr val="accent2"/>
                </a:solidFill>
              </a:rPr>
              <a:t>Observar</a:t>
            </a:r>
          </a:p>
        </p:txBody>
      </p:sp>
      <p:sp>
        <p:nvSpPr>
          <p:cNvPr id="31" name="TextBox 30"/>
          <p:cNvSpPr txBox="1"/>
          <p:nvPr/>
        </p:nvSpPr>
        <p:spPr>
          <a:xfrm>
            <a:off x="3657600" y="2880360"/>
            <a:ext cx="1920240" cy="457200"/>
          </a:xfrm>
          <a:prstGeom prst="rect">
            <a:avLst/>
          </a:prstGeom>
          <a:noFill/>
        </p:spPr>
        <p:txBody>
          <a:bodyPr wrap="square" anchor="t" lIns="0" rIns="0" tIns="0" bIns="0">
            <a:spAutoFit/>
          </a:bodyPr>
          <a:lstStyle/>
          <a:p>
            <a:pPr eaLnBrk="1" hangingPunct="1">
              <a:lnSpc>
                <a:spcPct val="120000"/>
              </a:lnSpc>
            </a:pPr>
            <a:r>
              <a:rPr lang="es-ES" altLang="en-US" sz="2000" b="1"/>
              <a:t>Depósito</a:t>
            </a:r>
          </a:p>
        </p:txBody>
      </p:sp>
      <p:sp>
        <p:nvSpPr>
          <p:cNvPr id="32" name="TextBox 31"/>
          <p:cNvSpPr txBox="1"/>
          <p:nvPr/>
        </p:nvSpPr>
        <p:spPr>
          <a:xfrm>
            <a:off x="3657600" y="3474720"/>
            <a:ext cx="1920240" cy="1920240"/>
          </a:xfrm>
          <a:prstGeom prst="rect">
            <a:avLst/>
          </a:prstGeom>
          <a:noFill/>
        </p:spPr>
        <p:txBody>
          <a:bodyPr wrap="square" anchor="t" lIns="0" rIns="0" tIns="0" bIns="0">
            <a:spAutoFit/>
          </a:bodyPr>
          <a:lstStyle/>
          <a:p>
            <a:pPr eaLnBrk="1" hangingPunct="1">
              <a:lnSpc>
                <a:spcPct val="135000"/>
              </a:lnSpc>
            </a:pPr>
            <a:r>
              <a:rPr lang="es-ES" altLang="en-US" sz="1700"/>
              <a:t>Sobrepotencial de nucleación y morfología</a:t>
            </a:r>
          </a:p>
        </p:txBody>
      </p:sp>
      <p:sp>
        <p:nvSpPr>
          <p:cNvPr id="33" name="Right Arrow 32"/>
          <p:cNvSpPr/>
          <p:nvPr/>
        </p:nvSpPr>
        <p:spPr>
          <a:xfrm>
            <a:off x="583387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621792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17920" y="1920240"/>
            <a:ext cx="237744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492240" y="2194560"/>
            <a:ext cx="1920240" cy="548640"/>
          </a:xfrm>
          <a:prstGeom prst="rect">
            <a:avLst/>
          </a:prstGeom>
          <a:noFill/>
        </p:spPr>
        <p:txBody>
          <a:bodyPr wrap="square" anchor="t" lIns="0" rIns="0" tIns="0" bIns="0">
            <a:spAutoFit/>
          </a:bodyPr>
          <a:lstStyle/>
          <a:p>
            <a:pPr eaLnBrk="1" hangingPunct="1">
              <a:lnSpc>
                <a:spcPct val="120000"/>
              </a:lnSpc>
            </a:pPr>
            <a:r>
              <a:rPr lang="es-ES" altLang="en-US" sz="2400" b="1">
                <a:solidFill>
                  <a:schemeClr val="accent3"/>
                </a:solidFill>
              </a:rPr>
              <a:t>Validar</a:t>
            </a:r>
          </a:p>
        </p:txBody>
      </p:sp>
      <p:sp>
        <p:nvSpPr>
          <p:cNvPr id="37" name="TextBox 36"/>
          <p:cNvSpPr txBox="1"/>
          <p:nvPr/>
        </p:nvSpPr>
        <p:spPr>
          <a:xfrm>
            <a:off x="6492240" y="2880360"/>
            <a:ext cx="1920240" cy="457200"/>
          </a:xfrm>
          <a:prstGeom prst="rect">
            <a:avLst/>
          </a:prstGeom>
          <a:noFill/>
        </p:spPr>
        <p:txBody>
          <a:bodyPr wrap="square" anchor="t" lIns="0" rIns="0" tIns="0" bIns="0">
            <a:spAutoFit/>
          </a:bodyPr>
          <a:lstStyle/>
          <a:p>
            <a:pPr eaLnBrk="1" hangingPunct="1">
              <a:lnSpc>
                <a:spcPct val="120000"/>
              </a:lnSpc>
            </a:pPr>
            <a:r>
              <a:rPr lang="es-ES" altLang="en-US" sz="2000" b="1"/>
              <a:t>Ciclado</a:t>
            </a:r>
          </a:p>
        </p:txBody>
      </p:sp>
      <p:sp>
        <p:nvSpPr>
          <p:cNvPr id="38" name="TextBox 37"/>
          <p:cNvSpPr txBox="1"/>
          <p:nvPr/>
        </p:nvSpPr>
        <p:spPr>
          <a:xfrm>
            <a:off x="6492240" y="3474720"/>
            <a:ext cx="1920240" cy="1920240"/>
          </a:xfrm>
          <a:prstGeom prst="rect">
            <a:avLst/>
          </a:prstGeom>
          <a:noFill/>
        </p:spPr>
        <p:txBody>
          <a:bodyPr wrap="square" anchor="t" lIns="0" rIns="0" tIns="0" bIns="0">
            <a:spAutoFit/>
          </a:bodyPr>
          <a:lstStyle/>
          <a:p>
            <a:pPr eaLnBrk="1" hangingPunct="1">
              <a:lnSpc>
                <a:spcPct val="135000"/>
              </a:lnSpc>
            </a:pPr>
            <a:r>
              <a:rPr lang="es-ES" altLang="en-US" sz="1700"/>
              <a:t>Celdas simétricas y completas en ciclado largo</a:t>
            </a:r>
          </a:p>
        </p:txBody>
      </p:sp>
      <p:sp>
        <p:nvSpPr>
          <p:cNvPr id="39" name="Right Arrow 38"/>
          <p:cNvSpPr/>
          <p:nvPr/>
        </p:nvSpPr>
        <p:spPr>
          <a:xfrm>
            <a:off x="866851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40" name="Rectangle 39"/>
          <p:cNvSpPr/>
          <p:nvPr/>
        </p:nvSpPr>
        <p:spPr>
          <a:xfrm>
            <a:off x="905256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Rectangle 40"/>
          <p:cNvSpPr/>
          <p:nvPr/>
        </p:nvSpPr>
        <p:spPr>
          <a:xfrm>
            <a:off x="9052560" y="1920240"/>
            <a:ext cx="2377440" cy="640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2" name="TextBox 41"/>
          <p:cNvSpPr txBox="1"/>
          <p:nvPr/>
        </p:nvSpPr>
        <p:spPr>
          <a:xfrm>
            <a:off x="9326880" y="2194560"/>
            <a:ext cx="1920240" cy="548640"/>
          </a:xfrm>
          <a:prstGeom prst="rect">
            <a:avLst/>
          </a:prstGeom>
          <a:noFill/>
        </p:spPr>
        <p:txBody>
          <a:bodyPr wrap="square" anchor="t" lIns="0" rIns="0" tIns="0" bIns="0">
            <a:spAutoFit/>
          </a:bodyPr>
          <a:lstStyle/>
          <a:p>
            <a:pPr eaLnBrk="1" hangingPunct="1">
              <a:lnSpc>
                <a:spcPct val="120000"/>
              </a:lnSpc>
            </a:pPr>
            <a:r>
              <a:rPr lang="es-ES" altLang="en-US" sz="2400" b="1">
                <a:solidFill>
                  <a:schemeClr val="accent6"/>
                </a:solidFill>
              </a:rPr>
              <a:t>Explicar</a:t>
            </a:r>
          </a:p>
        </p:txBody>
      </p:sp>
      <p:sp>
        <p:nvSpPr>
          <p:cNvPr id="43" name="TextBox 42"/>
          <p:cNvSpPr txBox="1"/>
          <p:nvPr/>
        </p:nvSpPr>
        <p:spPr>
          <a:xfrm>
            <a:off x="9326880" y="2880360"/>
            <a:ext cx="1920240" cy="457200"/>
          </a:xfrm>
          <a:prstGeom prst="rect">
            <a:avLst/>
          </a:prstGeom>
          <a:noFill/>
        </p:spPr>
        <p:txBody>
          <a:bodyPr wrap="square" anchor="t" lIns="0" rIns="0" tIns="0" bIns="0">
            <a:spAutoFit/>
          </a:bodyPr>
          <a:lstStyle/>
          <a:p>
            <a:pPr eaLnBrk="1" hangingPunct="1">
              <a:lnSpc>
                <a:spcPct val="120000"/>
              </a:lnSpc>
            </a:pPr>
            <a:r>
              <a:rPr lang="es-ES" altLang="en-US" sz="2000" b="1"/>
              <a:t>Mecanismo</a:t>
            </a:r>
          </a:p>
        </p:txBody>
      </p:sp>
      <p:sp>
        <p:nvSpPr>
          <p:cNvPr id="44" name="TextBox 43"/>
          <p:cNvSpPr txBox="1"/>
          <p:nvPr/>
        </p:nvSpPr>
        <p:spPr>
          <a:xfrm>
            <a:off x="9326880" y="3474720"/>
            <a:ext cx="1920240" cy="1920240"/>
          </a:xfrm>
          <a:prstGeom prst="rect">
            <a:avLst/>
          </a:prstGeom>
          <a:noFill/>
        </p:spPr>
        <p:txBody>
          <a:bodyPr wrap="square" anchor="t" lIns="0" rIns="0" tIns="0" bIns="0">
            <a:spAutoFit/>
          </a:bodyPr>
          <a:lstStyle/>
          <a:p>
            <a:pPr eaLnBrk="1" hangingPunct="1">
              <a:lnSpc>
                <a:spcPct val="135000"/>
              </a:lnSpc>
            </a:pPr>
            <a:r>
              <a:rPr lang="es-ES" altLang="en-US" sz="1700"/>
              <a:t>Perfil de profundidad XPS y conductividad iónica</a:t>
            </a:r>
          </a:p>
        </p:txBody>
      </p:sp>
      <p:sp>
        <p:nvSpPr>
          <p:cNvPr id="45" name="TextBox 44"/>
          <p:cNvSpPr txBox="1"/>
          <p:nvPr/>
        </p:nvSpPr>
        <p:spPr>
          <a:xfrm>
            <a:off x="548640" y="5852160"/>
            <a:ext cx="11094415"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Formas editables: cambie el texto aquí mismo. ¿Lo prefiere como imagen? El prompt ya está escrito.</a:t>
            </a:r>
            <a:r>
              <a:rPr lang="es-ES" altLang="en-US" sz="1200" b="1">
                <a:solidFill>
                  <a:schemeClr val="accent1"/>
                </a:solidFill>
                <a:hlinkClick r:id="rId2"/>
              </a:rPr>
              <a:t>  Abrir SciDraw AI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02 Enfoque y métodos</a:t>
            </a:r>
          </a:p>
        </p:txBody>
      </p:sp>
      <p:sp>
        <p:nvSpPr>
          <p:cNvPr id="3" name="Title 2"/>
          <p:cNvSpPr>
            <a:spLocks noGrp="1"/>
          </p:cNvSpPr>
          <p:nvPr>
            <p:ph type="title"/>
          </p:nvPr>
        </p:nvSpPr>
        <p:spPr/>
        <p:txBody>
          <a:bodyPr/>
          <a:lstStyle/>
          <a:p>
            <a:pPr eaLnBrk="1" hangingPunct="1"/>
            <a:r>
              <a:rPr lang="es-ES" altLang="en-US"/>
              <a:t>Métodos experimentales</a:t>
            </a:r>
          </a:p>
        </p:txBody>
      </p:sp>
      <p:sp>
        <p:nvSpPr>
          <p:cNvPr id="4" name="Text Placeholder 3"/>
          <p:cNvSpPr>
            <a:spLocks noGrp="1"/>
          </p:cNvSpPr>
          <p:nvPr>
            <p:ph type="body" idx="1"/>
          </p:nvPr>
        </p:nvSpPr>
        <p:spPr/>
        <p:txBody>
          <a:bodyPr/>
          <a:lstStyle/>
          <a:p>
            <a:pPr eaLnBrk="1" hangingPunct="1"/>
            <a:r>
              <a:rPr lang="es-ES" altLang="en-US" sz="2000" b="1">
                <a:solidFill>
                  <a:schemeClr val="accent1"/>
                </a:solidFill>
              </a:rPr>
              <a:t>Preparación de la capa</a:t>
            </a:r>
          </a:p>
          <a:p>
            <a:pPr eaLnBrk="1" hangingPunct="1" lvl="1">
              <a:spcBef>
                <a:spcPts val="1000"/>
              </a:spcBef>
            </a:pPr>
            <a:r>
              <a:rPr lang="es-ES" altLang="en-US" sz="1700"/>
              <a:t>Inmersión del litio en el precursor fluorado (ejemplo: 25 °C, 10 min)</a:t>
            </a:r>
          </a:p>
          <a:p>
            <a:pPr eaLnBrk="1" hangingPunct="1" lvl="1">
              <a:spcBef>
                <a:spcPts val="1000"/>
              </a:spcBef>
            </a:pPr>
            <a:r>
              <a:rPr lang="es-ES" altLang="en-US" sz="1700"/>
              <a:t>Lavado con disolvente y secado</a:t>
            </a:r>
          </a:p>
          <a:p>
            <a:pPr eaLnBrk="1" hangingPunct="1" lvl="1">
              <a:spcBef>
                <a:spcPts val="1000"/>
              </a:spcBef>
            </a:pPr>
            <a:r>
              <a:rPr lang="es-ES" altLang="en-US" sz="1700"/>
              <a:t>En caja de guantes, H₂O y O₂ &lt; 0,1 ppm</a:t>
            </a:r>
          </a:p>
        </p:txBody>
      </p:sp>
      <p:sp>
        <p:nvSpPr>
          <p:cNvPr id="5" name="Text Placeholder 4"/>
          <p:cNvSpPr>
            <a:spLocks noGrp="1"/>
          </p:cNvSpPr>
          <p:nvPr>
            <p:ph type="body" idx="2"/>
          </p:nvPr>
        </p:nvSpPr>
        <p:spPr/>
        <p:txBody>
          <a:bodyPr/>
          <a:lstStyle/>
          <a:p>
            <a:pPr eaLnBrk="1" hangingPunct="1"/>
            <a:r>
              <a:rPr lang="es-ES" altLang="en-US" sz="2000" b="1">
                <a:solidFill>
                  <a:schemeClr val="accent2"/>
                </a:solidFill>
              </a:rPr>
              <a:t>Caracterización</a:t>
            </a:r>
          </a:p>
          <a:p>
            <a:pPr eaLnBrk="1" hangingPunct="1" lvl="1">
              <a:spcBef>
                <a:spcPts val="1000"/>
              </a:spcBef>
            </a:pPr>
            <a:r>
              <a:rPr lang="es-ES" altLang="en-US" sz="1700"/>
              <a:t>MEB: morfología del depósito y espesor de la capa</a:t>
            </a:r>
          </a:p>
          <a:p>
            <a:pPr eaLnBrk="1" hangingPunct="1" lvl="1">
              <a:spcBef>
                <a:spcPts val="1000"/>
              </a:spcBef>
            </a:pPr>
            <a:r>
              <a:rPr lang="es-ES" altLang="en-US" sz="1700"/>
              <a:t>Perfil de profundidad XPS: composición</a:t>
            </a:r>
          </a:p>
          <a:p>
            <a:pPr eaLnBrk="1" hangingPunct="1" lvl="1">
              <a:spcBef>
                <a:spcPts val="1000"/>
              </a:spcBef>
            </a:pPr>
            <a:r>
              <a:rPr lang="es-ES" altLang="en-US" sz="1700"/>
              <a:t>Espectroscopia de impedancia: conductividad iónica</a:t>
            </a:r>
          </a:p>
        </p:txBody>
      </p:sp>
      <p:sp>
        <p:nvSpPr>
          <p:cNvPr id="6" name="Text Placeholder 5"/>
          <p:cNvSpPr>
            <a:spLocks noGrp="1"/>
          </p:cNvSpPr>
          <p:nvPr>
            <p:ph type="body" idx="3"/>
          </p:nvPr>
        </p:nvSpPr>
        <p:spPr/>
        <p:txBody>
          <a:bodyPr/>
          <a:lstStyle/>
          <a:p>
            <a:pPr eaLnBrk="1" hangingPunct="1"/>
            <a:r>
              <a:rPr lang="es-ES" altLang="en-US" sz="2000" b="1">
                <a:solidFill>
                  <a:srgbClr val="A86F10"/>
                </a:solidFill>
              </a:rPr>
              <a:t>Ensayos electroquímicos</a:t>
            </a:r>
          </a:p>
          <a:p>
            <a:pPr eaLnBrk="1" hangingPunct="1" lvl="1">
              <a:spcBef>
                <a:spcPts val="1000"/>
              </a:spcBef>
            </a:pPr>
            <a:r>
              <a:rPr lang="es-ES" altLang="en-US" sz="1700"/>
              <a:t>Li||Cu: sobrepotencial y eficiencia coulómbica</a:t>
            </a:r>
          </a:p>
          <a:p>
            <a:pPr eaLnBrk="1" hangingPunct="1" lvl="1">
              <a:spcBef>
                <a:spcPts val="1000"/>
              </a:spcBef>
            </a:pPr>
            <a:r>
              <a:rPr lang="es-ES" altLang="en-US" sz="1700"/>
              <a:t>Li||Li: 1 mA/cm², 1 mAh/cm²</a:t>
            </a:r>
          </a:p>
          <a:p>
            <a:pPr eaLnBrk="1" hangingPunct="1" lvl="1">
              <a:spcBef>
                <a:spcPts val="1000"/>
              </a:spcBef>
            </a:pPr>
            <a:r>
              <a:rPr lang="es-ES" altLang="en-US" sz="1700"/>
              <a:t>Li||LFP: ciclado largo a 1C</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03 Resultados · Depósito</a:t>
            </a:r>
          </a:p>
        </p:txBody>
      </p:sp>
      <p:sp>
        <p:nvSpPr>
          <p:cNvPr id="3" name="Title 2"/>
          <p:cNvSpPr>
            <a:spLocks noGrp="1"/>
          </p:cNvSpPr>
          <p:nvPr>
            <p:ph type="title"/>
          </p:nvPr>
        </p:nvSpPr>
        <p:spPr/>
        <p:txBody>
          <a:bodyPr/>
          <a:lstStyle/>
          <a:p>
            <a:pPr eaLnBrk="1" hangingPunct="1"/>
            <a:r>
              <a:rPr lang="es-ES" altLang="en-US"/>
              <a:t>La capa reduce un 40 % el sobrepotencial de nucleación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Chart 21"/>
          <p:cNvGraphicFramePr>
            <a:graphicFrameLocks noGrp="1"/>
          </p:cNvGraphicFramePr>
          <p:nvPr/>
        </p:nvGraphicFramePr>
        <p:xfrm>
          <a:off x="548640" y="1645920"/>
          <a:ext cx="603504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035040" cy="310896"/>
          </a:xfrm>
          <a:prstGeom prst="rect">
            <a:avLst/>
          </a:prstGeom>
          <a:noFill/>
        </p:spPr>
        <p:txBody>
          <a:bodyPr wrap="square" anchor="t" lIns="0" rIns="0" tIns="0" bIns="0">
            <a:spAutoFit/>
          </a:bodyPr>
          <a:lstStyle/>
          <a:p>
            <a:pPr eaLnBrk="1" hangingPunct="1">
              <a:lnSpc>
                <a:spcPct val="120000"/>
              </a:lnSpc>
            </a:pPr>
            <a:r>
              <a:rPr lang="es-ES" altLang="en-US" sz="1200">
                <a:solidFill>
                  <a:srgbClr val="5F6B78"/>
                </a:solidFill>
              </a:rPr>
              <a:t>Figura 2. Sobrepotencial en Li||Cu a 0,5 mA/cm² (datos de ejemplo; media ± DE; n = 3)</a:t>
            </a:r>
          </a:p>
        </p:txBody>
      </p:sp>
      <p:sp>
        <p:nvSpPr>
          <p:cNvPr id="24" name="TextBox 23"/>
          <p:cNvSpPr txBox="1"/>
          <p:nvPr/>
        </p:nvSpPr>
        <p:spPr>
          <a:xfrm>
            <a:off x="548640" y="6071616"/>
            <a:ext cx="6035040"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Clic derecho → «Editar datos», o haga el gráfico en SciVis.</a:t>
            </a:r>
            <a:r>
              <a:rPr lang="es-ES" altLang="en-US" sz="1200" b="1">
                <a:solidFill>
                  <a:schemeClr val="accent1"/>
                </a:solidFill>
                <a:hlinkClick r:id="rId3"/>
              </a:rPr>
              <a:t>  Abrir SciVis →</a:t>
            </a:r>
          </a:p>
        </p:txBody>
      </p:sp>
      <p:sp>
        <p:nvSpPr>
          <p:cNvPr id="25" name="Rectangle 24"/>
          <p:cNvSpPr/>
          <p:nvPr/>
        </p:nvSpPr>
        <p:spPr>
          <a:xfrm>
            <a:off x="6903720" y="1737360"/>
            <a:ext cx="4736592" cy="3977639"/>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178040" y="1920240"/>
            <a:ext cx="4206240" cy="411480"/>
          </a:xfrm>
          <a:prstGeom prst="rect">
            <a:avLst/>
          </a:prstGeom>
          <a:noFill/>
        </p:spPr>
        <p:txBody>
          <a:bodyPr wrap="square" anchor="t" lIns="0" rIns="0" tIns="0" bIns="0">
            <a:spAutoFit/>
          </a:bodyPr>
          <a:lstStyle/>
          <a:p>
            <a:pPr eaLnBrk="1" hangingPunct="1">
              <a:lnSpc>
                <a:spcPct val="120000"/>
              </a:lnSpc>
            </a:pPr>
            <a:r>
              <a:rPr lang="es-ES" altLang="en-US" sz="1800" b="1">
                <a:solidFill>
                  <a:schemeClr val="accent1"/>
                </a:solidFill>
              </a:rPr>
              <a:t>Morfología del depósito (MEB)</a:t>
            </a:r>
          </a:p>
        </p:txBody>
      </p:sp>
      <p:sp>
        <p:nvSpPr>
          <p:cNvPr id="27" name="Rectangle 26"/>
          <p:cNvSpPr/>
          <p:nvPr/>
        </p:nvSpPr>
        <p:spPr>
          <a:xfrm>
            <a:off x="7178040" y="2423160"/>
            <a:ext cx="1965960" cy="2103120"/>
          </a:xfrm>
          <a:prstGeom prst="rect">
            <a:avLst/>
          </a:prstGeom>
          <a:solidFill>
            <a:srgbClr val="FFFFFF"/>
          </a:solidFill>
          <a:ln w="12700">
            <a:solidFill>
              <a:srgbClr val="C5C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9400032" y="2423160"/>
            <a:ext cx="1965960" cy="2103120"/>
          </a:xfrm>
          <a:prstGeom prst="rect">
            <a:avLst/>
          </a:prstGeom>
          <a:solidFill>
            <a:srgbClr val="FFFFFF"/>
          </a:solidFill>
          <a:ln w="12700">
            <a:solidFill>
              <a:srgbClr val="C5C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7178040" y="2423160"/>
            <a:ext cx="1965960" cy="2103120"/>
          </a:xfrm>
          <a:prstGeom prst="rect">
            <a:avLst/>
          </a:prstGeom>
          <a:noFill/>
        </p:spPr>
        <p:txBody>
          <a:bodyPr wrap="square" anchor="ctr" lIns="0" rIns="0" tIns="0" bIns="0">
            <a:spAutoFit/>
          </a:bodyPr>
          <a:lstStyle/>
          <a:p>
            <a:pPr eaLnBrk="1" hangingPunct="1" algn="ctr">
              <a:lnSpc>
                <a:spcPct val="120000"/>
              </a:lnSpc>
            </a:pPr>
            <a:r>
              <a:rPr lang="es-ES" altLang="en-US" sz="1300">
                <a:solidFill>
                  <a:srgbClr val="5F6B78"/>
                </a:solidFill>
              </a:rPr>
              <a:t>Insertar imagen MEB
Cu desnudo</a:t>
            </a:r>
          </a:p>
        </p:txBody>
      </p:sp>
      <p:sp>
        <p:nvSpPr>
          <p:cNvPr id="30" name="TextBox 29"/>
          <p:cNvSpPr txBox="1"/>
          <p:nvPr/>
        </p:nvSpPr>
        <p:spPr>
          <a:xfrm>
            <a:off x="9400032" y="2423160"/>
            <a:ext cx="1965960" cy="2103120"/>
          </a:xfrm>
          <a:prstGeom prst="rect">
            <a:avLst/>
          </a:prstGeom>
          <a:noFill/>
        </p:spPr>
        <p:txBody>
          <a:bodyPr wrap="square" anchor="ctr" lIns="0" rIns="0" tIns="0" bIns="0">
            <a:spAutoFit/>
          </a:bodyPr>
          <a:lstStyle/>
          <a:p>
            <a:pPr eaLnBrk="1" hangingPunct="1" algn="ctr">
              <a:lnSpc>
                <a:spcPct val="120000"/>
              </a:lnSpc>
            </a:pPr>
            <a:r>
              <a:rPr lang="es-ES" altLang="en-US" sz="1300">
                <a:solidFill>
                  <a:srgbClr val="5F6B78"/>
                </a:solidFill>
              </a:rPr>
              <a:t>Insertar imagen MEB
capa rica en LiF</a:t>
            </a:r>
          </a:p>
        </p:txBody>
      </p:sp>
      <p:sp>
        <p:nvSpPr>
          <p:cNvPr id="31" name="TextBox 30"/>
          <p:cNvSpPr txBox="1"/>
          <p:nvPr/>
        </p:nvSpPr>
        <p:spPr>
          <a:xfrm>
            <a:off x="7178040" y="4663440"/>
            <a:ext cx="4206240" cy="1005840"/>
          </a:xfrm>
          <a:prstGeom prst="rect">
            <a:avLst/>
          </a:prstGeom>
          <a:noFill/>
        </p:spPr>
        <p:txBody>
          <a:bodyPr wrap="square" anchor="t" lIns="0" rIns="0" tIns="0" bIns="0">
            <a:spAutoFit/>
          </a:bodyPr>
          <a:lstStyle/>
          <a:p>
            <a:pPr eaLnBrk="1" hangingPunct="1">
              <a:lnSpc>
                <a:spcPct val="130000"/>
              </a:lnSpc>
            </a:pPr>
            <a:r>
              <a:rPr lang="es-ES" altLang="en-US" sz="1600"/>
              <a:t>Sobre la capa, el litio se deposita en bloques compactos; sobre Cu desnudo aparecen dendritas.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03 Resultados · Ciclado</a:t>
            </a:r>
          </a:p>
        </p:txBody>
      </p:sp>
      <p:sp>
        <p:nvSpPr>
          <p:cNvPr id="3" name="Title 2"/>
          <p:cNvSpPr>
            <a:spLocks noGrp="1"/>
          </p:cNvSpPr>
          <p:nvPr>
            <p:ph type="title"/>
          </p:nvPr>
        </p:nvSpPr>
        <p:spPr/>
        <p:txBody>
          <a:bodyPr/>
          <a:lstStyle/>
          <a:p>
            <a:pPr eaLnBrk="1" hangingPunct="1"/>
            <a:r>
              <a:rPr lang="es-ES" altLang="en-US"/>
              <a:t>Tras 500 ciclos, la retención sube del 41 % al 86 %</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Chart 21"/>
          <p:cNvGraphicFramePr>
            <a:graphicFrameLocks noGrp="1"/>
          </p:cNvGraphicFramePr>
          <p:nvPr/>
        </p:nvGraphicFramePr>
        <p:xfrm>
          <a:off x="548640" y="1645920"/>
          <a:ext cx="731520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7315200" cy="310896"/>
          </a:xfrm>
          <a:prstGeom prst="rect">
            <a:avLst/>
          </a:prstGeom>
          <a:noFill/>
        </p:spPr>
        <p:txBody>
          <a:bodyPr wrap="square" anchor="t" lIns="0" rIns="0" tIns="0" bIns="0">
            <a:spAutoFit/>
          </a:bodyPr>
          <a:lstStyle/>
          <a:p>
            <a:pPr eaLnBrk="1" hangingPunct="1">
              <a:lnSpc>
                <a:spcPct val="120000"/>
              </a:lnSpc>
            </a:pPr>
            <a:r>
              <a:rPr lang="es-ES" altLang="en-US" sz="1200">
                <a:solidFill>
                  <a:srgbClr val="5F6B78"/>
                </a:solidFill>
              </a:rPr>
              <a:t>Figura 3. Ciclado a 1C de celdas completas Li||LFP (datos de ejemplo)</a:t>
            </a:r>
          </a:p>
        </p:txBody>
      </p:sp>
      <p:sp>
        <p:nvSpPr>
          <p:cNvPr id="24" name="TextBox 23"/>
          <p:cNvSpPr txBox="1"/>
          <p:nvPr/>
        </p:nvSpPr>
        <p:spPr>
          <a:xfrm>
            <a:off x="548640" y="6071616"/>
            <a:ext cx="7315200"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Clic derecho → «Editar datos», o suba sus datos de ciclado a SciVis.</a:t>
            </a:r>
            <a:r>
              <a:rPr lang="es-ES" altLang="en-US" sz="1200" b="1">
                <a:solidFill>
                  <a:schemeClr val="accent1"/>
                </a:solidFill>
                <a:hlinkClick r:id="rId3"/>
              </a:rPr>
              <a:t>  Abrir SciVis →</a:t>
            </a:r>
          </a:p>
        </p:txBody>
      </p:sp>
      <p:sp>
        <p:nvSpPr>
          <p:cNvPr id="25" name="Rectangle 24"/>
          <p:cNvSpPr/>
          <p:nvPr/>
        </p:nvSpPr>
        <p:spPr>
          <a:xfrm>
            <a:off x="8229600" y="17373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8503920" y="1828800"/>
            <a:ext cx="2926080" cy="640080"/>
          </a:xfrm>
          <a:prstGeom prst="rect">
            <a:avLst/>
          </a:prstGeom>
          <a:noFill/>
        </p:spPr>
        <p:txBody>
          <a:bodyPr wrap="square" anchor="t" lIns="0" rIns="0" tIns="0" bIns="0">
            <a:spAutoFit/>
          </a:bodyPr>
          <a:lstStyle/>
          <a:p>
            <a:pPr eaLnBrk="1" hangingPunct="1">
              <a:lnSpc>
                <a:spcPct val="120000"/>
              </a:lnSpc>
            </a:pPr>
            <a:r>
              <a:rPr lang="es-ES" altLang="en-US" sz="3000" b="1">
                <a:solidFill>
                  <a:schemeClr val="accent1"/>
                </a:solidFill>
              </a:rPr>
              <a:t>86 %</a:t>
            </a:r>
          </a:p>
        </p:txBody>
      </p:sp>
      <p:sp>
        <p:nvSpPr>
          <p:cNvPr id="27" name="TextBox 26"/>
          <p:cNvSpPr txBox="1"/>
          <p:nvPr/>
        </p:nvSpPr>
        <p:spPr>
          <a:xfrm>
            <a:off x="8503920" y="2450591"/>
            <a:ext cx="3017520" cy="365760"/>
          </a:xfrm>
          <a:prstGeom prst="rect">
            <a:avLst/>
          </a:prstGeom>
          <a:noFill/>
        </p:spPr>
        <p:txBody>
          <a:bodyPr wrap="square" anchor="t" lIns="0" rIns="0" tIns="0" bIns="0">
            <a:spAutoFit/>
          </a:bodyPr>
          <a:lstStyle/>
          <a:p>
            <a:pPr eaLnBrk="1" hangingPunct="1">
              <a:lnSpc>
                <a:spcPct val="120000"/>
              </a:lnSpc>
            </a:pPr>
            <a:r>
              <a:rPr lang="es-ES" altLang="en-US" sz="1500">
                <a:solidFill>
                  <a:srgbClr val="5F6B78"/>
                </a:solidFill>
              </a:rPr>
              <a:t>Retención tras 500 ciclos</a:t>
            </a:r>
          </a:p>
        </p:txBody>
      </p:sp>
      <p:sp>
        <p:nvSpPr>
          <p:cNvPr id="28" name="Rectangle 27"/>
          <p:cNvSpPr/>
          <p:nvPr/>
        </p:nvSpPr>
        <p:spPr>
          <a:xfrm>
            <a:off x="8229600" y="31089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8503920" y="3200400"/>
            <a:ext cx="2926080" cy="640080"/>
          </a:xfrm>
          <a:prstGeom prst="rect">
            <a:avLst/>
          </a:prstGeom>
          <a:noFill/>
        </p:spPr>
        <p:txBody>
          <a:bodyPr wrap="square" anchor="t" lIns="0" rIns="0" tIns="0" bIns="0">
            <a:spAutoFit/>
          </a:bodyPr>
          <a:lstStyle/>
          <a:p>
            <a:pPr eaLnBrk="1" hangingPunct="1">
              <a:lnSpc>
                <a:spcPct val="120000"/>
              </a:lnSpc>
            </a:pPr>
            <a:r>
              <a:rPr lang="es-ES" altLang="en-US" sz="3000" b="1">
                <a:solidFill>
                  <a:schemeClr val="accent2"/>
                </a:solidFill>
              </a:rPr>
              <a:t>99,3 %</a:t>
            </a:r>
          </a:p>
        </p:txBody>
      </p:sp>
      <p:sp>
        <p:nvSpPr>
          <p:cNvPr id="30" name="TextBox 29"/>
          <p:cNvSpPr txBox="1"/>
          <p:nvPr/>
        </p:nvSpPr>
        <p:spPr>
          <a:xfrm>
            <a:off x="8503920" y="3822191"/>
            <a:ext cx="3017520" cy="365760"/>
          </a:xfrm>
          <a:prstGeom prst="rect">
            <a:avLst/>
          </a:prstGeom>
          <a:noFill/>
        </p:spPr>
        <p:txBody>
          <a:bodyPr wrap="square" anchor="t" lIns="0" rIns="0" tIns="0" bIns="0">
            <a:spAutoFit/>
          </a:bodyPr>
          <a:lstStyle/>
          <a:p>
            <a:pPr eaLnBrk="1" hangingPunct="1">
              <a:lnSpc>
                <a:spcPct val="120000"/>
              </a:lnSpc>
            </a:pPr>
            <a:r>
              <a:rPr lang="es-ES" altLang="en-US" sz="1500">
                <a:solidFill>
                  <a:srgbClr val="5F6B78"/>
                </a:solidFill>
              </a:rPr>
              <a:t>Eficiencia coulómbica media</a:t>
            </a:r>
          </a:p>
        </p:txBody>
      </p:sp>
      <p:sp>
        <p:nvSpPr>
          <p:cNvPr id="31" name="Rectangle 30"/>
          <p:cNvSpPr/>
          <p:nvPr/>
        </p:nvSpPr>
        <p:spPr>
          <a:xfrm>
            <a:off x="8229600" y="44805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503920" y="4572000"/>
            <a:ext cx="2926080" cy="640080"/>
          </a:xfrm>
          <a:prstGeom prst="rect">
            <a:avLst/>
          </a:prstGeom>
          <a:noFill/>
        </p:spPr>
        <p:txBody>
          <a:bodyPr wrap="square" anchor="t" lIns="0" rIns="0" tIns="0" bIns="0">
            <a:spAutoFit/>
          </a:bodyPr>
          <a:lstStyle/>
          <a:p>
            <a:pPr eaLnBrk="1" hangingPunct="1">
              <a:lnSpc>
                <a:spcPct val="120000"/>
              </a:lnSpc>
            </a:pPr>
            <a:r>
              <a:rPr lang="es-ES" altLang="en-US" sz="3000" b="1">
                <a:solidFill>
                  <a:srgbClr val="A86F10"/>
                </a:solidFill>
              </a:rPr>
              <a:t>×2</a:t>
            </a:r>
          </a:p>
        </p:txBody>
      </p:sp>
      <p:sp>
        <p:nvSpPr>
          <p:cNvPr id="33" name="TextBox 32"/>
          <p:cNvSpPr txBox="1"/>
          <p:nvPr/>
        </p:nvSpPr>
        <p:spPr>
          <a:xfrm>
            <a:off x="8503920" y="5193792"/>
            <a:ext cx="3017520" cy="365760"/>
          </a:xfrm>
          <a:prstGeom prst="rect">
            <a:avLst/>
          </a:prstGeom>
          <a:noFill/>
        </p:spPr>
        <p:txBody>
          <a:bodyPr wrap="square" anchor="t" lIns="0" rIns="0" tIns="0" bIns="0">
            <a:spAutoFit/>
          </a:bodyPr>
          <a:lstStyle/>
          <a:p>
            <a:pPr eaLnBrk="1" hangingPunct="1">
              <a:lnSpc>
                <a:spcPct val="120000"/>
              </a:lnSpc>
            </a:pPr>
            <a:r>
              <a:rPr lang="es-ES" altLang="en-US" sz="1500">
                <a:solidFill>
                  <a:srgbClr val="5F6B78"/>
                </a:solidFill>
              </a:rPr>
              <a:t>Vida en ciclado, aprox.</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03 Resultados · Mecanismo</a:t>
            </a:r>
          </a:p>
        </p:txBody>
      </p:sp>
      <p:sp>
        <p:nvSpPr>
          <p:cNvPr id="3" name="Title 2"/>
          <p:cNvSpPr>
            <a:spLocks noGrp="1"/>
          </p:cNvSpPr>
          <p:nvPr>
            <p:ph type="title"/>
          </p:nvPr>
        </p:nvSpPr>
        <p:spPr/>
        <p:txBody>
          <a:bodyPr/>
          <a:lstStyle/>
          <a:p>
            <a:pPr eaLnBrk="1" hangingPunct="1"/>
            <a:r>
              <a:rPr lang="es-ES" altLang="en-US"/>
              <a:t>La capa uniformiza el flujo de Li⁺ y frena la degradación</a:t>
            </a:r>
          </a:p>
        </p:txBody>
      </p:sp>
      <p:pic>
        <p:nvPicPr>
          <p:cNvPr id="4" name="Picture Placeholder 3" descr="mechanism.jpg"/>
          <p:cNvPicPr>
            <a:picLocks noGrp="1" noChangeAspect="1"/>
          </p:cNvPicPr>
          <p:nvPr>
            <p:ph type="pic" idx="10"/>
          </p:nvPr>
        </p:nvPicPr>
        <p:blipFill>
          <a:blip r:embed="rId2"/>
          <a:srcRect/>
          <a:stretch>
            <a:fillRect/>
          </a:stretch>
        </p:blipFill>
        <p:spPr>
          <a:xfrm>
            <a:off x="548640" y="1733255"/>
            <a:ext cx="6400800" cy="3894409"/>
          </a:xfrm>
        </p:spPr>
      </p:pic>
      <p:sp>
        <p:nvSpPr>
          <p:cNvPr id="5" name="Text Placeholder 4"/>
          <p:cNvSpPr>
            <a:spLocks noGrp="1"/>
          </p:cNvSpPr>
          <p:nvPr>
            <p:ph type="body" idx="16"/>
          </p:nvPr>
        </p:nvSpPr>
        <p:spPr/>
        <p:txBody>
          <a:bodyPr/>
          <a:lstStyle/>
          <a:p>
            <a:pPr eaLnBrk="1" hangingPunct="1"/>
            <a:r>
              <a:rPr lang="es-ES" altLang="en-US"/>
              <a:t>Figura 4. Cómo estabiliza la capa rica en LiF el ánodo de litio (esquema)</a:t>
            </a:r>
          </a:p>
        </p:txBody>
      </p:sp>
      <p:sp>
        <p:nvSpPr>
          <p:cNvPr id="6" name="Text Placeholder 5"/>
          <p:cNvSpPr>
            <a:spLocks noGrp="1"/>
          </p:cNvSpPr>
          <p:nvPr>
            <p:ph type="body" idx="1"/>
          </p:nvPr>
        </p:nvSpPr>
        <p:spPr/>
        <p:txBody>
          <a:bodyPr/>
          <a:lstStyle/>
          <a:p>
            <a:pPr eaLnBrk="1" hangingPunct="1"/>
            <a:r>
              <a:rPr lang="es-ES" altLang="en-US" sz="1700" b="1">
                <a:solidFill>
                  <a:schemeClr val="accent1"/>
                </a:solidFill>
              </a:rPr>
              <a:t>Composición</a:t>
            </a:r>
          </a:p>
          <a:p>
            <a:pPr eaLnBrk="1" hangingPunct="1"/>
            <a:r>
              <a:rPr lang="es-ES" altLang="en-US" sz="1700"/>
              <a:t>El perfil XPS muestra una capa formada sobre todo por LiF, de unos 50 nm.</a:t>
            </a:r>
          </a:p>
          <a:p>
            <a:pPr eaLnBrk="1" hangingPunct="1">
              <a:spcBef>
                <a:spcPts val="1400"/>
              </a:spcBef>
            </a:pPr>
            <a:r>
              <a:rPr lang="es-ES" altLang="en-US" sz="1700" b="1">
                <a:solidFill>
                  <a:schemeClr val="accent1"/>
                </a:solidFill>
              </a:rPr>
              <a:t>Transporte iónico</a:t>
            </a:r>
          </a:p>
          <a:p>
            <a:pPr eaLnBrk="1" hangingPunct="1"/>
            <a:r>
              <a:rPr lang="es-ES" altLang="en-US" sz="1700"/>
              <a:t>Aumenta la conductividad iónica interfacial y el flujo de Li⁺ es más uniforme.</a:t>
            </a:r>
          </a:p>
          <a:p>
            <a:pPr eaLnBrk="1" hangingPunct="1">
              <a:spcBef>
                <a:spcPts val="1400"/>
              </a:spcBef>
            </a:pPr>
            <a:r>
              <a:rPr lang="es-ES" altLang="en-US" sz="1700" b="1">
                <a:solidFill>
                  <a:schemeClr val="accent2"/>
                </a:solidFill>
              </a:rPr>
              <a:t>Estabilidad</a:t>
            </a:r>
          </a:p>
          <a:p>
            <a:pPr eaLnBrk="1" hangingPunct="1"/>
            <a:r>
              <a:rPr lang="es-ES" altLang="en-US" sz="1700"/>
              <a:t>La capa frena la descomposición continua del electrolito: la impedancia crece más despacio.</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TextBox 21"/>
          <p:cNvSpPr txBox="1"/>
          <p:nvPr/>
        </p:nvSpPr>
        <p:spPr>
          <a:xfrm>
            <a:off x="548640" y="6071616"/>
            <a:ext cx="6400800" cy="292608"/>
          </a:xfrm>
          <a:prstGeom prst="rect">
            <a:avLst/>
          </a:prstGeom>
          <a:noFill/>
        </p:spPr>
        <p:txBody>
          <a:bodyPr wrap="square" anchor="t" lIns="0" rIns="0" tIns="0" bIns="0">
            <a:spAutoFit/>
          </a:bodyPr>
          <a:lstStyle/>
          <a:p>
            <a:pPr eaLnBrk="1" hangingPunct="1">
              <a:lnSpc>
                <a:spcPct val="120000"/>
              </a:lnSpc>
            </a:pPr>
            <a:r>
              <a:rPr lang="es-ES" altLang="en-US" sz="1200" b="1">
                <a:solidFill>
                  <a:schemeClr val="accent2"/>
                </a:solidFill>
              </a:rPr>
              <a:t>✦ </a:t>
            </a:r>
            <a:r>
              <a:rPr lang="es-ES" altLang="en-US" sz="1200">
                <a:solidFill>
                  <a:srgbClr val="5F6B78"/>
                </a:solidFill>
              </a:rPr>
              <a:t>Genere un esquema de mecanismo así con SciDraw AI.</a:t>
            </a:r>
            <a:r>
              <a:rPr lang="es-ES" altLang="en-US" sz="1200" b="1">
                <a:solidFill>
                  <a:schemeClr val="accent1"/>
                </a:solidFill>
                <a:hlinkClick r:id="rId3"/>
              </a:rPr>
              <a:t>  Abrir SciDraw AI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04 Conclusiones</a:t>
            </a:r>
          </a:p>
        </p:txBody>
      </p:sp>
      <p:sp>
        <p:nvSpPr>
          <p:cNvPr id="3" name="Title 2"/>
          <p:cNvSpPr>
            <a:spLocks noGrp="1"/>
          </p:cNvSpPr>
          <p:nvPr>
            <p:ph type="title"/>
          </p:nvPr>
        </p:nvSpPr>
        <p:spPr/>
        <p:txBody>
          <a:bodyPr/>
          <a:lstStyle/>
          <a:p>
            <a:pPr eaLnBrk="1" hangingPunct="1"/>
            <a:r>
              <a:rPr lang="es-ES" altLang="en-US"/>
              <a:t>Frente a otras estrategias: sencilla y compatible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Table 21"/>
          <p:cNvGraphicFramePr>
            <a:graphicFrameLocks noGrp="1"/>
          </p:cNvGraphicFramePr>
          <p:nvPr/>
        </p:nvGraphicFramePr>
        <p:xfrm>
          <a:off x="548640" y="1737360"/>
          <a:ext cx="11094412" cy="3118104"/>
        </p:xfrm>
        <a:graphic>
          <a:graphicData uri="http://schemas.openxmlformats.org/drawingml/2006/table">
            <a:tbl>
              <a:tblPr firstRow="1">
                <a:tableStyleId>{5C22544A-7EE6-4342-B048-85BDC9FD1C3A}</a:tableStyleId>
              </a:tblPr>
              <a:tblGrid>
                <a:gridCol w="3429182"/>
                <a:gridCol w="2521457"/>
                <a:gridCol w="2622316"/>
                <a:gridCol w="2521457"/>
              </a:tblGrid>
              <a:tr h="512064">
                <a:tc>
                  <a:txBody>
                    <a:bodyPr wrap="square"/>
                    <a:lstStyle/>
                    <a:p>
                      <a:pPr eaLnBrk="1" hangingPunct="1">
                        <a:lnSpc>
                          <a:spcPct val="115000"/>
                        </a:lnSpc>
                      </a:pPr>
                      <a:r>
                        <a:rPr lang="es-ES" altLang="en-US" sz="1500" b="1">
                          <a:solidFill>
                            <a:srgbClr val="FFFFFF"/>
                          </a:solidFill>
                        </a:rPr>
                        <a:t>Estrategia</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Dificultad</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Con carbonatos</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Escalabilidad</a:t>
                      </a:r>
                    </a:p>
                  </a:txBody>
                  <a:tcPr marL="164592" marR="164592" marT="73152" marB="73152" anchor="ctr">
                    <a:solidFill>
                      <a:schemeClr val="accent1"/>
                    </a:solidFill>
                  </a:tcPr>
                </a:tc>
              </a:tr>
              <a:tr h="868680">
                <a:tc>
                  <a:txBody>
                    <a:bodyPr wrap="square"/>
                    <a:lstStyle/>
                    <a:p>
                      <a:pPr eaLnBrk="1" hangingPunct="1">
                        <a:lnSpc>
                          <a:spcPct val="115000"/>
                        </a:lnSpc>
                      </a:pPr>
                      <a:r>
                        <a:rPr lang="es-ES" altLang="en-US" sz="1500" b="1">
                          <a:solidFill>
                            <a:schemeClr val="dk1"/>
                          </a:solidFill>
                        </a:rPr>
                        <a:t>Aditivos del electrolito</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Baja</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Parcial</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Alta</a:t>
                      </a:r>
                    </a:p>
                  </a:txBody>
                  <a:tcPr marL="164592" marR="164592" marT="73152" marB="73152" anchor="ctr">
                    <a:solidFill>
                      <a:srgbClr val="FFFFFF"/>
                    </a:solidFill>
                  </a:tcPr>
                </a:tc>
              </a:tr>
              <a:tr h="868680">
                <a:tc>
                  <a:txBody>
                    <a:bodyPr wrap="square"/>
                    <a:lstStyle/>
                    <a:p>
                      <a:pPr eaLnBrk="1" hangingPunct="1">
                        <a:lnSpc>
                          <a:spcPct val="115000"/>
                        </a:lnSpc>
                      </a:pPr>
                      <a:r>
                        <a:rPr lang="es-ES" altLang="en-US" sz="1500" b="1">
                          <a:solidFill>
                            <a:schemeClr val="dk1"/>
                          </a:solidFill>
                        </a:rPr>
                        <a:t>SEI artificial por fase vapor</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Alta</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Sí</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Baja</a:t>
                      </a:r>
                    </a:p>
                  </a:txBody>
                  <a:tcPr marL="164592" marR="164592" marT="73152" marB="73152" anchor="ctr">
                    <a:solidFill>
                      <a:schemeClr val="lt2"/>
                    </a:solidFill>
                  </a:tcPr>
                </a:tc>
              </a:tr>
              <a:tr h="868680">
                <a:tc>
                  <a:txBody>
                    <a:bodyPr wrap="square"/>
                    <a:lstStyle/>
                    <a:p>
                      <a:pPr eaLnBrk="1" hangingPunct="1">
                        <a:lnSpc>
                          <a:spcPct val="115000"/>
                        </a:lnSpc>
                      </a:pPr>
                      <a:r>
                        <a:rPr lang="es-ES" altLang="en-US" sz="1500" b="1">
                          <a:solidFill>
                            <a:schemeClr val="dk1"/>
                          </a:solidFill>
                        </a:rPr>
                        <a:t>Este trabajo: inmersión</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Baja</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Sí</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Media-alta</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es-ES" altLang="en-US" sz="1800" b="1">
                <a:solidFill>
                  <a:srgbClr val="5F6B78"/>
                </a:solidFill>
              </a:rPr>
              <a:t>Nota  </a:t>
            </a:r>
            <a:r>
              <a:rPr lang="es-ES" altLang="en-US" sz="1800"/>
              <a:t>Comparación cualitativa, solo como ejemplo de formato. En su presentación, use indicadores cuantitativos en condiciones comparables y cite la fuente.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04 Conclusiones</a:t>
            </a:r>
          </a:p>
        </p:txBody>
      </p:sp>
      <p:sp>
        <p:nvSpPr>
          <p:cNvPr id="3" name="Title 2"/>
          <p:cNvSpPr>
            <a:spLocks noGrp="1"/>
          </p:cNvSpPr>
          <p:nvPr>
            <p:ph type="title"/>
          </p:nvPr>
        </p:nvSpPr>
        <p:spPr/>
        <p:txBody>
          <a:bodyPr/>
          <a:lstStyle/>
          <a:p>
            <a:pPr eaLnBrk="1" hangingPunct="1"/>
            <a:r>
              <a:rPr lang="es-ES" altLang="en-US"/>
              <a:t>Conclusiones y perspectivas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737360"/>
            <a:ext cx="6434760" cy="3154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6434760"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5886120" cy="457200"/>
          </a:xfrm>
          <a:prstGeom prst="rect">
            <a:avLst/>
          </a:prstGeom>
          <a:noFill/>
        </p:spPr>
        <p:txBody>
          <a:bodyPr wrap="square" anchor="t" lIns="0" rIns="0" tIns="0" bIns="0">
            <a:spAutoFit/>
          </a:bodyPr>
          <a:lstStyle/>
          <a:p>
            <a:pPr eaLnBrk="1" hangingPunct="1">
              <a:lnSpc>
                <a:spcPct val="120000"/>
              </a:lnSpc>
            </a:pPr>
            <a:r>
              <a:rPr lang="es-ES" altLang="en-US" sz="2000" b="1">
                <a:solidFill>
                  <a:schemeClr val="accent1"/>
                </a:solidFill>
              </a:rPr>
              <a:t>Conclusiones</a:t>
            </a:r>
          </a:p>
        </p:txBody>
      </p:sp>
      <p:sp>
        <p:nvSpPr>
          <p:cNvPr id="25" name="TextBox 24"/>
          <p:cNvSpPr txBox="1"/>
          <p:nvPr/>
        </p:nvSpPr>
        <p:spPr>
          <a:xfrm>
            <a:off x="822959" y="2514600"/>
            <a:ext cx="5886120" cy="2240280"/>
          </a:xfrm>
          <a:prstGeom prst="rect">
            <a:avLst/>
          </a:prstGeom>
          <a:noFill/>
        </p:spPr>
        <p:txBody>
          <a:bodyPr wrap="square" anchor="t" lIns="0" rIns="0" tIns="0" bIns="0">
            <a:spAutoFit/>
          </a:bodyPr>
          <a:lstStyle/>
          <a:p>
            <a:pPr eaLnBrk="1" hangingPunct="1">
              <a:lnSpc>
                <a:spcPct val="130000"/>
              </a:lnSpc>
            </a:pPr>
            <a:r>
              <a:rPr lang="es-ES" altLang="en-US" sz="1800">
                <a:solidFill>
                  <a:schemeClr val="dk1"/>
                </a:solidFill>
              </a:rPr>
              <a:t>1. La inmersión forma in situ una capa rica en LiF sobre el litio.</a:t>
            </a:r>
          </a:p>
          <a:p>
            <a:pPr eaLnBrk="1" hangingPunct="1">
              <a:lnSpc>
                <a:spcPct val="130000"/>
              </a:lnSpc>
              <a:spcBef>
                <a:spcPts val="1200"/>
              </a:spcBef>
            </a:pPr>
            <a:r>
              <a:rPr lang="es-ES" altLang="en-US" sz="1800">
                <a:solidFill>
                  <a:schemeClr val="dk1"/>
                </a:solidFill>
              </a:rPr>
              <a:t>2. El sobrepotencial de nucleación baja un 40 % y el depósito es compacto.</a:t>
            </a:r>
          </a:p>
          <a:p>
            <a:pPr eaLnBrk="1" hangingPunct="1">
              <a:lnSpc>
                <a:spcPct val="130000"/>
              </a:lnSpc>
              <a:spcBef>
                <a:spcPts val="1200"/>
              </a:spcBef>
            </a:pPr>
            <a:r>
              <a:rPr lang="es-ES" altLang="en-US" sz="1800">
                <a:solidFill>
                  <a:schemeClr val="dk1"/>
                </a:solidFill>
              </a:rPr>
              <a:t>3. Retención a 500 ciclos: del 41 % al 86 %.</a:t>
            </a:r>
          </a:p>
        </p:txBody>
      </p:sp>
      <p:sp>
        <p:nvSpPr>
          <p:cNvPr id="26" name="Rectangle 25"/>
          <p:cNvSpPr/>
          <p:nvPr/>
        </p:nvSpPr>
        <p:spPr>
          <a:xfrm>
            <a:off x="7303440" y="1737360"/>
            <a:ext cx="4339614" cy="3154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7303440" y="1737360"/>
            <a:ext cx="4339614"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7577760" y="1965960"/>
            <a:ext cx="3790974" cy="457200"/>
          </a:xfrm>
          <a:prstGeom prst="rect">
            <a:avLst/>
          </a:prstGeom>
          <a:noFill/>
        </p:spPr>
        <p:txBody>
          <a:bodyPr wrap="square" anchor="t" lIns="0" rIns="0" tIns="0" bIns="0">
            <a:spAutoFit/>
          </a:bodyPr>
          <a:lstStyle/>
          <a:p>
            <a:pPr eaLnBrk="1" hangingPunct="1">
              <a:lnSpc>
                <a:spcPct val="120000"/>
              </a:lnSpc>
            </a:pPr>
            <a:r>
              <a:rPr lang="es-ES" altLang="en-US" sz="1900" b="1">
                <a:solidFill>
                  <a:schemeClr val="accent4"/>
                </a:solidFill>
              </a:rPr>
              <a:t>Límites y próximos pasos</a:t>
            </a:r>
          </a:p>
        </p:txBody>
      </p:sp>
      <p:sp>
        <p:nvSpPr>
          <p:cNvPr id="29" name="TextBox 28"/>
          <p:cNvSpPr txBox="1"/>
          <p:nvPr/>
        </p:nvSpPr>
        <p:spPr>
          <a:xfrm>
            <a:off x="7577760" y="2514600"/>
            <a:ext cx="3790974" cy="2240280"/>
          </a:xfrm>
          <a:prstGeom prst="rect">
            <a:avLst/>
          </a:prstGeom>
          <a:noFill/>
        </p:spPr>
        <p:txBody>
          <a:bodyPr wrap="square" anchor="t" lIns="0" rIns="0" tIns="0" bIns="0">
            <a:spAutoFit/>
          </a:bodyPr>
          <a:lstStyle/>
          <a:p>
            <a:pPr eaLnBrk="1" hangingPunct="1">
              <a:lnSpc>
                <a:spcPct val="130000"/>
              </a:lnSpc>
            </a:pPr>
            <a:r>
              <a:rPr lang="es-ES" altLang="en-US" sz="1700">
                <a:solidFill>
                  <a:schemeClr val="dk1"/>
                </a:solidFill>
              </a:rPr>
              <a:t>Falta validar con capacidad areal alta (&gt; 3 mAh/cm²).</a:t>
            </a:r>
          </a:p>
          <a:p>
            <a:pPr eaLnBrk="1" hangingPunct="1">
              <a:lnSpc>
                <a:spcPct val="130000"/>
              </a:lnSpc>
              <a:spcBef>
                <a:spcPts val="1000"/>
              </a:spcBef>
            </a:pPr>
            <a:r>
              <a:rPr lang="es-ES" altLang="en-US" sz="1700">
                <a:solidFill>
                  <a:schemeClr val="dk1"/>
                </a:solidFill>
              </a:rPr>
              <a:t>No se conoce la evolución de la capa a alta temperatura.</a:t>
            </a:r>
          </a:p>
          <a:p>
            <a:pPr eaLnBrk="1" hangingPunct="1">
              <a:lnSpc>
                <a:spcPct val="130000"/>
              </a:lnSpc>
              <a:spcBef>
                <a:spcPts val="1400"/>
              </a:spcBef>
            </a:pPr>
            <a:r>
              <a:rPr lang="es-ES" altLang="en-US" sz="1700" b="1">
                <a:solidFill>
                  <a:schemeClr val="dk1"/>
                </a:solidFill>
              </a:rPr>
              <a:t>Próximo paso: </a:t>
            </a:r>
            <a:r>
              <a:rPr lang="es-ES" altLang="en-US" sz="1700">
                <a:solidFill>
                  <a:schemeClr val="dk1"/>
                </a:solidFill>
              </a:rPr>
              <a:t>celdas pouch y caracterización in situ.</a:t>
            </a:r>
          </a:p>
        </p:txBody>
      </p:sp>
      <p:sp>
        <p:nvSpPr>
          <p:cNvPr id="30" name="Rectangle 29"/>
          <p:cNvSpPr/>
          <p:nvPr/>
        </p:nvSpPr>
        <p:spPr>
          <a:xfrm>
            <a:off x="548640" y="5120640"/>
            <a:ext cx="11094415" cy="914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960120" y="5120640"/>
            <a:ext cx="10271455" cy="914400"/>
          </a:xfrm>
          <a:prstGeom prst="rect">
            <a:avLst/>
          </a:prstGeom>
          <a:noFill/>
        </p:spPr>
        <p:txBody>
          <a:bodyPr wrap="square" anchor="ctr" lIns="0" rIns="0" tIns="0" bIns="0">
            <a:spAutoFit/>
          </a:bodyPr>
          <a:lstStyle/>
          <a:p>
            <a:pPr eaLnBrk="1" hangingPunct="1">
              <a:lnSpc>
                <a:spcPct val="120000"/>
              </a:lnSpc>
            </a:pPr>
            <a:r>
              <a:rPr lang="es-ES" altLang="en-US" sz="1900" b="1">
                <a:solidFill>
                  <a:srgbClr val="F2C66D"/>
                </a:solidFill>
              </a:rPr>
              <a:t>En una frase  </a:t>
            </a:r>
            <a:r>
              <a:rPr lang="es-ES" altLang="en-US" sz="1900">
                <a:solidFill>
                  <a:srgbClr val="FFFFFF"/>
                </a:solidFill>
              </a:rPr>
              <a:t>la capa rica en LiF duplica aproximadamente la vida del ánodo de litio con carbonatos.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Agradecimientos</a:t>
            </a:r>
          </a:p>
        </p:txBody>
      </p:sp>
      <p:sp>
        <p:nvSpPr>
          <p:cNvPr id="3" name="Title 2"/>
          <p:cNvSpPr>
            <a:spLocks noGrp="1"/>
          </p:cNvSpPr>
          <p:nvPr>
            <p:ph type="title"/>
          </p:nvPr>
        </p:nvSpPr>
        <p:spPr/>
        <p:txBody>
          <a:bodyPr/>
          <a:lstStyle/>
          <a:p>
            <a:pPr eaLnBrk="1" hangingPunct="1"/>
            <a:r>
              <a:rPr lang="es-ES" altLang="en-US"/>
              <a:t>Agradecimientos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sp>
        <p:nvSpPr>
          <p:cNvPr id="22" name="Rectangle 21"/>
          <p:cNvSpPr/>
          <p:nvPr/>
        </p:nvSpPr>
        <p:spPr>
          <a:xfrm>
            <a:off x="548640"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es-ES" altLang="en-US" sz="1900" b="1">
                <a:solidFill>
                  <a:schemeClr val="accent1"/>
                </a:solidFill>
              </a:rPr>
              <a:t>Dirección</a:t>
            </a:r>
          </a:p>
        </p:txBody>
      </p:sp>
      <p:sp>
        <p:nvSpPr>
          <p:cNvPr id="25" name="TextBox 24"/>
          <p:cNvSpPr txBox="1"/>
          <p:nvPr/>
        </p:nvSpPr>
        <p:spPr>
          <a:xfrm>
            <a:off x="822959" y="2514600"/>
            <a:ext cx="4815687" cy="1097280"/>
          </a:xfrm>
          <a:prstGeom prst="rect">
            <a:avLst/>
          </a:prstGeom>
          <a:noFill/>
        </p:spPr>
        <p:txBody>
          <a:bodyPr wrap="square" anchor="t" lIns="0" rIns="0" tIns="0" bIns="0">
            <a:spAutoFit/>
          </a:bodyPr>
          <a:lstStyle/>
          <a:p>
            <a:pPr eaLnBrk="1" hangingPunct="1">
              <a:lnSpc>
                <a:spcPct val="130000"/>
              </a:lnSpc>
            </a:pPr>
            <a:r>
              <a:rPr lang="es-ES" altLang="en-US" sz="1700">
                <a:solidFill>
                  <a:schemeClr val="dk1"/>
                </a:solidFill>
              </a:rPr>
              <a:t>A la Dra. XXX, por su dirección y apoyo.</a:t>
            </a:r>
          </a:p>
        </p:txBody>
      </p:sp>
      <p:sp>
        <p:nvSpPr>
          <p:cNvPr id="26" name="Rectangle 25"/>
          <p:cNvSpPr/>
          <p:nvPr/>
        </p:nvSpPr>
        <p:spPr>
          <a:xfrm>
            <a:off x="6278727"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es-ES" altLang="en-US" sz="1900" b="1">
                <a:solidFill>
                  <a:schemeClr val="accent2"/>
                </a:solidFill>
              </a:rPr>
              <a:t>Colaboración</a:t>
            </a:r>
          </a:p>
        </p:txBody>
      </p:sp>
      <p:sp>
        <p:nvSpPr>
          <p:cNvPr id="29" name="TextBox 28"/>
          <p:cNvSpPr txBox="1"/>
          <p:nvPr/>
        </p:nvSpPr>
        <p:spPr>
          <a:xfrm>
            <a:off x="6553047" y="2514600"/>
            <a:ext cx="4815687" cy="1097280"/>
          </a:xfrm>
          <a:prstGeom prst="rect">
            <a:avLst/>
          </a:prstGeom>
          <a:noFill/>
        </p:spPr>
        <p:txBody>
          <a:bodyPr wrap="square" anchor="t" lIns="0" rIns="0" tIns="0" bIns="0">
            <a:spAutoFit/>
          </a:bodyPr>
          <a:lstStyle/>
          <a:p>
            <a:pPr eaLnBrk="1" hangingPunct="1">
              <a:lnSpc>
                <a:spcPct val="130000"/>
              </a:lnSpc>
            </a:pPr>
            <a:r>
              <a:rPr lang="es-ES" altLang="en-US" sz="1700">
                <a:solidFill>
                  <a:schemeClr val="dk1"/>
                </a:solidFill>
              </a:rPr>
              <a:t>Al grupo del Dr. XXX, por las medidas de XPS.</a:t>
            </a:r>
          </a:p>
        </p:txBody>
      </p:sp>
      <p:sp>
        <p:nvSpPr>
          <p:cNvPr id="30" name="Rectangle 29"/>
          <p:cNvSpPr/>
          <p:nvPr/>
        </p:nvSpPr>
        <p:spPr>
          <a:xfrm>
            <a:off x="548640"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93192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60520"/>
            <a:ext cx="4815687" cy="457200"/>
          </a:xfrm>
          <a:prstGeom prst="rect">
            <a:avLst/>
          </a:prstGeom>
          <a:noFill/>
        </p:spPr>
        <p:txBody>
          <a:bodyPr wrap="square" anchor="t" lIns="0" rIns="0" tIns="0" bIns="0">
            <a:spAutoFit/>
          </a:bodyPr>
          <a:lstStyle/>
          <a:p>
            <a:pPr eaLnBrk="1" hangingPunct="1">
              <a:lnSpc>
                <a:spcPct val="120000"/>
              </a:lnSpc>
            </a:pPr>
            <a:r>
              <a:rPr lang="es-ES" altLang="en-US" sz="1900" b="1">
                <a:solidFill>
                  <a:schemeClr val="accent3"/>
                </a:solidFill>
              </a:rPr>
              <a:t>Servicios técnicos</a:t>
            </a:r>
          </a:p>
        </p:txBody>
      </p:sp>
      <p:sp>
        <p:nvSpPr>
          <p:cNvPr id="33" name="TextBox 32"/>
          <p:cNvSpPr txBox="1"/>
          <p:nvPr/>
        </p:nvSpPr>
        <p:spPr>
          <a:xfrm>
            <a:off x="822959" y="4709159"/>
            <a:ext cx="4815687" cy="1097280"/>
          </a:xfrm>
          <a:prstGeom prst="rect">
            <a:avLst/>
          </a:prstGeom>
          <a:noFill/>
        </p:spPr>
        <p:txBody>
          <a:bodyPr wrap="square" anchor="t" lIns="0" rIns="0" tIns="0" bIns="0">
            <a:spAutoFit/>
          </a:bodyPr>
          <a:lstStyle/>
          <a:p>
            <a:pPr eaLnBrk="1" hangingPunct="1">
              <a:lnSpc>
                <a:spcPct val="130000"/>
              </a:lnSpc>
            </a:pPr>
            <a:r>
              <a:rPr lang="es-ES" altLang="en-US" sz="1700">
                <a:solidFill>
                  <a:schemeClr val="dk1"/>
                </a:solidFill>
              </a:rPr>
              <a:t>A los servicios científico-técnicos de la Universidad de XXX.</a:t>
            </a:r>
          </a:p>
        </p:txBody>
      </p:sp>
      <p:sp>
        <p:nvSpPr>
          <p:cNvPr id="34" name="Rectangle 33"/>
          <p:cNvSpPr/>
          <p:nvPr/>
        </p:nvSpPr>
        <p:spPr>
          <a:xfrm>
            <a:off x="6278727"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931920"/>
            <a:ext cx="5364327"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60520"/>
            <a:ext cx="4815687" cy="457200"/>
          </a:xfrm>
          <a:prstGeom prst="rect">
            <a:avLst/>
          </a:prstGeom>
          <a:noFill/>
        </p:spPr>
        <p:txBody>
          <a:bodyPr wrap="square" anchor="t" lIns="0" rIns="0" tIns="0" bIns="0">
            <a:spAutoFit/>
          </a:bodyPr>
          <a:lstStyle/>
          <a:p>
            <a:pPr eaLnBrk="1" hangingPunct="1">
              <a:lnSpc>
                <a:spcPct val="120000"/>
              </a:lnSpc>
            </a:pPr>
            <a:r>
              <a:rPr lang="es-ES" altLang="en-US" sz="1900" b="1">
                <a:solidFill>
                  <a:schemeClr val="accent4"/>
                </a:solidFill>
              </a:rPr>
              <a:t>Financiación</a:t>
            </a:r>
          </a:p>
        </p:txBody>
      </p:sp>
      <p:sp>
        <p:nvSpPr>
          <p:cNvPr id="37" name="TextBox 36"/>
          <p:cNvSpPr txBox="1"/>
          <p:nvPr/>
        </p:nvSpPr>
        <p:spPr>
          <a:xfrm>
            <a:off x="6553047" y="4709159"/>
            <a:ext cx="4815687" cy="1097280"/>
          </a:xfrm>
          <a:prstGeom prst="rect">
            <a:avLst/>
          </a:prstGeom>
          <a:noFill/>
        </p:spPr>
        <p:txBody>
          <a:bodyPr wrap="square" anchor="t" lIns="0" rIns="0" tIns="0" bIns="0">
            <a:spAutoFit/>
          </a:bodyPr>
          <a:lstStyle/>
          <a:p>
            <a:pPr eaLnBrk="1" hangingPunct="1">
              <a:lnSpc>
                <a:spcPct val="130000"/>
              </a:lnSpc>
            </a:pPr>
            <a:r>
              <a:rPr lang="es-ES" altLang="en-US" sz="1700">
                <a:solidFill>
                  <a:schemeClr val="dk1"/>
                </a:solidFill>
              </a:rPr>
              <a:t>Proyecto XXX (ref. XXXXXXXX).</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es-ES" altLang="en-US"/>
              <a:t>Muchas gracias. ¿Preguntas?</a:t>
            </a:r>
          </a:p>
        </p:txBody>
      </p:sp>
      <p:sp>
        <p:nvSpPr>
          <p:cNvPr id="3" name="Text Placeholder 2"/>
          <p:cNvSpPr>
            <a:spLocks noGrp="1"/>
          </p:cNvSpPr>
          <p:nvPr>
            <p:ph type="body" idx="1"/>
          </p:nvPr>
        </p:nvSpPr>
        <p:spPr/>
        <p:txBody>
          <a:bodyPr/>
          <a:lstStyle/>
          <a:p>
            <a:pPr eaLnBrk="1" hangingPunct="1"/>
            <a:r>
              <a:rPr lang="es-ES" altLang="en-US">
                <a:solidFill>
                  <a:srgbClr val="C9D6E8"/>
                </a:solidFill>
              </a:rPr>
              <a:t>Ponente  </a:t>
            </a:r>
            <a:r>
              <a:rPr lang="es-ES" altLang="en-US">
                <a:solidFill>
                  <a:srgbClr val="FFFFFF"/>
                </a:solidFill>
              </a:rPr>
              <a:t>XXX XXX · Universidad de XXX</a:t>
            </a:r>
          </a:p>
          <a:p>
            <a:pPr eaLnBrk="1" hangingPunct="1"/>
            <a:r>
              <a:rPr lang="es-ES" altLang="en-US">
                <a:solidFill>
                  <a:srgbClr val="C9D6E8"/>
                </a:solidFill>
              </a:rPr>
              <a:t>Correo  </a:t>
            </a:r>
            <a:r>
              <a:rPr lang="es-ES" altLang="en-US">
                <a:solidFill>
                  <a:srgbClr val="FFFFFF"/>
                </a:solidFill>
              </a:rPr>
              <a:t>nombre@universidad.es</a:t>
            </a:r>
          </a:p>
          <a:p>
            <a:pPr eaLnBrk="1" hangingPunct="1"/>
            <a:r>
              <a:rPr lang="es-ES" altLang="en-US">
                <a:solidFill>
                  <a:srgbClr val="C9D6E8"/>
                </a:solidFill>
              </a:rPr>
              <a:t>Artículo  </a:t>
            </a:r>
            <a:r>
              <a:rPr lang="es-ES" altLang="en-US">
                <a:solidFill>
                  <a:srgbClr val="FFFFFF"/>
                </a:solidFill>
              </a:rPr>
              <a:t>Revista, 2026 (escanee el código)</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es-ES" altLang="en-US"/>
              <a:t>Artículo / web del grupo</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s-ES" altLang="en-US"/>
              <a:t>Reserva · oculta en la presentación; ábrala por su número si la necesita</a:t>
            </a:r>
          </a:p>
        </p:txBody>
      </p:sp>
      <p:sp>
        <p:nvSpPr>
          <p:cNvPr id="3" name="Title 2"/>
          <p:cNvSpPr>
            <a:spLocks noGrp="1"/>
          </p:cNvSpPr>
          <p:nvPr>
            <p:ph type="title"/>
          </p:nvPr>
        </p:nvSpPr>
        <p:spPr/>
        <p:txBody>
          <a:bodyPr/>
          <a:lstStyle/>
          <a:p>
            <a:pPr eaLnBrk="1" hangingPunct="1"/>
            <a:r>
              <a:rPr lang="es-ES" altLang="en-US"/>
              <a:t>Preguntas previsibles y respuestas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s-ES" altLang="en-US"/>
              <a:t>X Congreso Iberoamericano de Almacenamiento de Energía · Sesión oral</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s-ES"/>
              <a:t>‹#›</a:t>
            </a:fld>
          </a:p>
        </p:txBody>
      </p:sp>
      <p:graphicFrame>
        <p:nvGraphicFramePr>
          <p:cNvPr id="22" name="Table 21"/>
          <p:cNvGraphicFramePr>
            <a:graphicFrameLocks noGrp="1"/>
          </p:cNvGraphicFramePr>
          <p:nvPr/>
        </p:nvGraphicFramePr>
        <p:xfrm>
          <a:off x="548640" y="1737360"/>
          <a:ext cx="11094414" cy="3392424"/>
        </p:xfrm>
        <a:graphic>
          <a:graphicData uri="http://schemas.openxmlformats.org/drawingml/2006/table">
            <a:tbl>
              <a:tblPr firstRow="1">
                <a:tableStyleId>{5C22544A-7EE6-4342-B048-85BDC9FD1C3A}</a:tableStyleId>
              </a:tblPr>
              <a:tblGrid>
                <a:gridCol w="3832616"/>
                <a:gridCol w="5345490"/>
                <a:gridCol w="1916308"/>
              </a:tblGrid>
              <a:tr h="512064">
                <a:tc>
                  <a:txBody>
                    <a:bodyPr wrap="square"/>
                    <a:lstStyle/>
                    <a:p>
                      <a:pPr eaLnBrk="1" hangingPunct="1">
                        <a:lnSpc>
                          <a:spcPct val="115000"/>
                        </a:lnSpc>
                      </a:pPr>
                      <a:r>
                        <a:rPr lang="es-ES" altLang="en-US" sz="1500" b="1">
                          <a:solidFill>
                            <a:srgbClr val="FFFFFF"/>
                          </a:solidFill>
                        </a:rPr>
                        <a:t>Pregunta previsible</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Puntos clave de la respuesta</a:t>
                      </a:r>
                    </a:p>
                  </a:txBody>
                  <a:tcPr marL="164592" marR="164592" marT="73152" marB="73152" anchor="ctr">
                    <a:solidFill>
                      <a:schemeClr val="accent1"/>
                    </a:solidFill>
                  </a:tcPr>
                </a:tc>
                <a:tc>
                  <a:txBody>
                    <a:bodyPr wrap="square"/>
                    <a:lstStyle/>
                    <a:p>
                      <a:pPr eaLnBrk="1" hangingPunct="1">
                        <a:lnSpc>
                          <a:spcPct val="115000"/>
                        </a:lnSpc>
                      </a:pPr>
                      <a:r>
                        <a:rPr lang="es-ES" altLang="en-US" sz="1500" b="1">
                          <a:solidFill>
                            <a:srgbClr val="FFFFFF"/>
                          </a:solidFill>
                        </a:rPr>
                        <a:t>Evidencia</a:t>
                      </a:r>
                    </a:p>
                  </a:txBody>
                  <a:tcPr marL="164592" marR="164592" marT="73152" marB="73152" anchor="ctr">
                    <a:solidFill>
                      <a:schemeClr val="accent1"/>
                    </a:solidFill>
                  </a:tcPr>
                </a:tc>
              </a:tr>
              <a:tr h="960120">
                <a:tc>
                  <a:txBody>
                    <a:bodyPr wrap="square"/>
                    <a:lstStyle/>
                    <a:p>
                      <a:pPr eaLnBrk="1" hangingPunct="1">
                        <a:lnSpc>
                          <a:spcPct val="115000"/>
                        </a:lnSpc>
                      </a:pPr>
                      <a:r>
                        <a:rPr lang="es-ES" altLang="en-US" sz="1500" b="1">
                          <a:solidFill>
                            <a:schemeClr val="dk1"/>
                          </a:solidFill>
                        </a:rPr>
                        <a:t>¿Cómo se controla el espesor de la capa?</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Con el tiempo de inmersión: 10 min dan unos 50 nm; más tiempo aumenta mucho la impedancia.</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Fig. S2</a:t>
                      </a:r>
                    </a:p>
                  </a:txBody>
                  <a:tcPr marL="164592" marR="164592" marT="73152" marB="73152" anchor="ctr">
                    <a:solidFill>
                      <a:srgbClr val="FFFFFF"/>
                    </a:solidFill>
                  </a:tcPr>
                </a:tc>
              </a:tr>
              <a:tr h="960120">
                <a:tc>
                  <a:txBody>
                    <a:bodyPr wrap="square"/>
                    <a:lstStyle/>
                    <a:p>
                      <a:pPr eaLnBrk="1" hangingPunct="1">
                        <a:lnSpc>
                          <a:spcPct val="115000"/>
                        </a:lnSpc>
                      </a:pPr>
                      <a:r>
                        <a:rPr lang="es-ES" altLang="en-US" sz="1500" b="1">
                          <a:solidFill>
                            <a:schemeClr val="dk1"/>
                          </a:solidFill>
                        </a:rPr>
                        <a:t>¿Funciona con capacidad areal alta?</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Es estable hasta 3 mAh/cm²; por encima es el siguiente paso.</a:t>
                      </a:r>
                    </a:p>
                  </a:txBody>
                  <a:tcPr marL="164592" marR="164592" marT="73152" marB="73152" anchor="ctr">
                    <a:solidFill>
                      <a:schemeClr val="lt2"/>
                    </a:solidFill>
                  </a:tcPr>
                </a:tc>
                <a:tc>
                  <a:txBody>
                    <a:bodyPr wrap="square"/>
                    <a:lstStyle/>
                    <a:p>
                      <a:pPr eaLnBrk="1" hangingPunct="1">
                        <a:lnSpc>
                          <a:spcPct val="115000"/>
                        </a:lnSpc>
                      </a:pPr>
                      <a:r>
                        <a:rPr lang="es-ES" altLang="en-US" sz="1500">
                          <a:solidFill>
                            <a:schemeClr val="dk1"/>
                          </a:solidFill>
                        </a:rPr>
                        <a:t>Diap. 12</a:t>
                      </a:r>
                    </a:p>
                  </a:txBody>
                  <a:tcPr marL="164592" marR="164592" marT="73152" marB="73152" anchor="ctr">
                    <a:solidFill>
                      <a:schemeClr val="lt2"/>
                    </a:solidFill>
                  </a:tcPr>
                </a:tc>
              </a:tr>
              <a:tr h="960120">
                <a:tc>
                  <a:txBody>
                    <a:bodyPr wrap="square"/>
                    <a:lstStyle/>
                    <a:p>
                      <a:pPr eaLnBrk="1" hangingPunct="1">
                        <a:lnSpc>
                          <a:spcPct val="115000"/>
                        </a:lnSpc>
                      </a:pPr>
                      <a:r>
                        <a:rPr lang="es-ES" altLang="en-US" sz="1500" b="1">
                          <a:solidFill>
                            <a:schemeClr val="dk1"/>
                          </a:solidFill>
                        </a:rPr>
                        <a:t>¿Y frente al aditivo FEC?</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La capa se puede combinar con FEC: sus efectos son complementarios.</a:t>
                      </a:r>
                    </a:p>
                  </a:txBody>
                  <a:tcPr marL="164592" marR="164592" marT="73152" marB="73152" anchor="ctr">
                    <a:solidFill>
                      <a:srgbClr val="FFFFFF"/>
                    </a:solidFill>
                  </a:tcPr>
                </a:tc>
                <a:tc>
                  <a:txBody>
                    <a:bodyPr wrap="square"/>
                    <a:lstStyle/>
                    <a:p>
                      <a:pPr eaLnBrk="1" hangingPunct="1">
                        <a:lnSpc>
                          <a:spcPct val="115000"/>
                        </a:lnSpc>
                      </a:pPr>
                      <a:r>
                        <a:rPr lang="es-ES" altLang="en-US" sz="1500">
                          <a:solidFill>
                            <a:schemeClr val="dk1"/>
                          </a:solidFill>
                        </a:rPr>
                        <a:t>Fig. S5</a:t>
                      </a:r>
                    </a:p>
                  </a:txBody>
                  <a:tcPr marL="164592" marR="164592" marT="73152" marB="73152" anchor="ctr">
                    <a:solidFill>
                      <a:srgbClr val="FFFFFF"/>
                    </a:solidFill>
                  </a:tcPr>
                </a:tc>
              </a:tr>
            </a:tbl>
          </a:graphicData>
        </a:graphic>
      </p:graphicFrame>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de comunicación oral en congreso · SciDraw AI</dc:title>
  <dc:subject>Comunicación oral en congreso (versión de ejemplo)</dc:subject>
  <dc:creator>SciDraw AI</dc:creator>
  <cp:keywords>SciDraw AI; congreso; comunicación oral; presentación científica; plantilla PowerPoint</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