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Control</c:v>
                </c:pt>
              </c:strCache>
            </c:strRef>
          </c:tx>
          <c:spPr>
            <a:solidFill>
              <a:srgbClr val="9AA4AF"/>
            </a:solidFill>
            <a:ln>
              <a:noFill/>
            </a:ln>
          </c:spPr>
          <c:errBars>
            <c:errBarType val="both"/>
            <c:errValType val="cust"/>
            <c:noEndCap val="0"/>
            <c:plus>
              <c:numLit>
                <c:formatCode>General</c:formatCode>
                <c:ptCount val="3"/>
                <c:pt idx="0">
                  <c:v>1.8</c:v>
                </c:pt>
                <c:pt idx="1">
                  <c:v>2.0</c:v>
                </c:pt>
                <c:pt idx="2">
                  <c:v>2.1</c:v>
                </c:pt>
              </c:numLit>
            </c:plus>
            <c:minus>
              <c:numLit>
                <c:formatCode>General</c:formatCode>
                <c:ptCount val="3"/>
                <c:pt idx="0">
                  <c:v>1.8</c:v>
                </c:pt>
                <c:pt idx="1">
                  <c:v>2.0</c:v>
                </c:pt>
                <c:pt idx="2">
                  <c:v>2.1</c:v>
                </c:pt>
              </c:numLit>
            </c:minus>
            <c:spPr>
              <a:ln w="12700">
                <a:solidFill>
                  <a:srgbClr val="333A42"/>
                </a:solidFill>
              </a:ln>
            </c:spPr>
          </c:errBars>
          <c:cat>
            <c:strRef>
              <c:f>Sheet1!$A$2:$A$4</c:f>
              <c:strCache>
                <c:ptCount val="3"/>
                <c:pt idx="0">
                  <c:v>Week 4</c:v>
                </c:pt>
                <c:pt idx="1">
                  <c:v>Week 8</c:v>
                </c:pt>
                <c:pt idx="2">
                  <c:v>Week 12</c:v>
                </c:pt>
              </c:strCache>
            </c:strRef>
          </c:cat>
          <c:val>
            <c:numRef>
              <c:f>Sheet1!$B$2:$B$4</c:f>
              <c:numCache>
                <c:formatCode>General</c:formatCode>
                <c:ptCount val="3"/>
                <c:pt idx="0">
                  <c:v>16.9</c:v>
                </c:pt>
                <c:pt idx="1">
                  <c:v>17.6</c:v>
                </c:pt>
                <c:pt idx="2">
                  <c:v>18.2</c:v>
                </c:pt>
              </c:numCache>
            </c:numRef>
          </c:val>
        </c:ser>
        <c:ser>
          <c:idx val="1"/>
          <c:order val="1"/>
          <c:tx>
            <c:strRef>
              <c:f>Sheet1!$C$1</c:f>
              <c:strCache>
                <c:ptCount val="1"/>
                <c:pt idx="0">
                  <c:v>HFD</c:v>
                </c:pt>
              </c:strCache>
            </c:strRef>
          </c:tx>
          <c:spPr>
            <a:solidFill>
              <a:schemeClr val="accent1"/>
            </a:solidFill>
            <a:ln>
              <a:noFill/>
            </a:ln>
          </c:spPr>
          <c:errBars>
            <c:errBarType val="both"/>
            <c:errValType val="cust"/>
            <c:noEndCap val="0"/>
            <c:plus>
              <c:numLit>
                <c:formatCode>General</c:formatCode>
                <c:ptCount val="3"/>
                <c:pt idx="0">
                  <c:v>2.4</c:v>
                </c:pt>
                <c:pt idx="1">
                  <c:v>3.0</c:v>
                </c:pt>
                <c:pt idx="2">
                  <c:v>3.4</c:v>
                </c:pt>
              </c:numLit>
            </c:plus>
            <c:minus>
              <c:numLit>
                <c:formatCode>General</c:formatCode>
                <c:ptCount val="3"/>
                <c:pt idx="0">
                  <c:v>2.4</c:v>
                </c:pt>
                <c:pt idx="1">
                  <c:v>3.0</c:v>
                </c:pt>
                <c:pt idx="2">
                  <c:v>3.4</c:v>
                </c:pt>
              </c:numLit>
            </c:minus>
            <c:spPr>
              <a:ln w="12700">
                <a:solidFill>
                  <a:srgbClr val="333A42"/>
                </a:solidFill>
              </a:ln>
            </c:spPr>
          </c:errBars>
          <c:cat>
            <c:strRef>
              <c:f>Sheet1!$A$2:$A$4</c:f>
              <c:strCache>
                <c:ptCount val="3"/>
                <c:pt idx="0">
                  <c:v>Week 4</c:v>
                </c:pt>
                <c:pt idx="1">
                  <c:v>Week 8</c:v>
                </c:pt>
                <c:pt idx="2">
                  <c:v>Week 12</c:v>
                </c:pt>
              </c:strCache>
            </c:strRef>
          </c:cat>
          <c:val>
            <c:numRef>
              <c:f>Sheet1!$C$2:$C$4</c:f>
              <c:numCache>
                <c:formatCode>General</c:formatCode>
                <c:ptCount val="3"/>
                <c:pt idx="0">
                  <c:v>19.8</c:v>
                </c:pt>
                <c:pt idx="1">
                  <c:v>26.5</c:v>
                </c:pt>
                <c:pt idx="2">
                  <c:v>33.1</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Liver triglycerides (mg/g)</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percentStacked"/>
        <c:ser>
          <c:idx val="0"/>
          <c:order val="0"/>
          <c:tx>
            <c:strRef>
              <c:f>Sheet1!$B$1</c:f>
              <c:strCache>
                <c:ptCount val="1"/>
                <c:pt idx="0">
                  <c:v>Firmicutes</c:v>
                </c:pt>
              </c:strCache>
            </c:strRef>
          </c:tx>
          <c:spPr>
            <a:solidFill>
              <a:schemeClr val="accent1"/>
            </a:solidFill>
            <a:ln>
              <a:noFill/>
            </a:ln>
          </c:spPr>
          <c:cat>
            <c:strRef>
              <c:f>Sheet1!$A$2:$A$3</c:f>
              <c:strCache>
                <c:ptCount val="2"/>
                <c:pt idx="0">
                  <c:v>Control</c:v>
                </c:pt>
                <c:pt idx="1">
                  <c:v>HFD</c:v>
                </c:pt>
              </c:strCache>
            </c:strRef>
          </c:cat>
          <c:val>
            <c:numRef>
              <c:f>Sheet1!$B$2:$B$3</c:f>
              <c:numCache>
                <c:formatCode>General</c:formatCode>
                <c:ptCount val="2"/>
                <c:pt idx="0">
                  <c:v>48</c:v>
                </c:pt>
                <c:pt idx="1">
                  <c:v>63</c:v>
                </c:pt>
              </c:numCache>
            </c:numRef>
          </c:val>
        </c:ser>
        <c:ser>
          <c:idx val="1"/>
          <c:order val="1"/>
          <c:tx>
            <c:strRef>
              <c:f>Sheet1!$C$1</c:f>
              <c:strCache>
                <c:ptCount val="1"/>
                <c:pt idx="0">
                  <c:v>Bacteroidetes</c:v>
                </c:pt>
              </c:strCache>
            </c:strRef>
          </c:tx>
          <c:spPr>
            <a:solidFill>
              <a:schemeClr val="accent2"/>
            </a:solidFill>
            <a:ln>
              <a:noFill/>
            </a:ln>
          </c:spPr>
          <c:cat>
            <c:strRef>
              <c:f>Sheet1!$A$2:$A$3</c:f>
              <c:strCache>
                <c:ptCount val="2"/>
                <c:pt idx="0">
                  <c:v>Control</c:v>
                </c:pt>
                <c:pt idx="1">
                  <c:v>HFD</c:v>
                </c:pt>
              </c:strCache>
            </c:strRef>
          </c:cat>
          <c:val>
            <c:numRef>
              <c:f>Sheet1!$C$2:$C$3</c:f>
              <c:numCache>
                <c:formatCode>General</c:formatCode>
                <c:ptCount val="2"/>
                <c:pt idx="0">
                  <c:v>40</c:v>
                </c:pt>
                <c:pt idx="1">
                  <c:v>22</c:v>
                </c:pt>
              </c:numCache>
            </c:numRef>
          </c:val>
        </c:ser>
        <c:ser>
          <c:idx val="2"/>
          <c:order val="2"/>
          <c:tx>
            <c:strRef>
              <c:f>Sheet1!$D$1</c:f>
              <c:strCache>
                <c:ptCount val="1"/>
                <c:pt idx="0">
                  <c:v>Proteobacteria</c:v>
                </c:pt>
              </c:strCache>
            </c:strRef>
          </c:tx>
          <c:spPr>
            <a:solidFill>
              <a:schemeClr val="accent3"/>
            </a:solidFill>
            <a:ln>
              <a:noFill/>
            </a:ln>
          </c:spPr>
          <c:cat>
            <c:strRef>
              <c:f>Sheet1!$A$2:$A$3</c:f>
              <c:strCache>
                <c:ptCount val="2"/>
                <c:pt idx="0">
                  <c:v>Control</c:v>
                </c:pt>
                <c:pt idx="1">
                  <c:v>HFD</c:v>
                </c:pt>
              </c:strCache>
            </c:strRef>
          </c:cat>
          <c:val>
            <c:numRef>
              <c:f>Sheet1!$D$2:$D$3</c:f>
              <c:numCache>
                <c:formatCode>General</c:formatCode>
                <c:ptCount val="2"/>
                <c:pt idx="0">
                  <c:v>5</c:v>
                </c:pt>
                <c:pt idx="1">
                  <c:v>9</c:v>
                </c:pt>
              </c:numCache>
            </c:numRef>
          </c:val>
        </c:ser>
        <c:ser>
          <c:idx val="3"/>
          <c:order val="3"/>
          <c:tx>
            <c:strRef>
              <c:f>Sheet1!$E$1</c:f>
              <c:strCache>
                <c:ptCount val="1"/>
                <c:pt idx="0">
                  <c:v>Other</c:v>
                </c:pt>
              </c:strCache>
            </c:strRef>
          </c:tx>
          <c:spPr>
            <a:solidFill>
              <a:srgbClr val="C5CCD4"/>
            </a:solidFill>
            <a:ln>
              <a:noFill/>
            </a:ln>
          </c:spPr>
          <c:cat>
            <c:strRef>
              <c:f>Sheet1!$A$2:$A$3</c:f>
              <c:strCache>
                <c:ptCount val="2"/>
                <c:pt idx="0">
                  <c:v>Control</c:v>
                </c:pt>
                <c:pt idx="1">
                  <c:v>HFD</c:v>
                </c:pt>
              </c:strCache>
            </c:strRef>
          </c:cat>
          <c:val>
            <c:numRef>
              <c:f>Sheet1!$E$2:$E$3</c:f>
              <c:numCache>
                <c:formatCode>General</c:formatCode>
                <c:ptCount val="2"/>
                <c:pt idx="0">
                  <c:v>7</c:v>
                </c:pt>
                <c:pt idx="1">
                  <c:v>6</c:v>
                </c:pt>
              </c:numCache>
            </c:numRef>
          </c:val>
        </c:ser>
        <c:gapWidth val="60"/>
        <c:overlap val="10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Relative abundance</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Conjugated bile acids</c:v>
                </c:pt>
              </c:strCache>
            </c:strRef>
          </c:tx>
          <c:spPr>
            <a:solidFill>
              <a:schemeClr val="accent2"/>
            </a:solidFill>
            <a:ln>
              <a:noFill/>
            </a:ln>
          </c:spPr>
          <c:errBars>
            <c:errBarType val="both"/>
            <c:errValType val="cust"/>
            <c:noEndCap val="0"/>
            <c:plus>
              <c:numLit>
                <c:formatCode>General</c:formatCode>
                <c:ptCount val="2"/>
                <c:pt idx="0">
                  <c:v>4</c:v>
                </c:pt>
                <c:pt idx="1">
                  <c:v>5</c:v>
                </c:pt>
              </c:numLit>
            </c:plus>
            <c:minus>
              <c:numLit>
                <c:formatCode>General</c:formatCode>
                <c:ptCount val="2"/>
                <c:pt idx="0">
                  <c:v>4</c:v>
                </c:pt>
                <c:pt idx="1">
                  <c:v>5</c:v>
                </c:pt>
              </c:numLit>
            </c:minus>
            <c:spPr>
              <a:ln w="12700">
                <a:solidFill>
                  <a:srgbClr val="333A42"/>
                </a:solidFill>
              </a:ln>
            </c:spPr>
          </c:errBars>
          <c:cat>
            <c:strRef>
              <c:f>Sheet1!$A$2:$A$3</c:f>
              <c:strCache>
                <c:ptCount val="2"/>
                <c:pt idx="0">
                  <c:v>Control</c:v>
                </c:pt>
                <c:pt idx="1">
                  <c:v>HFD</c:v>
                </c:pt>
              </c:strCache>
            </c:strRef>
          </c:cat>
          <c:val>
            <c:numRef>
              <c:f>Sheet1!$B$2:$B$3</c:f>
              <c:numCache>
                <c:formatCode>General</c:formatCode>
                <c:ptCount val="2"/>
                <c:pt idx="0">
                  <c:v>21</c:v>
                </c:pt>
                <c:pt idx="1">
                  <c:v>38</c:v>
                </c:pt>
              </c:numCache>
            </c:numRef>
          </c:val>
        </c:ser>
        <c:gapWidth val="12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 of total bile acids</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dispBlanksAs val="gap"/>
  </c:chart>
  <c:txPr>
    <a:bodyPr/>
    <a:lstStyle/>
    <a:p>
      <a:pPr>
        <a:defRPr sz="1400">
          <a:solidFill>
            <a:srgbClr val="1F2329"/>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(under 30 seconds): thank the chair for the introduction, then give your name, program and the title. Many defenses open with the committee chair introducing you; keep your own opening short.</a:t>
            </a:r>
          </a:p>
          <a:p>
            <a:r>
              <a:t>Tip: a long title can run to three lines, but keep it at 30 pt or larger. Click the icon at top left to insert your university logo.</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explains the template. It is hidden in Slide Show; delete it when you are done.</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(20 seconds): walk through the structure, then read the question on the right aloud. It is the thread through the whole talk.</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a transition. Pause for 3–5 seconds and say "Let me start with the background."</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(1 minute): four sentences, in order: the problem → what we know → the gap → why it matters. The last one leads straight into your question.</a:t>
            </a:r>
          </a:p>
          <a:p>
            <a:r>
              <a:t>Likely question: "Why does this matter clinically?" Have one concrete patient group or application ready.</a:t>
            </a:r>
          </a:p>
          <a:p>
            <a:r>
              <a:t>Figure prompt: the example figure was generated from the prompt below. The link under the figure fills it in for you; or copy it and replace the system, steps and labels with your own:</a:t>
            </a:r>
          </a:p>
          <a:p>
            <a:r>
              <a:t>Draw a research background schematic of the gut–liver axis, flat vector style, white background, navy blue and teal as the main colors with a few amber accents. Four steps from left to right, connected by arrows: (1) "High-fat diet"; (2) "Gut dysbiosis", showing fewer beneficial bacteria and more opportunistic bacteria; (3) "Altered bile acids"; (4) "Portal vein" leading into the liver, where lipid droplets build up inside hepatocytes, labeled "Hepatic lipid accumulation". Draw the intestine and its microbes on the left, and the liver with one enlarged hepatocyte on the right. No title in the image; use only these five short English labels, in a large, legible font.</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(1–1.5 minutes): do not read the table. Give each row in two clauses ("they showed…, but…") and finish on the knowledge gap.</a:t>
            </a:r>
          </a:p>
          <a:p>
            <a:r>
              <a:t>Tip: keep author and year in the table (e.g., "Zhang et al., 2023"); full references belong in the dissertation. The example edition cites no real studies: replace the rows with work you actually cite.</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(30–45 seconds): read the hypothesis, then say "To test it, I pursued three aims, which are Chapters 2 to 4."</a:t>
            </a:r>
          </a:p>
          <a:p>
            <a:r>
              <a:t>Likely question: "How do the aims depend on each other?" Answer with the logic: phenotype → mechanism → causal test. If one aim had failed, could the others still stand? Committees like to ask.</a:t>
            </a:r>
          </a:p>
          <a:p>
            <a:r>
              <a:t>Tip: in a three-paper (manuscript-style) dissertation, each aim is usually one paper; say so here.</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a transition, one sentence.</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(1 minute) is the map of the whole talk: go 1 → 2 → 3, say what each aim answers and which chapter it is.</a:t>
            </a:r>
          </a:p>
          <a:p>
            <a:r>
              <a:t>Tip: everything here is a PowerPoint shape, so you can edit text and add or remove modules without redrawing.</a:t>
            </a:r>
          </a:p>
          <a:p>
            <a:r>
              <a:t>Want a picture version of the roadmap? Follow the link at the bottom of the slide, or copy this prompt and fill in the brackets:</a:t>
            </a:r>
          </a:p>
          <a:p>
            <a:r>
              <a:t>Draw a dissertation research roadmap, horizontal flow layout, white background, flat style. Three research modules: [module 1 and its methods]; [module 2 and its methods]; [module 3 and its methods]. Arrows connect the modules, and at the far right they lead to the conclusion: [your conclusion]. Label each module with its dissertation chapter at the bottom. All labels in English.</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(1 minute): who or what you studied, what you measured, and how you compared groups. Details stay in the dissertation.</a:t>
            </a:r>
          </a:p>
          <a:p>
            <a:r>
              <a:t>Likely questions: "Why only male mice?" "How did you choose the sample size?" The answers are on the hidden backup slide at the end.</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a transition. Results take about half of the talk; a full defense usually has 3–6 slides per aim, so duplicate the result slides as needed.</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(1–1.5 minutes): the title is the finding. Read it first, then point at the chart: "Here are the controls, here is the high-fat group."</a:t>
            </a:r>
          </a:p>
          <a:p>
            <a:r>
              <a:t>Tip: a finding as the title is far easier for the committee to remember than "Result 1".</a:t>
            </a:r>
          </a:p>
          <a:p>
            <a:r>
              <a:t>Chart: this is a native PowerPoint chart. Right-click → Edit Data to enter your means; change the error bars under Format Error Bars → Custom.</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(1–1.5 minutes): left chart, "the microbiota changed"; right chart, "so did the bile acids"; the key point joins them.</a:t>
            </a:r>
          </a:p>
          <a:p>
            <a:r>
              <a:t>Likely question: "Is phylum level enough? What about genus level?" Keep the genus-level data on the backup slide or in the supplement.</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(1.5 minutes): first say what each experiment showed, then use the model on the left to tie all results into one chain.</a:t>
            </a:r>
          </a:p>
          <a:p>
            <a:r>
              <a:t>Likely question: "Which parts of this model did you test, and which are inferred?" Be ready to point to the arrows you have data for.</a:t>
            </a:r>
          </a:p>
          <a:p>
            <a:r>
              <a:t>Figure prompt: the example figure was generated from the prompt below. The link under the figure fills it in; or copy it and swap in your pathway and molecules:</a:t>
            </a:r>
          </a:p>
          <a:p>
            <a:r>
              <a:t>Draw a mechanism model figure, flat vector style, white background, navy blue, teal and amber. The image has two parts, top and bottom. Top part, labeled "Gut": "High-fat diet" → "Gut dysbiosis" → "Reduced bile salt hydrolase activity" → "More conjugated bile acids". Bottom part, labeled "Hepatocyte": "Weaker FXR activation" → "Lower SHP expression" → "SREBP-1c upregulated" → "More fatty acid synthesis" → "Lipid droplet accumulation". Connect the two parts with one downward arrow labeled "Portal vein". All arrows are navy blue and mean "promotes / leads to"; do not use inhibition symbols and do not draw a legend. Each label appears only once, in English; no title in the image.</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(30 seconds): close the results with this table so the committee sees evidence for every aim.</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a transition.</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(1 minute) is where the committee listens hardest: a dissertation must make an original contribution. For each point, say "previous work did X; this work adds Y."</a:t>
            </a:r>
          </a:p>
          <a:p>
            <a:r>
              <a:t>Tip: keep each contribution specific and backed by a chapter. Avoid "first-ever" or "novel" claims you cannot defend under questioning.</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(45 seconds): read each conclusion, and name the limitations yourself. The committee will raise them anyway; raising them first shows command of your work.</a:t>
            </a:r>
          </a:p>
          <a:p>
            <a:r>
              <a:t>Likely question: "If you had one more year, what would you do?" Your future-work line is the answer.</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(20 seconds): no need to read it out. Mark which chapter each paper corresponds to; committees check that each aim has a paper or a manuscript in progress.</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(30 seconds): sincere and brief. A lab photo works well here: delete one card and insert the picture.</a:t>
            </a:r>
          </a:p>
          <a:p>
            <a:r>
              <a:t>Tip: friends and family often attend the public part of a defense; this is the moment to thank them.</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stay here during questions. To jump to a backup slide, type its number and press Enter during the Slide Show.</a:t>
            </a:r>
          </a:p>
          <a:p>
            <a:r>
              <a:t>What usually happens next: questions from the audience, then a closed session with the committee, who then deliberate and tell you the outcome (often a pass with minor revisions). Repeat each question before you answer it.</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is hidden in Slide Show. Write down the questions you expect, so you know which slide to jump to.</a:t>
            </a:r>
          </a:p>
          <a:p>
            <a:r>
              <a:t>How to hide a slide: right-click its thumbnail → Hide Slide. During the Slide Show, type the slide number and press Enter to jump to it.</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backup slide is hidden. Click the icon in the frame to insert your own figure.</a:t>
            </a:r>
          </a:p>
          <a:p/>
          <a:p>
            <a:r>
              <a:t>SciDraw AI research templates · sci-draw.com · Example edition: the study, names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Side Band"/>
          <p:cNvSpPr/>
          <p:nvPr userDrawn="1"/>
        </p:nvSpPr>
        <p:spPr>
          <a:xfrm>
            <a:off x="0" y="0"/>
            <a:ext cx="292608" cy="6858000"/>
          </a:xfrm>
          <a:prstGeom prst="rect">
            <a:avLst/>
          </a:prstGeom>
          <a:solidFill>
            <a:schemeClr val="accent1"/>
          </a:solidFill>
          <a:ln>
            <a:noFill/>
          </a:ln>
        </p:spPr>
        <p:txBody>
          <a:bodyPr/>
          <a:lstStyle/>
          <a:p>
            <a:endParaRPr lang="en-US"/>
          </a:p>
        </p:txBody>
      </p:sp>
      <p:sp>
        <p:nvSpPr>
          <p:cNvPr id="3" name="Logo"/>
          <p:cNvSpPr>
            <a:spLocks noGrp="1"/>
          </p:cNvSpPr>
          <p:nvPr>
            <p:ph type="pic" idx="10" hasCustomPrompt="1"/>
          </p:nvPr>
        </p:nvSpPr>
        <p:spPr>
          <a:xfrm>
            <a:off x="960120" y="685800"/>
            <a:ext cx="1005840" cy="1005840"/>
          </a:xfrm>
          <a:prstGeom prst="rect">
            <a:avLst/>
          </a:prstGeom>
        </p:spPr>
        <p:txBody>
          <a:bodyPr anchor="ctr"/>
          <a:lstStyle>
            <a:lvl1pPr algn="ctr">
              <a:defRPr sz="1200" b="0">
                <a:solidFill>
                  <a:schemeClr val="tx2"/>
                </a:solidFill>
                <a:latin typeface="+mn-lt"/>
                <a:ea typeface="+mn-ea"/>
                <a:cs typeface="+mn-cs"/>
              </a:defRPr>
            </a:lvl1pPr>
          </a:lstStyle>
          <a:p>
            <a:r>
              <a:rPr lang="en-US"/>
              <a:t>Logo</a:t>
            </a:r>
          </a:p>
        </p:txBody>
      </p:sp>
      <p:sp>
        <p:nvSpPr>
          <p:cNvPr id="4" name="Degree"/>
          <p:cNvSpPr>
            <a:spLocks noGrp="1"/>
          </p:cNvSpPr>
          <p:nvPr>
            <p:ph type="body" idx="13" hasCustomPrompt="1"/>
          </p:nvPr>
        </p:nvSpPr>
        <p:spPr>
          <a:xfrm>
            <a:off x="960120" y="2103120"/>
            <a:ext cx="10058400" cy="411480"/>
          </a:xfrm>
          <a:prstGeom prst="rect">
            <a:avLst/>
          </a:prstGeom>
        </p:spPr>
        <p:txBody>
          <a:bodyPr lIns="0" tIns="0" rIns="0" bIns="0" anchor="b" wrap="square"/>
          <a:lstStyle>
            <a:lvl1pPr algn="l" eaLnBrk="1" hangingPunct="1">
              <a:defRPr sz="1600" b="1">
                <a:solidFill>
                  <a:schemeClr val="accent1"/>
                </a:solidFill>
                <a:latin typeface="+mn-lt"/>
                <a:ea typeface="+mn-ea"/>
                <a:cs typeface="+mn-cs"/>
              </a:defRPr>
            </a:lvl1pPr>
          </a:lstStyle>
          <a:p>
            <a:r>
              <a:rPr lang="en-US"/>
              <a:t>Dissertation defense</a:t>
            </a:r>
          </a:p>
        </p:txBody>
      </p:sp>
      <p:sp>
        <p:nvSpPr>
          <p:cNvPr id="5" name="Title"/>
          <p:cNvSpPr>
            <a:spLocks noGrp="1"/>
          </p:cNvSpPr>
          <p:nvPr>
            <p:ph type="ctrTitle" hasCustomPrompt="1"/>
          </p:nvPr>
        </p:nvSpPr>
        <p:spPr>
          <a:xfrm>
            <a:off x="960120" y="2606040"/>
            <a:ext cx="10332720" cy="1737360"/>
          </a:xfrm>
          <a:prstGeom prst="rect">
            <a:avLst/>
          </a:prstGeom>
        </p:spPr>
        <p:txBody>
          <a:bodyPr lIns="0" tIns="0" rIns="0" bIns="0" anchor="t" wrap="square">
            <a:normAutofit/>
          </a:bodyPr>
          <a:lstStyle>
            <a:lvl1pPr algn="l" eaLnBrk="1" hangingPunct="1">
              <a:lnSpc>
                <a:spcPct val="110000"/>
              </a:lnSpc>
              <a:defRPr sz="3400" b="1">
                <a:solidFill>
                  <a:schemeClr val="tx1"/>
                </a:solidFill>
                <a:latin typeface="+mj-lt"/>
                <a:ea typeface="+mj-ea"/>
                <a:cs typeface="+mj-cs"/>
              </a:defRPr>
            </a:lvl1pPr>
          </a:lstStyle>
          <a:p>
            <a:r>
              <a:rPr lang="en-US"/>
              <a:t>Title</a:t>
            </a:r>
          </a:p>
        </p:txBody>
      </p:sp>
      <p:sp>
        <p:nvSpPr>
          <p:cNvPr id="6" name="Rule"/>
          <p:cNvSpPr/>
          <p:nvPr userDrawn="1"/>
        </p:nvSpPr>
        <p:spPr>
          <a:xfrm>
            <a:off x="960120" y="4572000"/>
            <a:ext cx="10332720" cy="18288"/>
          </a:xfrm>
          <a:prstGeom prst="rect">
            <a:avLst/>
          </a:prstGeom>
          <a:solidFill>
            <a:schemeClr val="accent4"/>
          </a:solidFill>
          <a:ln>
            <a:noFill/>
          </a:ln>
        </p:spPr>
        <p:txBody>
          <a:bodyPr/>
          <a:lstStyle/>
          <a:p>
            <a:endParaRPr lang="en-US"/>
          </a:p>
        </p:txBody>
      </p:sp>
      <p:sp>
        <p:nvSpPr>
          <p:cNvPr id="7" name="Meta"/>
          <p:cNvSpPr>
            <a:spLocks noGrp="1"/>
          </p:cNvSpPr>
          <p:nvPr>
            <p:ph type="body" idx="1" hasCustomPrompt="1"/>
          </p:nvPr>
        </p:nvSpPr>
        <p:spPr>
          <a:xfrm>
            <a:off x="960120" y="4754880"/>
            <a:ext cx="10332720" cy="1463040"/>
          </a:xfrm>
          <a:prstGeom prst="rect">
            <a:avLst/>
          </a:prstGeom>
        </p:spPr>
        <p:txBody>
          <a:bodyPr lIns="0" tIns="0" rIns="0" bIns="0" anchor="t" wrap="square"/>
          <a:lstStyle>
            <a:lvl1pPr algn="l" eaLnBrk="1" hangingPunct="1">
              <a:lnSpc>
                <a:spcPct val="150000"/>
              </a:lnSpc>
              <a:defRPr sz="1700">
                <a:solidFill>
                  <a:schemeClr val="tx1"/>
                </a:solidFill>
                <a:latin typeface="+mn-lt"/>
                <a:ea typeface="+mn-ea"/>
                <a:cs typeface="+mn-cs"/>
              </a:defRPr>
            </a:lvl1pPr>
          </a:lstStyle>
          <a:p>
            <a:r>
              <a:rPr lang="en-US"/>
              <a:t>Click to add text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1"/>
        </a:solidFill>
        <a:effectLst/>
      </p:bgPr>
    </p:bg>
    <p:spTree>
      <p:nvGrpSpPr>
        <p:cNvPr id="1" name=""/>
        <p:cNvGrpSpPr/>
        <p:nvPr/>
      </p:nvGrpSpPr>
      <p:grpSpPr>
        <a:xfrm>
          <a:off x="0" y="0"/>
          <a:ext cx="0" cy="0"/>
          <a:chOff x="0" y="0"/>
          <a:chExt cx="0" cy="0"/>
        </a:xfrm>
      </p:grpSpPr>
      <p:sp>
        <p:nvSpPr>
          <p:cNvPr id="2" name="Number"/>
          <p:cNvSpPr>
            <a:spLocks noGrp="1"/>
          </p:cNvSpPr>
          <p:nvPr>
            <p:ph type="body" idx="13" hasCustomPrompt="1"/>
          </p:nvPr>
        </p:nvSpPr>
        <p:spPr>
          <a:xfrm>
            <a:off x="914400" y="1737360"/>
            <a:ext cx="3657600" cy="1371600"/>
          </a:xfrm>
          <a:prstGeom prst="rect">
            <a:avLst/>
          </a:prstGeom>
        </p:spPr>
        <p:txBody>
          <a:bodyPr lIns="0" tIns="0" rIns="0" bIns="0" anchor="b" wrap="square"/>
          <a:lstStyle>
            <a:lvl1pPr algn="l" eaLnBrk="1" hangingPunct="1">
              <a:defRPr sz="8000" b="1">
                <a:solidFill>
                  <a:schemeClr val="accent3"/>
                </a:solidFill>
                <a:latin typeface="+mj-lt"/>
                <a:ea typeface="+mj-ea"/>
                <a:cs typeface="+mj-cs"/>
              </a:defRPr>
            </a:lvl1pPr>
          </a:lstStyle>
          <a:p>
            <a:r>
              <a:rPr lang="en-US"/>
              <a:t>01</a:t>
            </a:r>
          </a:p>
        </p:txBody>
      </p:sp>
      <p:sp>
        <p:nvSpPr>
          <p:cNvPr id="3" name="Title"/>
          <p:cNvSpPr>
            <a:spLocks noGrp="1"/>
          </p:cNvSpPr>
          <p:nvPr>
            <p:ph type="title" hasCustomPrompt="1"/>
          </p:nvPr>
        </p:nvSpPr>
        <p:spPr>
          <a:xfrm>
            <a:off x="914400" y="3246120"/>
            <a:ext cx="10058400" cy="914400"/>
          </a:xfrm>
          <a:prstGeom prst="rect">
            <a:avLst/>
          </a:prstGeom>
        </p:spPr>
        <p:txBody>
          <a:bodyPr lIns="0" tIns="0" rIns="0" bIns="0" anchor="t" wrap="square">
            <a:normAutofit/>
          </a:bodyPr>
          <a:lstStyle>
            <a:lvl1pPr algn="l" eaLnBrk="1" hangingPunct="1">
              <a:defRPr sz="3600" b="1">
                <a:solidFill>
                  <a:schemeClr val="bg1"/>
                </a:solidFill>
                <a:latin typeface="+mj-lt"/>
                <a:ea typeface="+mj-ea"/>
                <a:cs typeface="+mj-cs"/>
              </a:defRPr>
            </a:lvl1pPr>
          </a:lstStyle>
          <a:p>
            <a:r>
              <a:rPr lang="en-US"/>
              <a:t>Section title</a:t>
            </a:r>
          </a:p>
        </p:txBody>
      </p:sp>
      <p:sp>
        <p:nvSpPr>
          <p:cNvPr id="4" name="Rule"/>
          <p:cNvSpPr/>
          <p:nvPr userDrawn="1"/>
        </p:nvSpPr>
        <p:spPr>
          <a:xfrm>
            <a:off x="960120" y="4297680"/>
            <a:ext cx="731520" cy="54864"/>
          </a:xfrm>
          <a:prstGeom prst="rect">
            <a:avLst/>
          </a:prstGeom>
          <a:solidFill>
            <a:schemeClr val="accent3"/>
          </a:solidFill>
          <a:ln>
            <a:noFill/>
          </a:ln>
        </p:spPr>
        <p:txBody>
          <a:bodyPr/>
          <a:lstStyle/>
          <a:p>
            <a:endParaRPr lang="en-US"/>
          </a:p>
        </p:txBody>
      </p:sp>
      <p:sp>
        <p:nvSpPr>
          <p:cNvPr id="5" name="Subtitle"/>
          <p:cNvSpPr>
            <a:spLocks noGrp="1"/>
          </p:cNvSpPr>
          <p:nvPr>
            <p:ph type="body" idx="1" hasCustomPrompt="1"/>
          </p:nvPr>
        </p:nvSpPr>
        <p:spPr>
          <a:xfrm>
            <a:off x="914400" y="4526280"/>
            <a:ext cx="10058400" cy="822960"/>
          </a:xfrm>
          <a:prstGeom prst="rect">
            <a:avLst/>
          </a:prstGeom>
        </p:spPr>
        <p:txBody>
          <a:bodyPr lIns="0" tIns="0" rIns="0" bIns="0" anchor="t" wrap="square"/>
          <a:lstStyle>
            <a:lvl1pPr algn="l" eaLnBrk="1" hangingPunct="1">
              <a:defRPr sz="1800">
                <a:solidFill>
                  <a:schemeClr val="bg2"/>
                </a:solidFill>
                <a:latin typeface="+mn-lt"/>
                <a:ea typeface="+mn-ea"/>
                <a:cs typeface="+mn-cs"/>
              </a:defRPr>
            </a:lvl1pPr>
          </a:lstStyle>
          <a:p>
            <a:r>
              <a:rPr lang="en-US"/>
              <a:t>Click to add text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bg1"/>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bg1"/>
                </a:solidFill>
                <a:latin typeface="+mn-lt"/>
                <a:ea typeface="+mn-ea"/>
                <a:cs typeface="+mn-cs"/>
              </a:defRPr>
            </a:lvl1pPr>
          </a:lstStyle>
          <a:p>
            <a:r>
              <a:rPr lang="en-US"/>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6" name="Text"/>
          <p:cNvSpPr>
            <a:spLocks noGrp="1"/>
          </p:cNvSpPr>
          <p:nvPr>
            <p:ph type="body" idx="1" hasCustomPrompt="1"/>
          </p:nvPr>
        </p:nvSpPr>
        <p:spPr>
          <a:xfrm>
            <a:off x="548640" y="1691640"/>
            <a:ext cx="4160520"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en-US"/>
              <a:t>Click to add text</a:t>
            </a:r>
          </a:p>
        </p:txBody>
      </p:sp>
      <p:sp>
        <p:nvSpPr>
          <p:cNvPr id="7" name="Figure"/>
          <p:cNvSpPr>
            <a:spLocks noGrp="1"/>
          </p:cNvSpPr>
          <p:nvPr>
            <p:ph type="pic" idx="10" hasCustomPrompt="1"/>
          </p:nvPr>
        </p:nvSpPr>
        <p:spPr>
          <a:xfrm>
            <a:off x="5074920" y="1691640"/>
            <a:ext cx="6565392" cy="3977640"/>
          </a:xfrm>
          <a:prstGeom prst="rect">
            <a:avLst/>
          </a:prstGeom>
        </p:spPr>
        <p:txBody>
          <a:bodyPr anchor="ctr"/>
          <a:lstStyle>
            <a:lvl1pPr algn="ctr">
              <a:defRPr sz="1200" b="0">
                <a:solidFill>
                  <a:schemeClr val="tx2"/>
                </a:solidFill>
                <a:latin typeface="+mn-lt"/>
                <a:ea typeface="+mn-ea"/>
                <a:cs typeface="+mn-cs"/>
              </a:defRPr>
            </a:lvl1pPr>
          </a:lstStyle>
          <a:p>
            <a:r>
              <a:rPr lang="en-US"/>
              <a:t>Click the icon to insert a picture</a:t>
            </a:r>
          </a:p>
        </p:txBody>
      </p:sp>
      <p:sp>
        <p:nvSpPr>
          <p:cNvPr id="8" name="Caption"/>
          <p:cNvSpPr>
            <a:spLocks noGrp="1"/>
          </p:cNvSpPr>
          <p:nvPr>
            <p:ph type="body" idx="16" hasCustomPrompt="1"/>
          </p:nvPr>
        </p:nvSpPr>
        <p:spPr>
          <a:xfrm>
            <a:off x="5074920" y="5760720"/>
            <a:ext cx="6565392"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n-US"/>
              <a:t>Caption: one sentence on what the figure shows</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gure + Text">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7" name="Figure"/>
          <p:cNvSpPr>
            <a:spLocks noGrp="1"/>
          </p:cNvSpPr>
          <p:nvPr>
            <p:ph type="pic" idx="10" hasCustomPrompt="1"/>
          </p:nvPr>
        </p:nvSpPr>
        <p:spPr>
          <a:xfrm>
            <a:off x="548640" y="1691640"/>
            <a:ext cx="6400800" cy="3977640"/>
          </a:xfrm>
          <a:prstGeom prst="rect">
            <a:avLst/>
          </a:prstGeom>
        </p:spPr>
        <p:txBody>
          <a:bodyPr anchor="ctr"/>
          <a:lstStyle>
            <a:lvl1pPr algn="ctr">
              <a:defRPr sz="1200" b="0">
                <a:solidFill>
                  <a:schemeClr val="tx2"/>
                </a:solidFill>
                <a:latin typeface="+mn-lt"/>
                <a:ea typeface="+mn-ea"/>
                <a:cs typeface="+mn-cs"/>
              </a:defRPr>
            </a:lvl1pPr>
          </a:lstStyle>
          <a:p>
            <a:r>
              <a:rPr lang="en-US"/>
              <a:t>Click the icon to insert a picture</a:t>
            </a:r>
          </a:p>
        </p:txBody>
      </p:sp>
      <p:sp>
        <p:nvSpPr>
          <p:cNvPr id="8" name="Caption"/>
          <p:cNvSpPr>
            <a:spLocks noGrp="1"/>
          </p:cNvSpPr>
          <p:nvPr>
            <p:ph type="body" idx="16" hasCustomPrompt="1"/>
          </p:nvPr>
        </p:nvSpPr>
        <p:spPr>
          <a:xfrm>
            <a:off x="548640" y="5760720"/>
            <a:ext cx="6400800"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n-US"/>
              <a:t>Caption: one sentence on what the figure shows</a:t>
            </a:r>
          </a:p>
        </p:txBody>
      </p:sp>
      <p:sp>
        <p:nvSpPr>
          <p:cNvPr id="6" name="Text"/>
          <p:cNvSpPr>
            <a:spLocks noGrp="1"/>
          </p:cNvSpPr>
          <p:nvPr>
            <p:ph type="body" idx="1" hasCustomPrompt="1"/>
          </p:nvPr>
        </p:nvSpPr>
        <p:spPr>
          <a:xfrm>
            <a:off x="7315200" y="1691640"/>
            <a:ext cx="4325112"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en-US"/>
              <a:t>Click to add text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width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7" name="Figure"/>
          <p:cNvSpPr>
            <a:spLocks noGrp="1"/>
          </p:cNvSpPr>
          <p:nvPr>
            <p:ph type="pic" idx="10" hasCustomPrompt="1"/>
          </p:nvPr>
        </p:nvSpPr>
        <p:spPr>
          <a:xfrm>
            <a:off x="548640" y="1691640"/>
            <a:ext cx="11094415" cy="4069080"/>
          </a:xfrm>
          <a:prstGeom prst="rect">
            <a:avLst/>
          </a:prstGeom>
        </p:spPr>
        <p:txBody>
          <a:bodyPr anchor="ctr"/>
          <a:lstStyle>
            <a:lvl1pPr algn="ctr">
              <a:defRPr sz="1200" b="0">
                <a:solidFill>
                  <a:schemeClr val="tx2"/>
                </a:solidFill>
                <a:latin typeface="+mn-lt"/>
                <a:ea typeface="+mn-ea"/>
                <a:cs typeface="+mn-cs"/>
              </a:defRPr>
            </a:lvl1pPr>
          </a:lstStyle>
          <a:p>
            <a:r>
              <a:rPr lang="en-US"/>
              <a:t>Click the icon to insert a picture</a:t>
            </a:r>
          </a:p>
        </p:txBody>
      </p:sp>
      <p:sp>
        <p:nvSpPr>
          <p:cNvPr id="8" name="Caption"/>
          <p:cNvSpPr>
            <a:spLocks noGrp="1"/>
          </p:cNvSpPr>
          <p:nvPr>
            <p:ph type="body" idx="16" hasCustomPrompt="1"/>
          </p:nvPr>
        </p:nvSpPr>
        <p:spPr>
          <a:xfrm>
            <a:off x="548640" y="5833872"/>
            <a:ext cx="11094415"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n-US"/>
              <a:t>Caption: one sentence on what the figure shows</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6" name="Column Band 1"/>
          <p:cNvSpPr/>
          <p:nvPr userDrawn="1"/>
        </p:nvSpPr>
        <p:spPr>
          <a:xfrm>
            <a:off x="548640" y="1737360"/>
            <a:ext cx="3484778" cy="54864"/>
          </a:xfrm>
          <a:prstGeom prst="rect">
            <a:avLst/>
          </a:prstGeom>
          <a:solidFill>
            <a:schemeClr val="accent1"/>
          </a:solidFill>
          <a:ln>
            <a:noFill/>
          </a:ln>
        </p:spPr>
        <p:txBody>
          <a:bodyPr/>
          <a:lstStyle/>
          <a:p>
            <a:endParaRPr lang="en-US"/>
          </a:p>
        </p:txBody>
      </p:sp>
      <p:sp>
        <p:nvSpPr>
          <p:cNvPr id="7" name="Column Band 2"/>
          <p:cNvSpPr/>
          <p:nvPr userDrawn="1"/>
        </p:nvSpPr>
        <p:spPr>
          <a:xfrm>
            <a:off x="4353458" y="1737360"/>
            <a:ext cx="3484778" cy="54864"/>
          </a:xfrm>
          <a:prstGeom prst="rect">
            <a:avLst/>
          </a:prstGeom>
          <a:solidFill>
            <a:schemeClr val="accent2"/>
          </a:solidFill>
          <a:ln>
            <a:noFill/>
          </a:ln>
        </p:spPr>
        <p:txBody>
          <a:bodyPr/>
          <a:lstStyle/>
          <a:p>
            <a:endParaRPr lang="en-US"/>
          </a:p>
        </p:txBody>
      </p:sp>
      <p:sp>
        <p:nvSpPr>
          <p:cNvPr id="8" name="Column Band 3"/>
          <p:cNvSpPr/>
          <p:nvPr userDrawn="1"/>
        </p:nvSpPr>
        <p:spPr>
          <a:xfrm>
            <a:off x="8158277" y="1737360"/>
            <a:ext cx="3484778" cy="54864"/>
          </a:xfrm>
          <a:prstGeom prst="rect">
            <a:avLst/>
          </a:prstGeom>
          <a:solidFill>
            <a:schemeClr val="accent3"/>
          </a:solidFill>
          <a:ln>
            <a:noFill/>
          </a:ln>
        </p:spPr>
        <p:txBody>
          <a:bodyPr/>
          <a:lstStyle/>
          <a:p>
            <a:endParaRPr lang="en-US"/>
          </a:p>
        </p:txBody>
      </p:sp>
      <p:sp>
        <p:nvSpPr>
          <p:cNvPr id="10" name="Column 1"/>
          <p:cNvSpPr>
            <a:spLocks noGrp="1"/>
          </p:cNvSpPr>
          <p:nvPr>
            <p:ph type="body" idx="1" hasCustomPrompt="1"/>
          </p:nvPr>
        </p:nvSpPr>
        <p:spPr>
          <a:xfrm>
            <a:off x="548640"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n-US"/>
              <a:t>Click to add text</a:t>
            </a:r>
          </a:p>
        </p:txBody>
      </p:sp>
      <p:sp>
        <p:nvSpPr>
          <p:cNvPr id="11" name="Column 2"/>
          <p:cNvSpPr>
            <a:spLocks noGrp="1"/>
          </p:cNvSpPr>
          <p:nvPr>
            <p:ph type="body" idx="2" hasCustomPrompt="1"/>
          </p:nvPr>
        </p:nvSpPr>
        <p:spPr>
          <a:xfrm>
            <a:off x="4353458"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n-US"/>
              <a:t>Click to add text</a:t>
            </a:r>
          </a:p>
        </p:txBody>
      </p:sp>
      <p:sp>
        <p:nvSpPr>
          <p:cNvPr id="12" name="Column 3"/>
          <p:cNvSpPr>
            <a:spLocks noGrp="1"/>
          </p:cNvSpPr>
          <p:nvPr>
            <p:ph type="body" idx="3" hasCustomPrompt="1"/>
          </p:nvPr>
        </p:nvSpPr>
        <p:spPr>
          <a:xfrm>
            <a:off x="8158277"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n-US"/>
              <a:t>Click to add text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8640" y="2377440"/>
            <a:ext cx="11094415" cy="1097280"/>
          </a:xfrm>
          <a:prstGeom prst="rect">
            <a:avLst/>
          </a:prstGeom>
        </p:spPr>
        <p:txBody>
          <a:bodyPr lIns="0" tIns="0" rIns="0" bIns="0" anchor="ctr" wrap="square">
            <a:normAutofit/>
          </a:bodyPr>
          <a:lstStyle>
            <a:lvl1pPr algn="ctr" eaLnBrk="1" hangingPunct="1">
              <a:defRPr sz="4000" b="1">
                <a:solidFill>
                  <a:schemeClr val="bg1"/>
                </a:solidFill>
                <a:latin typeface="+mj-lt"/>
                <a:ea typeface="+mj-ea"/>
                <a:cs typeface="+mj-cs"/>
              </a:defRPr>
            </a:lvl1pPr>
          </a:lstStyle>
          <a:p>
            <a:r>
              <a:rPr lang="en-US"/>
              <a:t>Thank you</a:t>
            </a:r>
          </a:p>
        </p:txBody>
      </p:sp>
      <p:sp>
        <p:nvSpPr>
          <p:cNvPr id="3" name="Rule"/>
          <p:cNvSpPr/>
          <p:nvPr userDrawn="1"/>
        </p:nvSpPr>
        <p:spPr>
          <a:xfrm>
            <a:off x="5638648" y="3611880"/>
            <a:ext cx="914400" cy="54864"/>
          </a:xfrm>
          <a:prstGeom prst="rect">
            <a:avLst/>
          </a:prstGeom>
          <a:solidFill>
            <a:schemeClr val="accent3"/>
          </a:solidFill>
          <a:ln>
            <a:noFill/>
          </a:ln>
        </p:spPr>
        <p:txBody>
          <a:bodyPr/>
          <a:lstStyle/>
          <a:p>
            <a:endParaRPr lang="en-US"/>
          </a:p>
        </p:txBody>
      </p:sp>
      <p:sp>
        <p:nvSpPr>
          <p:cNvPr id="4" name="Subtitle"/>
          <p:cNvSpPr>
            <a:spLocks noGrp="1"/>
          </p:cNvSpPr>
          <p:nvPr>
            <p:ph type="body" idx="1" hasCustomPrompt="1"/>
          </p:nvPr>
        </p:nvSpPr>
        <p:spPr>
          <a:xfrm>
            <a:off x="548640" y="3840480"/>
            <a:ext cx="11094415" cy="822960"/>
          </a:xfrm>
          <a:prstGeom prst="rect">
            <a:avLst/>
          </a:prstGeom>
        </p:spPr>
        <p:txBody>
          <a:bodyPr lIns="0" tIns="0" rIns="0" bIns="0" anchor="t" wrap="square"/>
          <a:lstStyle>
            <a:lvl1pPr algn="ctr" eaLnBrk="1" hangingPunct="1">
              <a:defRPr sz="1800">
                <a:solidFill>
                  <a:schemeClr val="bg2"/>
                </a:solidFill>
                <a:latin typeface="+mn-lt"/>
                <a:ea typeface="+mn-ea"/>
                <a:cs typeface="+mn-cs"/>
              </a:defRPr>
            </a:lvl1pPr>
          </a:lstStyle>
          <a:p>
            <a:r>
              <a:rPr lang="en-US"/>
              <a:t>Click to add text</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 Contact">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914400" y="2011680"/>
            <a:ext cx="7498080" cy="1097280"/>
          </a:xfrm>
          <a:prstGeom prst="rect">
            <a:avLst/>
          </a:prstGeom>
        </p:spPr>
        <p:txBody>
          <a:bodyPr lIns="0" tIns="0" rIns="0" bIns="0" anchor="b" wrap="square">
            <a:normAutofit/>
          </a:bodyPr>
          <a:lstStyle>
            <a:lvl1pPr algn="l" eaLnBrk="1" hangingPunct="1">
              <a:defRPr sz="4000" b="1">
                <a:solidFill>
                  <a:schemeClr val="bg1"/>
                </a:solidFill>
                <a:latin typeface="+mj-lt"/>
                <a:ea typeface="+mj-ea"/>
                <a:cs typeface="+mj-cs"/>
              </a:defRPr>
            </a:lvl1pPr>
          </a:lstStyle>
          <a:p>
            <a:r>
              <a:rPr lang="en-US"/>
              <a:t>Thank you</a:t>
            </a:r>
          </a:p>
        </p:txBody>
      </p:sp>
      <p:sp>
        <p:nvSpPr>
          <p:cNvPr id="3" name="Rule"/>
          <p:cNvSpPr/>
          <p:nvPr userDrawn="1"/>
        </p:nvSpPr>
        <p:spPr>
          <a:xfrm>
            <a:off x="960120" y="3291840"/>
            <a:ext cx="822960" cy="54864"/>
          </a:xfrm>
          <a:prstGeom prst="rect">
            <a:avLst/>
          </a:prstGeom>
          <a:solidFill>
            <a:schemeClr val="accent3"/>
          </a:solidFill>
          <a:ln>
            <a:noFill/>
          </a:ln>
        </p:spPr>
        <p:txBody>
          <a:bodyPr/>
          <a:lstStyle/>
          <a:p>
            <a:endParaRPr lang="en-US"/>
          </a:p>
        </p:txBody>
      </p:sp>
      <p:sp>
        <p:nvSpPr>
          <p:cNvPr id="4" name="Contact"/>
          <p:cNvSpPr>
            <a:spLocks noGrp="1"/>
          </p:cNvSpPr>
          <p:nvPr>
            <p:ph type="body" idx="1" hasCustomPrompt="1"/>
          </p:nvPr>
        </p:nvSpPr>
        <p:spPr>
          <a:xfrm>
            <a:off x="914400" y="3520440"/>
            <a:ext cx="7498080" cy="1645920"/>
          </a:xfrm>
          <a:prstGeom prst="rect">
            <a:avLst/>
          </a:prstGeom>
        </p:spPr>
        <p:txBody>
          <a:bodyPr lIns="0" tIns="0" rIns="0" bIns="0" anchor="t" wrap="square"/>
          <a:lstStyle>
            <a:lvl1pPr algn="l" eaLnBrk="1" hangingPunct="1">
              <a:lnSpc>
                <a:spcPct val="150000"/>
              </a:lnSpc>
              <a:defRPr sz="1800">
                <a:solidFill>
                  <a:schemeClr val="bg2"/>
                </a:solidFill>
                <a:latin typeface="+mn-lt"/>
                <a:ea typeface="+mn-ea"/>
                <a:cs typeface="+mn-cs"/>
              </a:defRPr>
            </a:lvl1pPr>
          </a:lstStyle>
          <a:p>
            <a:r>
              <a:rPr lang="en-US"/>
              <a:t>Click to add text</a:t>
            </a:r>
          </a:p>
        </p:txBody>
      </p:sp>
      <p:sp>
        <p:nvSpPr>
          <p:cNvPr id="5" name="QR Panel"/>
          <p:cNvSpPr/>
          <p:nvPr userDrawn="1"/>
        </p:nvSpPr>
        <p:spPr>
          <a:xfrm>
            <a:off x="8732520" y="1874520"/>
            <a:ext cx="2743200" cy="3108960"/>
          </a:xfrm>
          <a:prstGeom prst="rect">
            <a:avLst/>
          </a:prstGeom>
          <a:solidFill>
            <a:schemeClr val="bg1"/>
          </a:solidFill>
          <a:ln>
            <a:noFill/>
          </a:ln>
        </p:spPr>
        <p:txBody>
          <a:bodyPr/>
          <a:lstStyle/>
          <a:p>
            <a:endParaRPr lang="en-US"/>
          </a:p>
        </p:txBody>
      </p:sp>
      <p:sp>
        <p:nvSpPr>
          <p:cNvPr id="6" name="QR Code"/>
          <p:cNvSpPr>
            <a:spLocks noGrp="1"/>
          </p:cNvSpPr>
          <p:nvPr>
            <p:ph type="pic" idx="10" hasCustomPrompt="1"/>
          </p:nvPr>
        </p:nvSpPr>
        <p:spPr>
          <a:xfrm>
            <a:off x="8961120" y="2057400"/>
            <a:ext cx="2286000" cy="2286000"/>
          </a:xfrm>
          <a:prstGeom prst="rect">
            <a:avLst/>
          </a:prstGeom>
        </p:spPr>
        <p:txBody>
          <a:bodyPr anchor="ctr"/>
          <a:lstStyle>
            <a:lvl1pPr algn="ctr">
              <a:defRPr sz="1200" b="0">
                <a:solidFill>
                  <a:schemeClr val="tx2"/>
                </a:solidFill>
                <a:latin typeface="+mn-lt"/>
                <a:ea typeface="+mn-ea"/>
                <a:cs typeface="+mn-cs"/>
              </a:defRPr>
            </a:lvl1pPr>
          </a:lstStyle>
          <a:p>
            <a:r>
              <a:rPr lang="en-US"/>
              <a:t>QR code</a:t>
            </a:r>
          </a:p>
        </p:txBody>
      </p:sp>
      <p:sp>
        <p:nvSpPr>
          <p:cNvPr id="7" name="QR Caption"/>
          <p:cNvSpPr>
            <a:spLocks noGrp="1"/>
          </p:cNvSpPr>
          <p:nvPr>
            <p:ph type="body" idx="16" hasCustomPrompt="1"/>
          </p:nvPr>
        </p:nvSpPr>
        <p:spPr>
          <a:xfrm>
            <a:off x="8732520" y="4434840"/>
            <a:ext cx="2743200" cy="411480"/>
          </a:xfrm>
          <a:prstGeom prst="rect">
            <a:avLst/>
          </a:prstGeom>
        </p:spPr>
        <p:txBody>
          <a:bodyPr lIns="0" tIns="0" rIns="0" bIns="0" anchor="ctr" wrap="square"/>
          <a:lstStyle>
            <a:lvl1pPr algn="ctr" eaLnBrk="1" hangingPunct="1">
              <a:defRPr sz="1300">
                <a:solidFill>
                  <a:schemeClr val="tx2"/>
                </a:solidFill>
                <a:latin typeface="+mn-lt"/>
                <a:ea typeface="+mn-ea"/>
                <a:cs typeface="+mn-cs"/>
              </a:defRPr>
            </a:lvl1pPr>
          </a:lstStyle>
          <a:p>
            <a:r>
              <a:rPr lang="en-US"/>
              <a:t>Paper / lab website</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48640" y="640080"/>
            <a:ext cx="11094415" cy="658368"/>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en-US"/>
              <a:t>Click to edit Master title style</a:t>
            </a:r>
          </a:p>
        </p:txBody>
      </p:sp>
      <p:sp>
        <p:nvSpPr>
          <p:cNvPr id="3" name="Text Placeholder"/>
          <p:cNvSpPr>
            <a:spLocks noGrp="1"/>
          </p:cNvSpPr>
          <p:nvPr>
            <p:ph type="body" idx="1"/>
          </p:nvPr>
        </p:nvSpPr>
        <p:spPr>
          <a:xfrm>
            <a:off x="548640" y="1691640"/>
            <a:ext cx="11094415" cy="4480560"/>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en-US"/>
              <a:t>Click to edit Master text styles</a:t>
            </a:r>
          </a:p>
        </p:txBody>
      </p:sp>
      <p:sp>
        <p:nvSpPr>
          <p:cNvPr id="1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1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eaLnBrk="1" hangingPunct="1">
        <a:lnSpc>
          <a:spcPct val="105000"/>
        </a:lnSpc>
        <a:defRPr sz="2800" b="1">
          <a:solidFill>
            <a:schemeClr val="tx1"/>
          </a:solidFill>
          <a:latin typeface="+mj-lt"/>
          <a:ea typeface="+mj-ea"/>
          <a:cs typeface="+mj-cs"/>
        </a:defRPr>
      </a:lvl1pPr>
    </p:titleStyle>
    <p:bodyStyle>
      <a:lvl1pPr marL="0" indent="0" algn="l" eaLnBrk="1" hangingPunct="1">
        <a:lnSpc>
          <a:spcPct val="125000"/>
        </a:lnSpc>
        <a:spcBef>
          <a:spcPts val="800"/>
        </a:spcBef>
        <a:buNone/>
        <a:defRPr sz="1800">
          <a:solidFill>
            <a:schemeClr val="tx1"/>
          </a:solidFill>
          <a:latin typeface="+mn-lt"/>
          <a:ea typeface="+mn-ea"/>
          <a:cs typeface="+mn-cs"/>
        </a:defRPr>
      </a:lvl1pPr>
      <a:lvl2pPr marL="285750" indent="-285750" algn="l" eaLnBrk="1" hangingPunct="1">
        <a:lnSpc>
          <a:spcPct val="125000"/>
        </a:lnSpc>
        <a:spcBef>
          <a:spcPts val="400"/>
        </a:spcBef>
        <a:buClr>
          <a:schemeClr val="accent1"/>
        </a:buClr>
        <a:buFont typeface="Arial"/>
        <a:buChar char="•"/>
        <a:defRPr sz="1600">
          <a:solidFill>
            <a:schemeClr val="tx1"/>
          </a:solidFill>
          <a:latin typeface="+mn-lt"/>
          <a:ea typeface="+mn-ea"/>
          <a:cs typeface="+mn-cs"/>
        </a:defRPr>
      </a:lvl2pPr>
      <a:lvl3pPr marL="571500" indent="-285750" algn="l" eaLnBrk="1" hangingPunct="1">
        <a:lnSpc>
          <a:spcPct val="125000"/>
        </a:lnSpc>
        <a:spcBef>
          <a:spcPts val="300"/>
        </a:spcBef>
        <a:buClr>
          <a:schemeClr val="accent4"/>
        </a:buClr>
        <a:buFont typeface="Arial"/>
        <a:buChar char="–"/>
        <a:defRPr sz="1400">
          <a:solidFill>
            <a:schemeClr val="tx1"/>
          </a:solidFill>
          <a:latin typeface="+mn-lt"/>
          <a:ea typeface="+mn-ea"/>
          <a:cs typeface="+mn-cs"/>
        </a:defRPr>
      </a:lvl3pPr>
    </p:bodyStyle>
    <p:otherStyle>
      <a:defPPr eaLnBrk="1" hangingPunct="1">
        <a:defRPr lang="en-US"/>
      </a:def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g"/><Relationship Id="rId3" Type="http://schemas.openxmlformats.org/officeDocument/2006/relationships/hyperlink" Target="https://sci-draw.com/ai-drawing?prompt=thesis-defense-background&amp;utm_source=template&amp;utm_medium=pptx&amp;utm_campaign=thesis-defense-en-example&amp;utm_content=background" TargetMode="Externa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ci-draw.com/ai-drawing?prompt=thesis-defense-roadmap&amp;utm_source=template&amp;utm_medium=pptx&amp;utm_campaign=thesis-defense-en-example&amp;utm_content=roadmap" TargetMode="Externa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hyperlink" Target="https://sci-draw.com/sci-vis?example=thesis-defense-liver-tg&amp;utm_source=template&amp;utm_medium=pptx&amp;utm_campaign=thesis-defense-en-example&amp;utm_content=result-1" TargetMode="Externa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 Id="rId3" Type="http://schemas.openxmlformats.org/officeDocument/2006/relationships/chart" Target="../charts/chart3.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g"/><Relationship Id="rId3" Type="http://schemas.openxmlformats.org/officeDocument/2006/relationships/hyperlink" Target="https://sci-draw.com/ai-drawing?prompt=thesis-defense-mechanism&amp;utm_source=template&amp;utm_medium=pptx&amp;utm_campaign=thesis-defense-en-example&amp;utm_content=mechanism" TargetMode="Externa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sci-draw.com/ai-drawing?prompt=thesis-defense-backup&amp;utm_source=template&amp;utm_medium=pptx&amp;utm_campaign=thesis-defense-en-example&amp;utm_content=backup" TargetMode="External"/><Relationship Id="rId3" Type="http://schemas.openxmlformats.org/officeDocument/2006/relationships/notesSlide" Target="../notesSlides/notesSlide2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Picture Placeholder 1"/>
          <p:cNvSpPr>
            <a:spLocks noGrp="1"/>
          </p:cNvSpPr>
          <p:nvPr>
            <p:ph type="pic" idx="10"/>
          </p:nvPr>
        </p:nvSpPr>
        <p:spPr/>
      </p:sp>
      <p:sp>
        <p:nvSpPr>
          <p:cNvPr id="3" name="Text Placeholder 2"/>
          <p:cNvSpPr>
            <a:spLocks noGrp="1"/>
          </p:cNvSpPr>
          <p:nvPr>
            <p:ph type="body" idx="13"/>
          </p:nvPr>
        </p:nvSpPr>
        <p:spPr/>
        <p:txBody>
          <a:bodyPr/>
          <a:lstStyle/>
          <a:p>
            <a:pPr eaLnBrk="1" hangingPunct="1"/>
            <a:r>
              <a:rPr lang="en-US" altLang="en-US"/>
              <a:t>PhD Dissertation Defense</a:t>
            </a:r>
          </a:p>
        </p:txBody>
      </p:sp>
      <p:sp>
        <p:nvSpPr>
          <p:cNvPr id="4" name="Title 3"/>
          <p:cNvSpPr>
            <a:spLocks noGrp="1"/>
          </p:cNvSpPr>
          <p:nvPr>
            <p:ph type="ctrTitle"/>
          </p:nvPr>
        </p:nvSpPr>
        <p:spPr/>
        <p:txBody>
          <a:bodyPr/>
          <a:lstStyle/>
          <a:p>
            <a:pPr eaLnBrk="1" hangingPunct="1"/>
            <a:r>
              <a:rPr lang="en-US" altLang="en-US"/>
              <a:t>High-Fat Diet–Induced Gut Dysbiosis Promotes Hepatic Lipid Accumulation via the Bile Acid–FXR Axis</a:t>
            </a:r>
          </a:p>
        </p:txBody>
      </p:sp>
      <p:sp>
        <p:nvSpPr>
          <p:cNvPr id="5" name="Text Placeholder 4"/>
          <p:cNvSpPr>
            <a:spLocks noGrp="1"/>
          </p:cNvSpPr>
          <p:nvPr>
            <p:ph type="body" idx="1"/>
          </p:nvPr>
        </p:nvSpPr>
        <p:spPr/>
        <p:txBody>
          <a:bodyPr/>
          <a:lstStyle/>
          <a:p>
            <a:pPr eaLnBrk="1" hangingPunct="1" defTabSz="1325880">
              <a:tabLst>
                <a:tab pos="1325880" algn="l"/>
                <a:tab pos="4937760" algn="l"/>
                <a:tab pos="6172200" algn="l"/>
              </a:tabLst>
            </a:pPr>
            <a:r>
              <a:rPr lang="en-US" altLang="en-US">
                <a:solidFill>
                  <a:srgbClr val="5F6B78"/>
                </a:solidFill>
              </a:rPr>
              <a:t>Candidate</a:t>
            </a:r>
            <a:r>
              <a:rPr lang="en-US" altLang="en-US"/>
              <a:t>	Jane Doe</a:t>
            </a:r>
            <a:r>
              <a:rPr lang="en-US" altLang="en-US"/>
              <a:t>	</a:t>
            </a:r>
            <a:r>
              <a:rPr lang="en-US" altLang="en-US">
                <a:solidFill>
                  <a:srgbClr val="5F6B78"/>
                </a:solidFill>
              </a:rPr>
              <a:t>Advisor</a:t>
            </a:r>
            <a:r>
              <a:rPr lang="en-US" altLang="en-US"/>
              <a:t>	Prof. Alex Smith</a:t>
            </a:r>
          </a:p>
          <a:p>
            <a:pPr eaLnBrk="1" hangingPunct="1" defTabSz="1325880">
              <a:tabLst>
                <a:tab pos="1325880" algn="l"/>
                <a:tab pos="4937760" algn="l"/>
                <a:tab pos="6172200" algn="l"/>
              </a:tabLst>
            </a:pPr>
            <a:r>
              <a:rPr lang="en-US" altLang="en-US">
                <a:solidFill>
                  <a:srgbClr val="5F6B78"/>
                </a:solidFill>
              </a:rPr>
              <a:t>Program</a:t>
            </a:r>
            <a:r>
              <a:rPr lang="en-US" altLang="en-US"/>
              <a:t>	PhD, Nutritional Sciences</a:t>
            </a:r>
            <a:r>
              <a:rPr lang="en-US" altLang="en-US"/>
              <a:t>	</a:t>
            </a:r>
            <a:r>
              <a:rPr lang="en-US" altLang="en-US">
                <a:solidFill>
                  <a:srgbClr val="5F6B78"/>
                </a:solidFill>
              </a:rPr>
              <a:t>School</a:t>
            </a:r>
            <a:r>
              <a:rPr lang="en-US" altLang="en-US"/>
              <a:t>	Example University</a:t>
            </a:r>
          </a:p>
          <a:p>
            <a:pPr eaLnBrk="1" hangingPunct="1" defTabSz="1325880">
              <a:tabLst>
                <a:tab pos="1325880" algn="l"/>
                <a:tab pos="4937760" algn="l"/>
                <a:tab pos="6172200" algn="l"/>
              </a:tabLst>
            </a:pPr>
            <a:r>
              <a:rPr lang="en-US" altLang="en-US">
                <a:solidFill>
                  <a:srgbClr val="5F6B78"/>
                </a:solidFill>
              </a:rPr>
              <a:t>Committee</a:t>
            </a:r>
            <a:r>
              <a:rPr lang="en-US" altLang="en-US"/>
              <a:t>	A. Smith (chair), B. Jones, C. Patel, D. Garcia (external member)</a:t>
            </a:r>
          </a:p>
          <a:p>
            <a:pPr eaLnBrk="1" hangingPunct="1" defTabSz="1325880">
              <a:tabLst>
                <a:tab pos="1325880" algn="l"/>
                <a:tab pos="4937760" algn="l"/>
                <a:tab pos="6172200" algn="l"/>
              </a:tabLst>
            </a:pPr>
            <a:r>
              <a:rPr lang="en-US" altLang="en-US">
                <a:solidFill>
                  <a:srgbClr val="5F6B78"/>
                </a:solidFill>
              </a:rPr>
              <a:t>Date</a:t>
            </a:r>
            <a:r>
              <a:rPr lang="en-US" altLang="en-US"/>
              <a:t>	September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How to use · hidden in Slide Show</a:t>
            </a:r>
          </a:p>
        </p:txBody>
      </p:sp>
      <p:sp>
        <p:nvSpPr>
          <p:cNvPr id="3" name="Title 2"/>
          <p:cNvSpPr>
            <a:spLocks noGrp="1"/>
          </p:cNvSpPr>
          <p:nvPr>
            <p:ph type="title"/>
          </p:nvPr>
        </p:nvSpPr>
        <p:spPr/>
        <p:txBody>
          <a:bodyPr/>
          <a:lstStyle/>
          <a:p>
            <a:pPr eaLnBrk="1" hangingPunct="1"/>
            <a:r>
              <a:rPr lang="en-US" altLang="en-US"/>
              <a:t>Read this before you start editing</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
        <p:nvSpPr>
          <p:cNvPr id="22" name="Rectangle 21"/>
          <p:cNvSpPr/>
          <p:nvPr/>
        </p:nvSpPr>
        <p:spPr>
          <a:xfrm>
            <a:off x="548640" y="1737360"/>
            <a:ext cx="5364327" cy="15544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en-US" altLang="en-US" sz="1800" b="1">
                <a:solidFill>
                  <a:schemeClr val="accent1"/>
                </a:solidFill>
              </a:rPr>
              <a:t>1  Replace the content</a:t>
            </a:r>
          </a:p>
        </p:txBody>
      </p:sp>
      <p:sp>
        <p:nvSpPr>
          <p:cNvPr id="25" name="TextBox 24"/>
          <p:cNvSpPr txBox="1"/>
          <p:nvPr/>
        </p:nvSpPr>
        <p:spPr>
          <a:xfrm>
            <a:off x="822959" y="2514600"/>
            <a:ext cx="4815687" cy="640080"/>
          </a:xfrm>
          <a:prstGeom prst="rect">
            <a:avLst/>
          </a:prstGeom>
          <a:noFill/>
        </p:spPr>
        <p:txBody>
          <a:bodyPr wrap="square" anchor="t" lIns="0" rIns="0" tIns="0" bIns="0">
            <a:spAutoFit/>
          </a:bodyPr>
          <a:lstStyle/>
          <a:p>
            <a:pPr eaLnBrk="1" hangingPunct="1">
              <a:lnSpc>
                <a:spcPct val="130000"/>
              </a:lnSpc>
            </a:pPr>
            <a:r>
              <a:rPr lang="en-US" altLang="en-US" sz="1600">
                <a:solidFill>
                  <a:schemeClr val="dk1"/>
                </a:solidFill>
              </a:rPr>
              <a:t>Everything is fictional; charts are marked "example data". Replace it slide by slide.</a:t>
            </a:r>
          </a:p>
        </p:txBody>
      </p:sp>
      <p:sp>
        <p:nvSpPr>
          <p:cNvPr id="26" name="Rectangle 25"/>
          <p:cNvSpPr/>
          <p:nvPr/>
        </p:nvSpPr>
        <p:spPr>
          <a:xfrm>
            <a:off x="6278727" y="1737360"/>
            <a:ext cx="5364327" cy="15544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en-US" altLang="en-US" sz="1800" b="1">
                <a:solidFill>
                  <a:schemeClr val="accent2"/>
                </a:solidFill>
              </a:rPr>
              <a:t>2  Insert figures</a:t>
            </a:r>
          </a:p>
        </p:txBody>
      </p:sp>
      <p:sp>
        <p:nvSpPr>
          <p:cNvPr id="29" name="TextBox 28"/>
          <p:cNvSpPr txBox="1"/>
          <p:nvPr/>
        </p:nvSpPr>
        <p:spPr>
          <a:xfrm>
            <a:off x="6553047" y="2514600"/>
            <a:ext cx="4815687" cy="640080"/>
          </a:xfrm>
          <a:prstGeom prst="rect">
            <a:avLst/>
          </a:prstGeom>
          <a:noFill/>
        </p:spPr>
        <p:txBody>
          <a:bodyPr wrap="square" anchor="t" lIns="0" rIns="0" tIns="0" bIns="0">
            <a:spAutoFit/>
          </a:bodyPr>
          <a:lstStyle/>
          <a:p>
            <a:pPr eaLnBrk="1" hangingPunct="1">
              <a:lnSpc>
                <a:spcPct val="130000"/>
              </a:lnSpc>
            </a:pPr>
            <a:r>
              <a:rPr lang="en-US" altLang="en-US" sz="1600">
                <a:solidFill>
                  <a:schemeClr val="dk1"/>
                </a:solidFill>
              </a:rPr>
              <a:t>Click the icon in a frame to insert a picture. The link under a figure opens a ready-made prompt.</a:t>
            </a:r>
          </a:p>
        </p:txBody>
      </p:sp>
      <p:sp>
        <p:nvSpPr>
          <p:cNvPr id="30" name="Rectangle 29"/>
          <p:cNvSpPr/>
          <p:nvPr/>
        </p:nvSpPr>
        <p:spPr>
          <a:xfrm>
            <a:off x="548640" y="3429000"/>
            <a:ext cx="5364327" cy="15544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3429000"/>
            <a:ext cx="5364327"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22959" y="3657600"/>
            <a:ext cx="4815687" cy="457200"/>
          </a:xfrm>
          <a:prstGeom prst="rect">
            <a:avLst/>
          </a:prstGeom>
          <a:noFill/>
        </p:spPr>
        <p:txBody>
          <a:bodyPr wrap="square" anchor="t" lIns="0" rIns="0" tIns="0" bIns="0">
            <a:spAutoFit/>
          </a:bodyPr>
          <a:lstStyle/>
          <a:p>
            <a:pPr eaLnBrk="1" hangingPunct="1">
              <a:lnSpc>
                <a:spcPct val="120000"/>
              </a:lnSpc>
            </a:pPr>
            <a:r>
              <a:rPr lang="en-US" altLang="en-US" sz="1800" b="1">
                <a:solidFill>
                  <a:schemeClr val="accent3"/>
                </a:solidFill>
              </a:rPr>
              <a:t>3  Edit the charts</a:t>
            </a:r>
          </a:p>
        </p:txBody>
      </p:sp>
      <p:sp>
        <p:nvSpPr>
          <p:cNvPr id="33" name="TextBox 32"/>
          <p:cNvSpPr txBox="1"/>
          <p:nvPr/>
        </p:nvSpPr>
        <p:spPr>
          <a:xfrm>
            <a:off x="822959" y="4206240"/>
            <a:ext cx="4815687" cy="640080"/>
          </a:xfrm>
          <a:prstGeom prst="rect">
            <a:avLst/>
          </a:prstGeom>
          <a:noFill/>
        </p:spPr>
        <p:txBody>
          <a:bodyPr wrap="square" anchor="t" lIns="0" rIns="0" tIns="0" bIns="0">
            <a:spAutoFit/>
          </a:bodyPr>
          <a:lstStyle/>
          <a:p>
            <a:pPr eaLnBrk="1" hangingPunct="1">
              <a:lnSpc>
                <a:spcPct val="130000"/>
              </a:lnSpc>
            </a:pPr>
            <a:r>
              <a:rPr lang="en-US" altLang="en-US" sz="1600">
                <a:solidFill>
                  <a:schemeClr val="dk1"/>
                </a:solidFill>
              </a:rPr>
              <a:t>Charts are native PowerPoint charts: right-click → Edit Data and the chart updates.</a:t>
            </a:r>
          </a:p>
        </p:txBody>
      </p:sp>
      <p:sp>
        <p:nvSpPr>
          <p:cNvPr id="34" name="Rectangle 33"/>
          <p:cNvSpPr/>
          <p:nvPr/>
        </p:nvSpPr>
        <p:spPr>
          <a:xfrm>
            <a:off x="6278727" y="3429000"/>
            <a:ext cx="5364327" cy="15544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78727" y="3429000"/>
            <a:ext cx="5364327" cy="5486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553047" y="3657600"/>
            <a:ext cx="4815687" cy="457200"/>
          </a:xfrm>
          <a:prstGeom prst="rect">
            <a:avLst/>
          </a:prstGeom>
          <a:noFill/>
        </p:spPr>
        <p:txBody>
          <a:bodyPr wrap="square" anchor="t" lIns="0" rIns="0" tIns="0" bIns="0">
            <a:spAutoFit/>
          </a:bodyPr>
          <a:lstStyle/>
          <a:p>
            <a:pPr eaLnBrk="1" hangingPunct="1">
              <a:lnSpc>
                <a:spcPct val="120000"/>
              </a:lnSpc>
            </a:pPr>
            <a:r>
              <a:rPr lang="en-US" altLang="en-US" sz="1800" b="1">
                <a:solidFill>
                  <a:schemeClr val="accent6"/>
                </a:solidFill>
              </a:rPr>
              <a:t>4  Recolor everything</a:t>
            </a:r>
          </a:p>
        </p:txBody>
      </p:sp>
      <p:sp>
        <p:nvSpPr>
          <p:cNvPr id="37" name="TextBox 36"/>
          <p:cNvSpPr txBox="1"/>
          <p:nvPr/>
        </p:nvSpPr>
        <p:spPr>
          <a:xfrm>
            <a:off x="6553047" y="4206240"/>
            <a:ext cx="4815687" cy="640080"/>
          </a:xfrm>
          <a:prstGeom prst="rect">
            <a:avLst/>
          </a:prstGeom>
          <a:noFill/>
        </p:spPr>
        <p:txBody>
          <a:bodyPr wrap="square" anchor="t" lIns="0" rIns="0" tIns="0" bIns="0">
            <a:spAutoFit/>
          </a:bodyPr>
          <a:lstStyle/>
          <a:p>
            <a:pPr eaLnBrk="1" hangingPunct="1">
              <a:lnSpc>
                <a:spcPct val="130000"/>
              </a:lnSpc>
            </a:pPr>
            <a:r>
              <a:rPr lang="en-US" altLang="en-US" sz="1600">
                <a:solidFill>
                  <a:schemeClr val="dk1"/>
                </a:solidFill>
              </a:rPr>
              <a:t>Design → Variants → Colors recolors the whole deck at once. The font is Arial, on both Windows and Mac.</a:t>
            </a:r>
          </a:p>
        </p:txBody>
      </p:sp>
      <p:sp>
        <p:nvSpPr>
          <p:cNvPr id="38" name="TextBox 37"/>
          <p:cNvSpPr txBox="1"/>
          <p:nvPr/>
        </p:nvSpPr>
        <p:spPr>
          <a:xfrm>
            <a:off x="548640" y="5120640"/>
            <a:ext cx="11094415" cy="1188720"/>
          </a:xfrm>
          <a:prstGeom prst="rect">
            <a:avLst/>
          </a:prstGeom>
          <a:noFill/>
        </p:spPr>
        <p:txBody>
          <a:bodyPr wrap="square" anchor="t" lIns="0" rIns="0" tIns="0" bIns="0">
            <a:spAutoFit/>
          </a:bodyPr>
          <a:lstStyle/>
          <a:p>
            <a:pPr eaLnBrk="1" hangingPunct="1">
              <a:lnSpc>
                <a:spcPct val="115000"/>
              </a:lnSpc>
            </a:pPr>
            <a:r>
              <a:rPr lang="en-US" altLang="en-US" sz="1400" b="1"/>
              <a:t>Timing  </a:t>
            </a:r>
            <a:r>
              <a:rPr lang="en-US" altLang="en-US" sz="1400">
                <a:solidFill>
                  <a:srgbClr val="5F6B78"/>
                </a:solidFill>
              </a:rPr>
              <a:t>A PhD defense talk usually runs 40–50 minutes (master's: 20–30), roughly 1.5–2 minutes per slide. This slide and the two backup slides at the end stay hidden in Slide Show.</a:t>
            </a:r>
          </a:p>
          <a:p>
            <a:pPr eaLnBrk="1" hangingPunct="1">
              <a:lnSpc>
                <a:spcPct val="115000"/>
              </a:lnSpc>
            </a:pPr>
            <a:r>
              <a:rPr lang="en-US" altLang="en-US" sz="1400" b="1"/>
              <a:t>UK viva  </a:t>
            </a:r>
            <a:r>
              <a:rPr lang="en-US" altLang="en-US" sz="1400">
                <a:solidFill>
                  <a:srgbClr val="5F6B78"/>
                </a:solidFill>
              </a:rPr>
              <a:t>The viva itself is usually a discussion of the thesis without slides. Use this deck for a public defense or exit seminar if your department holds one.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OUTLINE</a:t>
            </a:r>
          </a:p>
        </p:txBody>
      </p:sp>
      <p:sp>
        <p:nvSpPr>
          <p:cNvPr id="3" name="Title 2"/>
          <p:cNvSpPr>
            <a:spLocks noGrp="1"/>
          </p:cNvSpPr>
          <p:nvPr>
            <p:ph type="title"/>
          </p:nvPr>
        </p:nvSpPr>
        <p:spPr/>
        <p:txBody>
          <a:bodyPr/>
          <a:lstStyle/>
          <a:p>
            <a:pPr eaLnBrk="1" hangingPunct="1"/>
            <a:r>
              <a:rPr lang="en-US" altLang="en-US"/>
              <a:t>Outline</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
        <p:nvSpPr>
          <p:cNvPr id="22" name="Rectangle 21"/>
          <p:cNvSpPr/>
          <p:nvPr/>
        </p:nvSpPr>
        <p:spPr>
          <a:xfrm>
            <a:off x="548640" y="1737360"/>
            <a:ext cx="749808" cy="71323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TextBox 22"/>
          <p:cNvSpPr txBox="1"/>
          <p:nvPr/>
        </p:nvSpPr>
        <p:spPr>
          <a:xfrm>
            <a:off x="548640" y="1737360"/>
            <a:ext cx="749808" cy="713232"/>
          </a:xfrm>
          <a:prstGeom prst="rect">
            <a:avLst/>
          </a:prstGeom>
          <a:noFill/>
        </p:spPr>
        <p:txBody>
          <a:bodyPr wrap="square" anchor="ctr" lIns="0" rIns="0" tIns="0" bIns="0">
            <a:spAutoFit/>
          </a:bodyPr>
          <a:lstStyle/>
          <a:p>
            <a:pPr eaLnBrk="1" hangingPunct="1" algn="ctr">
              <a:lnSpc>
                <a:spcPct val="120000"/>
              </a:lnSpc>
            </a:pPr>
            <a:r>
              <a:rPr lang="en-US" altLang="en-US" sz="2200" b="1">
                <a:solidFill>
                  <a:srgbClr val="FFFFFF"/>
                </a:solidFill>
              </a:rPr>
              <a:t>01</a:t>
            </a:r>
          </a:p>
        </p:txBody>
      </p:sp>
      <p:sp>
        <p:nvSpPr>
          <p:cNvPr id="24" name="TextBox 23"/>
          <p:cNvSpPr txBox="1"/>
          <p:nvPr/>
        </p:nvSpPr>
        <p:spPr>
          <a:xfrm>
            <a:off x="1554480" y="1719072"/>
            <a:ext cx="4754880" cy="411480"/>
          </a:xfrm>
          <a:prstGeom prst="rect">
            <a:avLst/>
          </a:prstGeom>
          <a:noFill/>
        </p:spPr>
        <p:txBody>
          <a:bodyPr wrap="square" anchor="t" lIns="0" rIns="0" tIns="0" bIns="0">
            <a:spAutoFit/>
          </a:bodyPr>
          <a:lstStyle/>
          <a:p>
            <a:pPr eaLnBrk="1" hangingPunct="1">
              <a:lnSpc>
                <a:spcPct val="120000"/>
              </a:lnSpc>
            </a:pPr>
            <a:r>
              <a:rPr lang="en-US" altLang="en-US" sz="2100" b="1"/>
              <a:t>Background &amp; motivation</a:t>
            </a:r>
          </a:p>
        </p:txBody>
      </p:sp>
      <p:sp>
        <p:nvSpPr>
          <p:cNvPr id="25" name="TextBox 24"/>
          <p:cNvSpPr txBox="1"/>
          <p:nvPr/>
        </p:nvSpPr>
        <p:spPr>
          <a:xfrm>
            <a:off x="1554480" y="2139696"/>
            <a:ext cx="4754880" cy="310896"/>
          </a:xfrm>
          <a:prstGeom prst="rect">
            <a:avLst/>
          </a:prstGeom>
          <a:noFill/>
        </p:spPr>
        <p:txBody>
          <a:bodyPr wrap="square" anchor="t" lIns="0" rIns="0" tIns="0" bIns="0">
            <a:spAutoFit/>
          </a:bodyPr>
          <a:lstStyle/>
          <a:p>
            <a:pPr eaLnBrk="1" hangingPunct="1">
              <a:lnSpc>
                <a:spcPct val="120000"/>
              </a:lnSpc>
            </a:pPr>
            <a:r>
              <a:rPr lang="en-US" altLang="en-US" sz="1400">
                <a:solidFill>
                  <a:srgbClr val="5F6B78"/>
                </a:solidFill>
              </a:rPr>
              <a:t>Why this question matters</a:t>
            </a:r>
          </a:p>
        </p:txBody>
      </p:sp>
      <p:sp>
        <p:nvSpPr>
          <p:cNvPr id="26" name="Rectangle 25"/>
          <p:cNvSpPr/>
          <p:nvPr/>
        </p:nvSpPr>
        <p:spPr>
          <a:xfrm>
            <a:off x="548640" y="2633472"/>
            <a:ext cx="749808" cy="71323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TextBox 26"/>
          <p:cNvSpPr txBox="1"/>
          <p:nvPr/>
        </p:nvSpPr>
        <p:spPr>
          <a:xfrm>
            <a:off x="548640" y="2633472"/>
            <a:ext cx="749808" cy="713232"/>
          </a:xfrm>
          <a:prstGeom prst="rect">
            <a:avLst/>
          </a:prstGeom>
          <a:noFill/>
        </p:spPr>
        <p:txBody>
          <a:bodyPr wrap="square" anchor="ctr" lIns="0" rIns="0" tIns="0" bIns="0">
            <a:spAutoFit/>
          </a:bodyPr>
          <a:lstStyle/>
          <a:p>
            <a:pPr eaLnBrk="1" hangingPunct="1" algn="ctr">
              <a:lnSpc>
                <a:spcPct val="120000"/>
              </a:lnSpc>
            </a:pPr>
            <a:r>
              <a:rPr lang="en-US" altLang="en-US" sz="2200" b="1">
                <a:solidFill>
                  <a:srgbClr val="FFFFFF"/>
                </a:solidFill>
              </a:rPr>
              <a:t>02</a:t>
            </a:r>
          </a:p>
        </p:txBody>
      </p:sp>
      <p:sp>
        <p:nvSpPr>
          <p:cNvPr id="28" name="TextBox 27"/>
          <p:cNvSpPr txBox="1"/>
          <p:nvPr/>
        </p:nvSpPr>
        <p:spPr>
          <a:xfrm>
            <a:off x="1554480" y="2615184"/>
            <a:ext cx="4754880" cy="411480"/>
          </a:xfrm>
          <a:prstGeom prst="rect">
            <a:avLst/>
          </a:prstGeom>
          <a:noFill/>
        </p:spPr>
        <p:txBody>
          <a:bodyPr wrap="square" anchor="t" lIns="0" rIns="0" tIns="0" bIns="0">
            <a:spAutoFit/>
          </a:bodyPr>
          <a:lstStyle/>
          <a:p>
            <a:pPr eaLnBrk="1" hangingPunct="1">
              <a:lnSpc>
                <a:spcPct val="120000"/>
              </a:lnSpc>
            </a:pPr>
            <a:r>
              <a:rPr lang="en-US" altLang="en-US" sz="2100" b="1"/>
              <a:t>Aims &amp; approach</a:t>
            </a:r>
          </a:p>
        </p:txBody>
      </p:sp>
      <p:sp>
        <p:nvSpPr>
          <p:cNvPr id="29" name="TextBox 28"/>
          <p:cNvSpPr txBox="1"/>
          <p:nvPr/>
        </p:nvSpPr>
        <p:spPr>
          <a:xfrm>
            <a:off x="1554480" y="3035808"/>
            <a:ext cx="4754880" cy="310896"/>
          </a:xfrm>
          <a:prstGeom prst="rect">
            <a:avLst/>
          </a:prstGeom>
          <a:noFill/>
        </p:spPr>
        <p:txBody>
          <a:bodyPr wrap="square" anchor="t" lIns="0" rIns="0" tIns="0" bIns="0">
            <a:spAutoFit/>
          </a:bodyPr>
          <a:lstStyle/>
          <a:p>
            <a:pPr eaLnBrk="1" hangingPunct="1">
              <a:lnSpc>
                <a:spcPct val="120000"/>
              </a:lnSpc>
            </a:pPr>
            <a:r>
              <a:rPr lang="en-US" altLang="en-US" sz="1400">
                <a:solidFill>
                  <a:srgbClr val="5F6B78"/>
                </a:solidFill>
              </a:rPr>
              <a:t>What I asked and how I studied it</a:t>
            </a:r>
          </a:p>
        </p:txBody>
      </p:sp>
      <p:sp>
        <p:nvSpPr>
          <p:cNvPr id="30" name="Rectangle 29"/>
          <p:cNvSpPr/>
          <p:nvPr/>
        </p:nvSpPr>
        <p:spPr>
          <a:xfrm>
            <a:off x="548640" y="3529584"/>
            <a:ext cx="749808" cy="71323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TextBox 30"/>
          <p:cNvSpPr txBox="1"/>
          <p:nvPr/>
        </p:nvSpPr>
        <p:spPr>
          <a:xfrm>
            <a:off x="548640" y="3529584"/>
            <a:ext cx="749808" cy="713232"/>
          </a:xfrm>
          <a:prstGeom prst="rect">
            <a:avLst/>
          </a:prstGeom>
          <a:noFill/>
        </p:spPr>
        <p:txBody>
          <a:bodyPr wrap="square" anchor="ctr" lIns="0" rIns="0" tIns="0" bIns="0">
            <a:spAutoFit/>
          </a:bodyPr>
          <a:lstStyle/>
          <a:p>
            <a:pPr eaLnBrk="1" hangingPunct="1" algn="ctr">
              <a:lnSpc>
                <a:spcPct val="120000"/>
              </a:lnSpc>
            </a:pPr>
            <a:r>
              <a:rPr lang="en-US" altLang="en-US" sz="2200" b="1">
                <a:solidFill>
                  <a:srgbClr val="FFFFFF"/>
                </a:solidFill>
              </a:rPr>
              <a:t>03</a:t>
            </a:r>
          </a:p>
        </p:txBody>
      </p:sp>
      <p:sp>
        <p:nvSpPr>
          <p:cNvPr id="32" name="TextBox 31"/>
          <p:cNvSpPr txBox="1"/>
          <p:nvPr/>
        </p:nvSpPr>
        <p:spPr>
          <a:xfrm>
            <a:off x="1554480" y="3511296"/>
            <a:ext cx="4754880" cy="411480"/>
          </a:xfrm>
          <a:prstGeom prst="rect">
            <a:avLst/>
          </a:prstGeom>
          <a:noFill/>
        </p:spPr>
        <p:txBody>
          <a:bodyPr wrap="square" anchor="t" lIns="0" rIns="0" tIns="0" bIns="0">
            <a:spAutoFit/>
          </a:bodyPr>
          <a:lstStyle/>
          <a:p>
            <a:pPr eaLnBrk="1" hangingPunct="1">
              <a:lnSpc>
                <a:spcPct val="120000"/>
              </a:lnSpc>
            </a:pPr>
            <a:r>
              <a:rPr lang="en-US" altLang="en-US" sz="2100" b="1"/>
              <a:t>Results</a:t>
            </a:r>
          </a:p>
        </p:txBody>
      </p:sp>
      <p:sp>
        <p:nvSpPr>
          <p:cNvPr id="33" name="TextBox 32"/>
          <p:cNvSpPr txBox="1"/>
          <p:nvPr/>
        </p:nvSpPr>
        <p:spPr>
          <a:xfrm>
            <a:off x="1554480" y="3931920"/>
            <a:ext cx="4754880" cy="310896"/>
          </a:xfrm>
          <a:prstGeom prst="rect">
            <a:avLst/>
          </a:prstGeom>
          <a:noFill/>
        </p:spPr>
        <p:txBody>
          <a:bodyPr wrap="square" anchor="t" lIns="0" rIns="0" tIns="0" bIns="0">
            <a:spAutoFit/>
          </a:bodyPr>
          <a:lstStyle/>
          <a:p>
            <a:pPr eaLnBrk="1" hangingPunct="1">
              <a:lnSpc>
                <a:spcPct val="120000"/>
              </a:lnSpc>
            </a:pPr>
            <a:r>
              <a:rPr lang="en-US" altLang="en-US" sz="1400">
                <a:solidFill>
                  <a:srgbClr val="5F6B78"/>
                </a:solidFill>
              </a:rPr>
              <a:t>Findings aim by aim</a:t>
            </a:r>
          </a:p>
        </p:txBody>
      </p:sp>
      <p:sp>
        <p:nvSpPr>
          <p:cNvPr id="34" name="Rectangle 33"/>
          <p:cNvSpPr/>
          <p:nvPr/>
        </p:nvSpPr>
        <p:spPr>
          <a:xfrm>
            <a:off x="548640" y="4425696"/>
            <a:ext cx="749808" cy="71323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TextBox 34"/>
          <p:cNvSpPr txBox="1"/>
          <p:nvPr/>
        </p:nvSpPr>
        <p:spPr>
          <a:xfrm>
            <a:off x="548640" y="4425696"/>
            <a:ext cx="749808" cy="713232"/>
          </a:xfrm>
          <a:prstGeom prst="rect">
            <a:avLst/>
          </a:prstGeom>
          <a:noFill/>
        </p:spPr>
        <p:txBody>
          <a:bodyPr wrap="square" anchor="ctr" lIns="0" rIns="0" tIns="0" bIns="0">
            <a:spAutoFit/>
          </a:bodyPr>
          <a:lstStyle/>
          <a:p>
            <a:pPr eaLnBrk="1" hangingPunct="1" algn="ctr">
              <a:lnSpc>
                <a:spcPct val="120000"/>
              </a:lnSpc>
            </a:pPr>
            <a:r>
              <a:rPr lang="en-US" altLang="en-US" sz="2200" b="1">
                <a:solidFill>
                  <a:srgbClr val="FFFFFF"/>
                </a:solidFill>
              </a:rPr>
              <a:t>04</a:t>
            </a:r>
          </a:p>
        </p:txBody>
      </p:sp>
      <p:sp>
        <p:nvSpPr>
          <p:cNvPr id="36" name="TextBox 35"/>
          <p:cNvSpPr txBox="1"/>
          <p:nvPr/>
        </p:nvSpPr>
        <p:spPr>
          <a:xfrm>
            <a:off x="1554480" y="4407408"/>
            <a:ext cx="4754880" cy="411480"/>
          </a:xfrm>
          <a:prstGeom prst="rect">
            <a:avLst/>
          </a:prstGeom>
          <a:noFill/>
        </p:spPr>
        <p:txBody>
          <a:bodyPr wrap="square" anchor="t" lIns="0" rIns="0" tIns="0" bIns="0">
            <a:spAutoFit/>
          </a:bodyPr>
          <a:lstStyle/>
          <a:p>
            <a:pPr eaLnBrk="1" hangingPunct="1">
              <a:lnSpc>
                <a:spcPct val="120000"/>
              </a:lnSpc>
            </a:pPr>
            <a:r>
              <a:rPr lang="en-US" altLang="en-US" sz="2100" b="1"/>
              <a:t>Contributions &amp; conclusions</a:t>
            </a:r>
          </a:p>
        </p:txBody>
      </p:sp>
      <p:sp>
        <p:nvSpPr>
          <p:cNvPr id="37" name="TextBox 36"/>
          <p:cNvSpPr txBox="1"/>
          <p:nvPr/>
        </p:nvSpPr>
        <p:spPr>
          <a:xfrm>
            <a:off x="1554480" y="4828032"/>
            <a:ext cx="4754880" cy="310896"/>
          </a:xfrm>
          <a:prstGeom prst="rect">
            <a:avLst/>
          </a:prstGeom>
          <a:noFill/>
        </p:spPr>
        <p:txBody>
          <a:bodyPr wrap="square" anchor="t" lIns="0" rIns="0" tIns="0" bIns="0">
            <a:spAutoFit/>
          </a:bodyPr>
          <a:lstStyle/>
          <a:p>
            <a:pPr eaLnBrk="1" hangingPunct="1">
              <a:lnSpc>
                <a:spcPct val="120000"/>
              </a:lnSpc>
            </a:pPr>
            <a:r>
              <a:rPr lang="en-US" altLang="en-US" sz="1400">
                <a:solidFill>
                  <a:srgbClr val="5F6B78"/>
                </a:solidFill>
              </a:rPr>
              <a:t>What is new, limitations, next steps</a:t>
            </a:r>
          </a:p>
        </p:txBody>
      </p:sp>
      <p:sp>
        <p:nvSpPr>
          <p:cNvPr id="38" name="Rectangle 37"/>
          <p:cNvSpPr/>
          <p:nvPr/>
        </p:nvSpPr>
        <p:spPr>
          <a:xfrm>
            <a:off x="548640" y="5321808"/>
            <a:ext cx="749808" cy="713232"/>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9" name="TextBox 38"/>
          <p:cNvSpPr txBox="1"/>
          <p:nvPr/>
        </p:nvSpPr>
        <p:spPr>
          <a:xfrm>
            <a:off x="548640" y="5321808"/>
            <a:ext cx="749808" cy="713232"/>
          </a:xfrm>
          <a:prstGeom prst="rect">
            <a:avLst/>
          </a:prstGeom>
          <a:noFill/>
        </p:spPr>
        <p:txBody>
          <a:bodyPr wrap="square" anchor="ctr" lIns="0" rIns="0" tIns="0" bIns="0">
            <a:spAutoFit/>
          </a:bodyPr>
          <a:lstStyle/>
          <a:p>
            <a:pPr eaLnBrk="1" hangingPunct="1" algn="ctr">
              <a:lnSpc>
                <a:spcPct val="120000"/>
              </a:lnSpc>
            </a:pPr>
            <a:r>
              <a:rPr lang="en-US" altLang="en-US" sz="2200" b="1">
                <a:solidFill>
                  <a:srgbClr val="FFFFFF"/>
                </a:solidFill>
              </a:rPr>
              <a:t>05</a:t>
            </a:r>
          </a:p>
        </p:txBody>
      </p:sp>
      <p:sp>
        <p:nvSpPr>
          <p:cNvPr id="40" name="TextBox 39"/>
          <p:cNvSpPr txBox="1"/>
          <p:nvPr/>
        </p:nvSpPr>
        <p:spPr>
          <a:xfrm>
            <a:off x="1554480" y="5303520"/>
            <a:ext cx="4754880" cy="411480"/>
          </a:xfrm>
          <a:prstGeom prst="rect">
            <a:avLst/>
          </a:prstGeom>
          <a:noFill/>
        </p:spPr>
        <p:txBody>
          <a:bodyPr wrap="square" anchor="t" lIns="0" rIns="0" tIns="0" bIns="0">
            <a:spAutoFit/>
          </a:bodyPr>
          <a:lstStyle/>
          <a:p>
            <a:pPr eaLnBrk="1" hangingPunct="1">
              <a:lnSpc>
                <a:spcPct val="120000"/>
              </a:lnSpc>
            </a:pPr>
            <a:r>
              <a:rPr lang="en-US" altLang="en-US" sz="2100" b="1"/>
              <a:t>Publications</a:t>
            </a:r>
          </a:p>
        </p:txBody>
      </p:sp>
      <p:sp>
        <p:nvSpPr>
          <p:cNvPr id="41" name="TextBox 40"/>
          <p:cNvSpPr txBox="1"/>
          <p:nvPr/>
        </p:nvSpPr>
        <p:spPr>
          <a:xfrm>
            <a:off x="1554480" y="5724144"/>
            <a:ext cx="4754880" cy="310896"/>
          </a:xfrm>
          <a:prstGeom prst="rect">
            <a:avLst/>
          </a:prstGeom>
          <a:noFill/>
        </p:spPr>
        <p:txBody>
          <a:bodyPr wrap="square" anchor="t" lIns="0" rIns="0" tIns="0" bIns="0">
            <a:spAutoFit/>
          </a:bodyPr>
          <a:lstStyle/>
          <a:p>
            <a:pPr eaLnBrk="1" hangingPunct="1">
              <a:lnSpc>
                <a:spcPct val="120000"/>
              </a:lnSpc>
            </a:pPr>
            <a:r>
              <a:rPr lang="en-US" altLang="en-US" sz="1400">
                <a:solidFill>
                  <a:srgbClr val="5F6B78"/>
                </a:solidFill>
              </a:rPr>
              <a:t>Papers and presentations</a:t>
            </a:r>
          </a:p>
        </p:txBody>
      </p:sp>
      <p:sp>
        <p:nvSpPr>
          <p:cNvPr id="42" name="Rectangle 41"/>
          <p:cNvSpPr/>
          <p:nvPr/>
        </p:nvSpPr>
        <p:spPr>
          <a:xfrm>
            <a:off x="6400800" y="1737360"/>
            <a:ext cx="5239512"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3" name="Rectangle 42"/>
          <p:cNvSpPr/>
          <p:nvPr/>
        </p:nvSpPr>
        <p:spPr>
          <a:xfrm>
            <a:off x="6400800" y="1737360"/>
            <a:ext cx="5239512"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4" name="TextBox 43"/>
          <p:cNvSpPr txBox="1"/>
          <p:nvPr/>
        </p:nvSpPr>
        <p:spPr>
          <a:xfrm>
            <a:off x="6766560" y="2011680"/>
            <a:ext cx="4572000" cy="3840480"/>
          </a:xfrm>
          <a:prstGeom prst="rect">
            <a:avLst/>
          </a:prstGeom>
          <a:noFill/>
        </p:spPr>
        <p:txBody>
          <a:bodyPr wrap="square" anchor="t" lIns="0" rIns="0" tIns="0" bIns="0">
            <a:spAutoFit/>
          </a:bodyPr>
          <a:lstStyle/>
          <a:p>
            <a:pPr eaLnBrk="1" hangingPunct="1">
              <a:lnSpc>
                <a:spcPct val="140000"/>
              </a:lnSpc>
            </a:pPr>
            <a:r>
              <a:rPr lang="en-US" altLang="en-US" sz="2000" b="1">
                <a:solidFill>
                  <a:schemeClr val="accent1"/>
                </a:solidFill>
              </a:rPr>
              <a:t>The question this dissertation answers</a:t>
            </a:r>
          </a:p>
          <a:p>
            <a:pPr eaLnBrk="1" hangingPunct="1">
              <a:lnSpc>
                <a:spcPct val="140000"/>
              </a:lnSpc>
              <a:spcBef>
                <a:spcPts val="1400"/>
              </a:spcBef>
            </a:pPr>
            <a:r>
              <a:rPr lang="en-US" altLang="en-US" sz="2000"/>
              <a:t>Does high-fat-diet–induced gut dysbiosis promote fat build-up in the liver by reshaping bile acids and suppressing hepatic FXR signaling?</a:t>
            </a:r>
          </a:p>
          <a:p>
            <a:pPr eaLnBrk="1" hangingPunct="1">
              <a:lnSpc>
                <a:spcPct val="140000"/>
              </a:lnSpc>
              <a:spcBef>
                <a:spcPts val="2200"/>
              </a:spcBef>
            </a:pPr>
            <a:r>
              <a:rPr lang="en-US" altLang="en-US" sz="1400">
                <a:solidFill>
                  <a:srgbClr val="5F6B78"/>
                </a:solidFill>
              </a:rPr>
              <a:t>State this question clearly now; every chapter that follows comes back to 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01</a:t>
            </a:r>
          </a:p>
        </p:txBody>
      </p:sp>
      <p:sp>
        <p:nvSpPr>
          <p:cNvPr id="3" name="Title 2"/>
          <p:cNvSpPr>
            <a:spLocks noGrp="1"/>
          </p:cNvSpPr>
          <p:nvPr>
            <p:ph type="title"/>
          </p:nvPr>
        </p:nvSpPr>
        <p:spPr/>
        <p:txBody>
          <a:bodyPr/>
          <a:lstStyle/>
          <a:p>
            <a:pPr eaLnBrk="1" hangingPunct="1"/>
            <a:r>
              <a:rPr lang="en-US" altLang="en-US"/>
              <a:t>Background &amp; Motivation</a:t>
            </a:r>
          </a:p>
        </p:txBody>
      </p:sp>
      <p:sp>
        <p:nvSpPr>
          <p:cNvPr id="4" name="Text Placeholder 3"/>
          <p:cNvSpPr>
            <a:spLocks noGrp="1"/>
          </p:cNvSpPr>
          <p:nvPr>
            <p:ph type="body" idx="1"/>
          </p:nvPr>
        </p:nvSpPr>
        <p:spPr/>
        <p:txBody>
          <a:bodyPr/>
          <a:lstStyle/>
          <a:p>
            <a:pPr eaLnBrk="1" hangingPunct="1"/>
            <a:r>
              <a:rPr lang="en-US" altLang="en-US"/>
              <a:t>Why this question matters: the health problem, what we know, and the missing link</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bg1"/>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bg1"/>
                </a:solidFill>
                <a:latin typeface="+mn-lt"/>
                <a:ea typeface="+mn-ea"/>
                <a:cs typeface="+mn-cs"/>
              </a:defRPr>
            </a:lvl1pPr>
          </a:lstStyle>
          <a:p>
            <a:pPr eaLnBrk="1" hangingPunct="1"/>
            <a:fld id="{B6F15528-21DE-4FAA-801E-634DDDAF4B2B}" type="slidenum">
              <a:rPr lang="en-US"/>
              <a:t>‹#›</a:t>
            </a:fld>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01 Background &amp; motivation</a:t>
            </a:r>
          </a:p>
        </p:txBody>
      </p:sp>
      <p:sp>
        <p:nvSpPr>
          <p:cNvPr id="3" name="Title 2"/>
          <p:cNvSpPr>
            <a:spLocks noGrp="1"/>
          </p:cNvSpPr>
          <p:nvPr>
            <p:ph type="title"/>
          </p:nvPr>
        </p:nvSpPr>
        <p:spPr/>
        <p:txBody>
          <a:bodyPr/>
          <a:lstStyle/>
          <a:p>
            <a:pPr eaLnBrk="1" hangingPunct="1"/>
            <a:r>
              <a:rPr lang="en-US" altLang="en-US"/>
              <a:t>The gut–liver axis: from high-fat diet to fatty liver</a:t>
            </a:r>
          </a:p>
        </p:txBody>
      </p:sp>
      <p:sp>
        <p:nvSpPr>
          <p:cNvPr id="4" name="Text Placeholder 3"/>
          <p:cNvSpPr>
            <a:spLocks noGrp="1"/>
          </p:cNvSpPr>
          <p:nvPr>
            <p:ph type="body" idx="1"/>
          </p:nvPr>
        </p:nvSpPr>
        <p:spPr/>
        <p:txBody>
          <a:bodyPr/>
          <a:lstStyle/>
          <a:p>
            <a:pPr eaLnBrk="1" hangingPunct="1">
              <a:spcBef>
                <a:spcPts val="0"/>
              </a:spcBef>
            </a:pPr>
            <a:r>
              <a:rPr lang="en-US" altLang="en-US" sz="1700" b="1">
                <a:solidFill>
                  <a:schemeClr val="accent1"/>
                </a:solidFill>
              </a:rPr>
              <a:t>The problem</a:t>
            </a:r>
          </a:p>
          <a:p>
            <a:pPr eaLnBrk="1" hangingPunct="1">
              <a:spcBef>
                <a:spcPts val="200"/>
              </a:spcBef>
            </a:pPr>
            <a:r>
              <a:rPr lang="en-US" altLang="en-US" sz="1700"/>
              <a:t>MASLD, the most common chronic liver disease, is closely tied to high-fat diets.</a:t>
            </a:r>
          </a:p>
          <a:p>
            <a:pPr eaLnBrk="1" hangingPunct="1">
              <a:spcBef>
                <a:spcPts val="1200"/>
              </a:spcBef>
            </a:pPr>
            <a:r>
              <a:rPr lang="en-US" altLang="en-US" sz="1700" b="1">
                <a:solidFill>
                  <a:schemeClr val="accent1"/>
                </a:solidFill>
              </a:rPr>
              <a:t>What we know</a:t>
            </a:r>
          </a:p>
          <a:p>
            <a:pPr eaLnBrk="1" hangingPunct="1">
              <a:spcBef>
                <a:spcPts val="200"/>
              </a:spcBef>
            </a:pPr>
            <a:r>
              <a:rPr lang="en-US" altLang="en-US" sz="1700"/>
              <a:t>Gut microbes reshape bile acids, which reach the liver via the portal vein.</a:t>
            </a:r>
          </a:p>
          <a:p>
            <a:pPr eaLnBrk="1" hangingPunct="1">
              <a:spcBef>
                <a:spcPts val="1200"/>
              </a:spcBef>
            </a:pPr>
            <a:r>
              <a:rPr lang="en-US" altLang="en-US" sz="1700" b="1">
                <a:solidFill>
                  <a:schemeClr val="accent5"/>
                </a:solidFill>
              </a:rPr>
              <a:t>The gap</a:t>
            </a:r>
          </a:p>
          <a:p>
            <a:pPr eaLnBrk="1" hangingPunct="1">
              <a:spcBef>
                <a:spcPts val="200"/>
              </a:spcBef>
            </a:pPr>
            <a:r>
              <a:rPr lang="en-US" altLang="en-US" sz="1700"/>
              <a:t>How these microbial changes drive liver fat through bile acid signaling is unclear.</a:t>
            </a:r>
          </a:p>
          <a:p>
            <a:pPr eaLnBrk="1" hangingPunct="1">
              <a:spcBef>
                <a:spcPts val="1200"/>
              </a:spcBef>
            </a:pPr>
            <a:r>
              <a:rPr lang="en-US" altLang="en-US" sz="1700" b="1">
                <a:solidFill>
                  <a:schemeClr val="accent2"/>
                </a:solidFill>
              </a:rPr>
              <a:t>Why it matters</a:t>
            </a:r>
          </a:p>
          <a:p>
            <a:pPr eaLnBrk="1" hangingPunct="1">
              <a:spcBef>
                <a:spcPts val="200"/>
              </a:spcBef>
            </a:pPr>
            <a:r>
              <a:rPr lang="en-US" altLang="en-US" sz="1700"/>
              <a:t>Evidence for treating diet-related fatty liver by targeting microbes or bile acids.</a:t>
            </a:r>
          </a:p>
        </p:txBody>
      </p:sp>
      <p:pic>
        <p:nvPicPr>
          <p:cNvPr id="5" name="Picture Placeholder 4" descr="background.jpg"/>
          <p:cNvPicPr>
            <a:picLocks noGrp="1" noChangeAspect="1"/>
          </p:cNvPicPr>
          <p:nvPr>
            <p:ph type="pic" idx="10"/>
          </p:nvPr>
        </p:nvPicPr>
        <p:blipFill>
          <a:blip r:embed="rId2"/>
          <a:srcRect/>
          <a:stretch>
            <a:fillRect/>
          </a:stretch>
        </p:blipFill>
        <p:spPr>
          <a:xfrm>
            <a:off x="5074920" y="2227278"/>
            <a:ext cx="6565392" cy="2906364"/>
          </a:xfrm>
        </p:spPr>
      </p:pic>
      <p:sp>
        <p:nvSpPr>
          <p:cNvPr id="6" name="Text Placeholder 5"/>
          <p:cNvSpPr>
            <a:spLocks noGrp="1"/>
          </p:cNvSpPr>
          <p:nvPr>
            <p:ph type="body" idx="16"/>
          </p:nvPr>
        </p:nvSpPr>
        <p:spPr/>
        <p:txBody>
          <a:bodyPr/>
          <a:lstStyle/>
          <a:p>
            <a:pPr eaLnBrk="1" hangingPunct="1"/>
            <a:r>
              <a:rPr lang="en-US" altLang="en-US"/>
              <a:t>Figure 1.1  How a high-fat diet promotes hepatic lipid accumulation via the gut–liver axis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
        <p:nvSpPr>
          <p:cNvPr id="22" name="TextBox 21"/>
          <p:cNvSpPr txBox="1"/>
          <p:nvPr/>
        </p:nvSpPr>
        <p:spPr>
          <a:xfrm>
            <a:off x="5074920" y="6071616"/>
            <a:ext cx="6565392" cy="292608"/>
          </a:xfrm>
          <a:prstGeom prst="rect">
            <a:avLst/>
          </a:prstGeom>
          <a:noFill/>
        </p:spPr>
        <p:txBody>
          <a:bodyPr wrap="square" anchor="t" lIns="0" rIns="0" tIns="0" bIns="0">
            <a:spAutoFit/>
          </a:bodyPr>
          <a:lstStyle/>
          <a:p>
            <a:pPr eaLnBrk="1" hangingPunct="1">
              <a:lnSpc>
                <a:spcPct val="120000"/>
              </a:lnSpc>
            </a:pPr>
            <a:r>
              <a:rPr lang="en-US" altLang="en-US" sz="1200" b="1">
                <a:solidFill>
                  <a:schemeClr val="accent2"/>
                </a:solidFill>
              </a:rPr>
              <a:t>✦ </a:t>
            </a:r>
            <a:r>
              <a:rPr lang="en-US" altLang="en-US" sz="1200">
                <a:solidFill>
                  <a:srgbClr val="5F6B78"/>
                </a:solidFill>
              </a:rPr>
              <a:t>Make a matching schematic in SciDraw AI; the prompt is pre-filled.</a:t>
            </a:r>
            <a:r>
              <a:rPr lang="en-US" altLang="en-US" sz="1200" b="1">
                <a:solidFill>
                  <a:schemeClr val="accent1"/>
                </a:solidFill>
                <a:hlinkClick r:id="rId3"/>
              </a:rPr>
              <a:t>  Open SciDraw AI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01 Background &amp; motivation</a:t>
            </a:r>
          </a:p>
        </p:txBody>
      </p:sp>
      <p:sp>
        <p:nvSpPr>
          <p:cNvPr id="3" name="Title 2"/>
          <p:cNvSpPr>
            <a:spLocks noGrp="1"/>
          </p:cNvSpPr>
          <p:nvPr>
            <p:ph type="title"/>
          </p:nvPr>
        </p:nvSpPr>
        <p:spPr/>
        <p:txBody>
          <a:bodyPr/>
          <a:lstStyle/>
          <a:p>
            <a:pPr eaLnBrk="1" hangingPunct="1"/>
            <a:r>
              <a:rPr lang="en-US" altLang="en-US"/>
              <a:t>Prior work: the association is clear, causality is not</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graphicFrame>
        <p:nvGraphicFramePr>
          <p:cNvPr id="22" name="Table 21"/>
          <p:cNvGraphicFramePr>
            <a:graphicFrameLocks noGrp="1"/>
          </p:cNvGraphicFramePr>
          <p:nvPr/>
        </p:nvGraphicFramePr>
        <p:xfrm>
          <a:off x="548640" y="1737360"/>
          <a:ext cx="11094414" cy="3035808"/>
        </p:xfrm>
        <a:graphic>
          <a:graphicData uri="http://schemas.openxmlformats.org/drawingml/2006/table">
            <a:tbl>
              <a:tblPr firstRow="1">
                <a:tableStyleId>{5C22544A-7EE6-4342-B048-85BDC9FD1C3A}</a:tableStyleId>
              </a:tblPr>
              <a:tblGrid>
                <a:gridCol w="2420599"/>
                <a:gridCol w="4841199"/>
                <a:gridCol w="3832616"/>
              </a:tblGrid>
              <a:tr h="512064">
                <a:tc>
                  <a:txBody>
                    <a:bodyPr wrap="square"/>
                    <a:lstStyle/>
                    <a:p>
                      <a:pPr eaLnBrk="1" hangingPunct="1">
                        <a:lnSpc>
                          <a:spcPct val="115000"/>
                        </a:lnSpc>
                      </a:pPr>
                      <a:r>
                        <a:rPr lang="en-US" altLang="en-US" sz="1500" b="1">
                          <a:solidFill>
                            <a:srgbClr val="FFFFFF"/>
                          </a:solidFill>
                        </a:rPr>
                        <a:t>Research area</a:t>
                      </a:r>
                    </a:p>
                  </a:txBody>
                  <a:tcPr marL="164592" marR="164592" marT="73152" marB="73152" anchor="ctr">
                    <a:solidFill>
                      <a:schemeClr val="accent1"/>
                    </a:solidFill>
                  </a:tcPr>
                </a:tc>
                <a:tc>
                  <a:txBody>
                    <a:bodyPr wrap="square"/>
                    <a:lstStyle/>
                    <a:p>
                      <a:pPr eaLnBrk="1" hangingPunct="1">
                        <a:lnSpc>
                          <a:spcPct val="115000"/>
                        </a:lnSpc>
                      </a:pPr>
                      <a:r>
                        <a:rPr lang="en-US" altLang="en-US" sz="1500" b="1">
                          <a:solidFill>
                            <a:srgbClr val="FFFFFF"/>
                          </a:solidFill>
                        </a:rPr>
                        <a:t>What has been shown</a:t>
                      </a:r>
                    </a:p>
                  </a:txBody>
                  <a:tcPr marL="164592" marR="164592" marT="73152" marB="73152" anchor="ctr">
                    <a:solidFill>
                      <a:schemeClr val="accent1"/>
                    </a:solidFill>
                  </a:tcPr>
                </a:tc>
                <a:tc>
                  <a:txBody>
                    <a:bodyPr wrap="square"/>
                    <a:lstStyle/>
                    <a:p>
                      <a:pPr eaLnBrk="1" hangingPunct="1">
                        <a:lnSpc>
                          <a:spcPct val="115000"/>
                        </a:lnSpc>
                      </a:pPr>
                      <a:r>
                        <a:rPr lang="en-US" altLang="en-US" sz="1500" b="1">
                          <a:solidFill>
                            <a:srgbClr val="FFFFFF"/>
                          </a:solidFill>
                        </a:rPr>
                        <a:t>What is missing</a:t>
                      </a:r>
                    </a:p>
                  </a:txBody>
                  <a:tcPr marL="164592" marR="164592" marT="73152" marB="73152" anchor="ctr">
                    <a:solidFill>
                      <a:schemeClr val="accent1"/>
                    </a:solidFill>
                  </a:tcPr>
                </a:tc>
              </a:tr>
              <a:tr h="841248">
                <a:tc>
                  <a:txBody>
                    <a:bodyPr wrap="square"/>
                    <a:lstStyle/>
                    <a:p>
                      <a:pPr eaLnBrk="1" hangingPunct="1">
                        <a:lnSpc>
                          <a:spcPct val="115000"/>
                        </a:lnSpc>
                      </a:pPr>
                      <a:r>
                        <a:rPr lang="en-US" altLang="en-US" sz="1500" b="1">
                          <a:solidFill>
                            <a:schemeClr val="dk1"/>
                          </a:solidFill>
                        </a:rPr>
                        <a:t>Microbiota &amp; fatty liver</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Human and animal studies link fatty liver to shifts in the gut microbiota</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Mostly cross-sectional; cause and effect unclear</a:t>
                      </a:r>
                    </a:p>
                  </a:txBody>
                  <a:tcPr marL="164592" marR="164592" marT="73152" marB="73152" anchor="ctr">
                    <a:solidFill>
                      <a:srgbClr val="FFFFFF"/>
                    </a:solidFill>
                  </a:tcPr>
                </a:tc>
              </a:tr>
              <a:tr h="841248">
                <a:tc>
                  <a:txBody>
                    <a:bodyPr wrap="square"/>
                    <a:lstStyle/>
                    <a:p>
                      <a:pPr eaLnBrk="1" hangingPunct="1">
                        <a:lnSpc>
                          <a:spcPct val="115000"/>
                        </a:lnSpc>
                      </a:pPr>
                      <a:r>
                        <a:rPr lang="en-US" altLang="en-US" sz="1500" b="1">
                          <a:solidFill>
                            <a:schemeClr val="dk1"/>
                          </a:solidFill>
                        </a:rPr>
                        <a:t>Bile acid signaling</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Bile acids activate FXR and TGR5, which regulate glucose and lipid metabolism</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Microbe-driven bile acid changes not tied to liver outcomes</a:t>
                      </a:r>
                    </a:p>
                  </a:txBody>
                  <a:tcPr marL="164592" marR="164592" marT="73152" marB="73152" anchor="ctr">
                    <a:solidFill>
                      <a:schemeClr val="lt2"/>
                    </a:solidFill>
                  </a:tcPr>
                </a:tc>
              </a:tr>
              <a:tr h="841248">
                <a:tc>
                  <a:txBody>
                    <a:bodyPr wrap="square"/>
                    <a:lstStyle/>
                    <a:p>
                      <a:pPr eaLnBrk="1" hangingPunct="1">
                        <a:lnSpc>
                          <a:spcPct val="115000"/>
                        </a:lnSpc>
                      </a:pPr>
                      <a:r>
                        <a:rPr lang="en-US" altLang="en-US" sz="1500" b="1">
                          <a:solidFill>
                            <a:schemeClr val="dk1"/>
                          </a:solidFill>
                        </a:rPr>
                        <a:t>Microbiota interventions</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Probiotics and fecal microbiota transplant reduce liver fat in some models</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The pathway is rarely tested directly</a:t>
                      </a:r>
                    </a:p>
                  </a:txBody>
                  <a:tcPr marL="164592" marR="164592" marT="73152" marB="73152" anchor="ctr">
                    <a:solidFill>
                      <a:srgbClr val="FFFFFF"/>
                    </a:solidFill>
                  </a:tcPr>
                </a:tc>
              </a:tr>
            </a:tbl>
          </a:graphicData>
        </a:graphic>
      </p:graphicFrame>
      <p:sp>
        <p:nvSpPr>
          <p:cNvPr id="23" name="Rectangle 22"/>
          <p:cNvSpPr/>
          <p:nvPr/>
        </p:nvSpPr>
        <p:spPr>
          <a:xfrm>
            <a:off x="548640" y="4983480"/>
            <a:ext cx="11094415" cy="1005840"/>
          </a:xfrm>
          <a:prstGeom prst="rect">
            <a:avLst/>
          </a:prstGeom>
          <a:solidFill>
            <a:srgbClr val="FD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Rectangle 23"/>
          <p:cNvSpPr/>
          <p:nvPr/>
        </p:nvSpPr>
        <p:spPr>
          <a:xfrm>
            <a:off x="548640" y="4983480"/>
            <a:ext cx="82296" cy="100584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TextBox 24"/>
          <p:cNvSpPr txBox="1"/>
          <p:nvPr/>
        </p:nvSpPr>
        <p:spPr>
          <a:xfrm>
            <a:off x="914400" y="4983480"/>
            <a:ext cx="10545775" cy="1005840"/>
          </a:xfrm>
          <a:prstGeom prst="rect">
            <a:avLst/>
          </a:prstGeom>
          <a:noFill/>
        </p:spPr>
        <p:txBody>
          <a:bodyPr wrap="square" anchor="ctr" lIns="0" rIns="0" tIns="0" bIns="0">
            <a:spAutoFit/>
          </a:bodyPr>
          <a:lstStyle/>
          <a:p>
            <a:pPr eaLnBrk="1" hangingPunct="1">
              <a:lnSpc>
                <a:spcPct val="130000"/>
              </a:lnSpc>
            </a:pPr>
            <a:r>
              <a:rPr lang="en-US" altLang="en-US" sz="1800" b="1">
                <a:solidFill>
                  <a:srgbClr val="A86F10"/>
                </a:solidFill>
              </a:rPr>
              <a:t>Knowledge gap  </a:t>
            </a:r>
            <a:r>
              <a:rPr lang="en-US" altLang="en-US" sz="1800"/>
              <a:t>The full chain (microbes → bile acids → hepatic FXR → lipid metabolism) has not been tested causally. This dissertation fills that gap.</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01 Background &amp; motivation</a:t>
            </a:r>
          </a:p>
        </p:txBody>
      </p:sp>
      <p:sp>
        <p:nvSpPr>
          <p:cNvPr id="3" name="Title 2"/>
          <p:cNvSpPr>
            <a:spLocks noGrp="1"/>
          </p:cNvSpPr>
          <p:nvPr>
            <p:ph type="title"/>
          </p:nvPr>
        </p:nvSpPr>
        <p:spPr/>
        <p:txBody>
          <a:bodyPr/>
          <a:lstStyle/>
          <a:p>
            <a:pPr eaLnBrk="1" hangingPunct="1"/>
            <a:r>
              <a:rPr lang="en-US" altLang="en-US"/>
              <a:t>Central hypothesis and specific aims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
        <p:nvSpPr>
          <p:cNvPr id="22" name="Rectangle 21"/>
          <p:cNvSpPr/>
          <p:nvPr/>
        </p:nvSpPr>
        <p:spPr>
          <a:xfrm>
            <a:off x="548640" y="1737360"/>
            <a:ext cx="11094415" cy="1234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TextBox 22"/>
          <p:cNvSpPr txBox="1"/>
          <p:nvPr/>
        </p:nvSpPr>
        <p:spPr>
          <a:xfrm>
            <a:off x="960120" y="1737360"/>
            <a:ext cx="10271455" cy="1234440"/>
          </a:xfrm>
          <a:prstGeom prst="rect">
            <a:avLst/>
          </a:prstGeom>
          <a:noFill/>
        </p:spPr>
        <p:txBody>
          <a:bodyPr wrap="square" anchor="ctr" lIns="0" rIns="0" tIns="0" bIns="0">
            <a:spAutoFit/>
          </a:bodyPr>
          <a:lstStyle/>
          <a:p>
            <a:pPr eaLnBrk="1" hangingPunct="1">
              <a:lnSpc>
                <a:spcPct val="130000"/>
              </a:lnSpc>
            </a:pPr>
            <a:r>
              <a:rPr lang="en-US" altLang="en-US" sz="2000" b="1">
                <a:solidFill>
                  <a:srgbClr val="F2C66D"/>
                </a:solidFill>
              </a:rPr>
              <a:t>Central hypothesis  </a:t>
            </a:r>
            <a:r>
              <a:rPr lang="en-US" altLang="en-US" sz="2000">
                <a:solidFill>
                  <a:srgbClr val="FFFFFF"/>
                </a:solidFill>
              </a:rPr>
              <a:t>High-fat-diet–induced dysbiosis shifts the bile acid pool, suppresses hepatic FXR signaling, and so promotes liver fat accumulation.</a:t>
            </a:r>
          </a:p>
        </p:txBody>
      </p:sp>
      <p:sp>
        <p:nvSpPr>
          <p:cNvPr id="24" name="Rectangle 23"/>
          <p:cNvSpPr/>
          <p:nvPr/>
        </p:nvSpPr>
        <p:spPr>
          <a:xfrm>
            <a:off x="548640" y="3246120"/>
            <a:ext cx="3484778" cy="27889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Rectangle 24"/>
          <p:cNvSpPr/>
          <p:nvPr/>
        </p:nvSpPr>
        <p:spPr>
          <a:xfrm>
            <a:off x="548640" y="3246120"/>
            <a:ext cx="3484778"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822959" y="3474720"/>
            <a:ext cx="2936138" cy="457200"/>
          </a:xfrm>
          <a:prstGeom prst="rect">
            <a:avLst/>
          </a:prstGeom>
          <a:noFill/>
        </p:spPr>
        <p:txBody>
          <a:bodyPr wrap="square" anchor="t" lIns="0" rIns="0" tIns="0" bIns="0">
            <a:spAutoFit/>
          </a:bodyPr>
          <a:lstStyle/>
          <a:p>
            <a:pPr eaLnBrk="1" hangingPunct="1">
              <a:lnSpc>
                <a:spcPct val="120000"/>
              </a:lnSpc>
            </a:pPr>
            <a:r>
              <a:rPr lang="en-US" altLang="en-US" sz="2000" b="1">
                <a:solidFill>
                  <a:schemeClr val="accent1"/>
                </a:solidFill>
              </a:rPr>
              <a:t>Aim 1</a:t>
            </a:r>
          </a:p>
        </p:txBody>
      </p:sp>
      <p:sp>
        <p:nvSpPr>
          <p:cNvPr id="27" name="TextBox 26"/>
          <p:cNvSpPr txBox="1"/>
          <p:nvPr/>
        </p:nvSpPr>
        <p:spPr>
          <a:xfrm>
            <a:off x="822959" y="4023359"/>
            <a:ext cx="2936138" cy="1874519"/>
          </a:xfrm>
          <a:prstGeom prst="rect">
            <a:avLst/>
          </a:prstGeom>
          <a:noFill/>
        </p:spPr>
        <p:txBody>
          <a:bodyPr wrap="square" anchor="t" lIns="0" rIns="0" tIns="0" bIns="0">
            <a:spAutoFit/>
          </a:bodyPr>
          <a:lstStyle/>
          <a:p>
            <a:pPr eaLnBrk="1" hangingPunct="1">
              <a:lnSpc>
                <a:spcPct val="130000"/>
              </a:lnSpc>
            </a:pPr>
            <a:r>
              <a:rPr lang="en-US" altLang="en-US" sz="1800">
                <a:solidFill>
                  <a:schemeClr val="dk1"/>
                </a:solidFill>
              </a:rPr>
              <a:t>Characterize how a high-fat diet changes the gut microbiota and bile acid profile</a:t>
            </a:r>
          </a:p>
        </p:txBody>
      </p:sp>
      <p:sp>
        <p:nvSpPr>
          <p:cNvPr id="28" name="TextBox 27"/>
          <p:cNvSpPr txBox="1"/>
          <p:nvPr/>
        </p:nvSpPr>
        <p:spPr>
          <a:xfrm>
            <a:off x="822959" y="5559552"/>
            <a:ext cx="2936138" cy="347472"/>
          </a:xfrm>
          <a:prstGeom prst="rect">
            <a:avLst/>
          </a:prstGeom>
          <a:noFill/>
        </p:spPr>
        <p:txBody>
          <a:bodyPr wrap="square" anchor="t" lIns="0" rIns="0" tIns="0" bIns="0">
            <a:spAutoFit/>
          </a:bodyPr>
          <a:lstStyle/>
          <a:p>
            <a:pPr eaLnBrk="1" hangingPunct="1">
              <a:lnSpc>
                <a:spcPct val="120000"/>
              </a:lnSpc>
            </a:pPr>
            <a:r>
              <a:rPr lang="en-US" altLang="en-US" sz="1400">
                <a:solidFill>
                  <a:srgbClr val="5F6B78"/>
                </a:solidFill>
              </a:rPr>
              <a:t>Chapter 2</a:t>
            </a:r>
          </a:p>
        </p:txBody>
      </p:sp>
      <p:sp>
        <p:nvSpPr>
          <p:cNvPr id="29" name="Rectangle 28"/>
          <p:cNvSpPr/>
          <p:nvPr/>
        </p:nvSpPr>
        <p:spPr>
          <a:xfrm>
            <a:off x="4353458" y="3246120"/>
            <a:ext cx="3484778" cy="27889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0" name="Rectangle 29"/>
          <p:cNvSpPr/>
          <p:nvPr/>
        </p:nvSpPr>
        <p:spPr>
          <a:xfrm>
            <a:off x="4353458" y="3246120"/>
            <a:ext cx="3484778"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TextBox 30"/>
          <p:cNvSpPr txBox="1"/>
          <p:nvPr/>
        </p:nvSpPr>
        <p:spPr>
          <a:xfrm>
            <a:off x="4627778" y="3474720"/>
            <a:ext cx="2936138" cy="457200"/>
          </a:xfrm>
          <a:prstGeom prst="rect">
            <a:avLst/>
          </a:prstGeom>
          <a:noFill/>
        </p:spPr>
        <p:txBody>
          <a:bodyPr wrap="square" anchor="t" lIns="0" rIns="0" tIns="0" bIns="0">
            <a:spAutoFit/>
          </a:bodyPr>
          <a:lstStyle/>
          <a:p>
            <a:pPr eaLnBrk="1" hangingPunct="1">
              <a:lnSpc>
                <a:spcPct val="120000"/>
              </a:lnSpc>
            </a:pPr>
            <a:r>
              <a:rPr lang="en-US" altLang="en-US" sz="2000" b="1">
                <a:solidFill>
                  <a:schemeClr val="accent2"/>
                </a:solidFill>
              </a:rPr>
              <a:t>Aim 2</a:t>
            </a:r>
          </a:p>
        </p:txBody>
      </p:sp>
      <p:sp>
        <p:nvSpPr>
          <p:cNvPr id="32" name="TextBox 31"/>
          <p:cNvSpPr txBox="1"/>
          <p:nvPr/>
        </p:nvSpPr>
        <p:spPr>
          <a:xfrm>
            <a:off x="4627778" y="4023359"/>
            <a:ext cx="2936138" cy="1874519"/>
          </a:xfrm>
          <a:prstGeom prst="rect">
            <a:avLst/>
          </a:prstGeom>
          <a:noFill/>
        </p:spPr>
        <p:txBody>
          <a:bodyPr wrap="square" anchor="t" lIns="0" rIns="0" tIns="0" bIns="0">
            <a:spAutoFit/>
          </a:bodyPr>
          <a:lstStyle/>
          <a:p>
            <a:pPr eaLnBrk="1" hangingPunct="1">
              <a:lnSpc>
                <a:spcPct val="130000"/>
              </a:lnSpc>
            </a:pPr>
            <a:r>
              <a:rPr lang="en-US" altLang="en-US" sz="1800">
                <a:solidFill>
                  <a:schemeClr val="dk1"/>
                </a:solidFill>
              </a:rPr>
              <a:t>Determine the role of bile acid–FXR signaling in hepatic lipid accumulation</a:t>
            </a:r>
          </a:p>
        </p:txBody>
      </p:sp>
      <p:sp>
        <p:nvSpPr>
          <p:cNvPr id="33" name="TextBox 32"/>
          <p:cNvSpPr txBox="1"/>
          <p:nvPr/>
        </p:nvSpPr>
        <p:spPr>
          <a:xfrm>
            <a:off x="4627778" y="5559552"/>
            <a:ext cx="2936138" cy="347472"/>
          </a:xfrm>
          <a:prstGeom prst="rect">
            <a:avLst/>
          </a:prstGeom>
          <a:noFill/>
        </p:spPr>
        <p:txBody>
          <a:bodyPr wrap="square" anchor="t" lIns="0" rIns="0" tIns="0" bIns="0">
            <a:spAutoFit/>
          </a:bodyPr>
          <a:lstStyle/>
          <a:p>
            <a:pPr eaLnBrk="1" hangingPunct="1">
              <a:lnSpc>
                <a:spcPct val="120000"/>
              </a:lnSpc>
            </a:pPr>
            <a:r>
              <a:rPr lang="en-US" altLang="en-US" sz="1400">
                <a:solidFill>
                  <a:srgbClr val="5F6B78"/>
                </a:solidFill>
              </a:rPr>
              <a:t>Chapter 3</a:t>
            </a:r>
          </a:p>
        </p:txBody>
      </p:sp>
      <p:sp>
        <p:nvSpPr>
          <p:cNvPr id="34" name="Rectangle 33"/>
          <p:cNvSpPr/>
          <p:nvPr/>
        </p:nvSpPr>
        <p:spPr>
          <a:xfrm>
            <a:off x="8158276" y="3246120"/>
            <a:ext cx="3484778" cy="27889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8158276" y="3246120"/>
            <a:ext cx="3484778"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8432596" y="3474720"/>
            <a:ext cx="2936138" cy="457200"/>
          </a:xfrm>
          <a:prstGeom prst="rect">
            <a:avLst/>
          </a:prstGeom>
          <a:noFill/>
        </p:spPr>
        <p:txBody>
          <a:bodyPr wrap="square" anchor="t" lIns="0" rIns="0" tIns="0" bIns="0">
            <a:spAutoFit/>
          </a:bodyPr>
          <a:lstStyle/>
          <a:p>
            <a:pPr eaLnBrk="1" hangingPunct="1">
              <a:lnSpc>
                <a:spcPct val="120000"/>
              </a:lnSpc>
            </a:pPr>
            <a:r>
              <a:rPr lang="en-US" altLang="en-US" sz="2000" b="1">
                <a:solidFill>
                  <a:schemeClr val="accent3"/>
                </a:solidFill>
              </a:rPr>
              <a:t>Aim 3</a:t>
            </a:r>
          </a:p>
        </p:txBody>
      </p:sp>
      <p:sp>
        <p:nvSpPr>
          <p:cNvPr id="37" name="TextBox 36"/>
          <p:cNvSpPr txBox="1"/>
          <p:nvPr/>
        </p:nvSpPr>
        <p:spPr>
          <a:xfrm>
            <a:off x="8432596" y="4023359"/>
            <a:ext cx="2936138" cy="1874519"/>
          </a:xfrm>
          <a:prstGeom prst="rect">
            <a:avLst/>
          </a:prstGeom>
          <a:noFill/>
        </p:spPr>
        <p:txBody>
          <a:bodyPr wrap="square" anchor="t" lIns="0" rIns="0" tIns="0" bIns="0">
            <a:spAutoFit/>
          </a:bodyPr>
          <a:lstStyle/>
          <a:p>
            <a:pPr eaLnBrk="1" hangingPunct="1">
              <a:lnSpc>
                <a:spcPct val="130000"/>
              </a:lnSpc>
            </a:pPr>
            <a:r>
              <a:rPr lang="en-US" altLang="en-US" sz="1800">
                <a:solidFill>
                  <a:schemeClr val="dk1"/>
                </a:solidFill>
              </a:rPr>
              <a:t>Test causality with an FXR agonist and fecal microbiota transplant</a:t>
            </a:r>
          </a:p>
        </p:txBody>
      </p:sp>
      <p:sp>
        <p:nvSpPr>
          <p:cNvPr id="38" name="TextBox 37"/>
          <p:cNvSpPr txBox="1"/>
          <p:nvPr/>
        </p:nvSpPr>
        <p:spPr>
          <a:xfrm>
            <a:off x="8432596" y="5559552"/>
            <a:ext cx="2936138" cy="347472"/>
          </a:xfrm>
          <a:prstGeom prst="rect">
            <a:avLst/>
          </a:prstGeom>
          <a:noFill/>
        </p:spPr>
        <p:txBody>
          <a:bodyPr wrap="square" anchor="t" lIns="0" rIns="0" tIns="0" bIns="0">
            <a:spAutoFit/>
          </a:bodyPr>
          <a:lstStyle/>
          <a:p>
            <a:pPr eaLnBrk="1" hangingPunct="1">
              <a:lnSpc>
                <a:spcPct val="120000"/>
              </a:lnSpc>
            </a:pPr>
            <a:r>
              <a:rPr lang="en-US" altLang="en-US" sz="1400">
                <a:solidFill>
                  <a:srgbClr val="5F6B78"/>
                </a:solidFill>
              </a:rPr>
              <a:t>Chapter 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02</a:t>
            </a:r>
          </a:p>
        </p:txBody>
      </p:sp>
      <p:sp>
        <p:nvSpPr>
          <p:cNvPr id="3" name="Title 2"/>
          <p:cNvSpPr>
            <a:spLocks noGrp="1"/>
          </p:cNvSpPr>
          <p:nvPr>
            <p:ph type="title"/>
          </p:nvPr>
        </p:nvSpPr>
        <p:spPr/>
        <p:txBody>
          <a:bodyPr/>
          <a:lstStyle/>
          <a:p>
            <a:pPr eaLnBrk="1" hangingPunct="1"/>
            <a:r>
              <a:rPr lang="en-US" altLang="en-US"/>
              <a:t>Approach</a:t>
            </a:r>
          </a:p>
        </p:txBody>
      </p:sp>
      <p:sp>
        <p:nvSpPr>
          <p:cNvPr id="4" name="Text Placeholder 3"/>
          <p:cNvSpPr>
            <a:spLocks noGrp="1"/>
          </p:cNvSpPr>
          <p:nvPr>
            <p:ph type="body" idx="1"/>
          </p:nvPr>
        </p:nvSpPr>
        <p:spPr/>
        <p:txBody>
          <a:bodyPr/>
          <a:lstStyle/>
          <a:p>
            <a:pPr eaLnBrk="1" hangingPunct="1"/>
            <a:r>
              <a:rPr lang="en-US" altLang="en-US"/>
              <a:t>What I studied and how: the overall roadmap and experimental design</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bg1"/>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bg1"/>
                </a:solidFill>
                <a:latin typeface="+mn-lt"/>
                <a:ea typeface="+mn-ea"/>
                <a:cs typeface="+mn-cs"/>
              </a:defRPr>
            </a:lvl1pPr>
          </a:lstStyle>
          <a:p>
            <a:pPr eaLnBrk="1" hangingPunct="1"/>
            <a:fld id="{B6F15528-21DE-4FAA-801E-634DDDAF4B2B}" type="slidenum">
              <a:rPr lang="en-US"/>
              <a:t>‹#›</a:t>
            </a:fld>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02 Approach</a:t>
            </a:r>
          </a:p>
        </p:txBody>
      </p:sp>
      <p:sp>
        <p:nvSpPr>
          <p:cNvPr id="3" name="Title 2"/>
          <p:cNvSpPr>
            <a:spLocks noGrp="1"/>
          </p:cNvSpPr>
          <p:nvPr>
            <p:ph type="title"/>
          </p:nvPr>
        </p:nvSpPr>
        <p:spPr/>
        <p:txBody>
          <a:bodyPr/>
          <a:lstStyle/>
          <a:p>
            <a:pPr eaLnBrk="1" hangingPunct="1"/>
            <a:r>
              <a:rPr lang="en-US" altLang="en-US"/>
              <a:t>Dissertation roadmap: three aims, three chapters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
        <p:nvSpPr>
          <p:cNvPr id="22" name="Rectangle 21"/>
          <p:cNvSpPr/>
          <p:nvPr/>
        </p:nvSpPr>
        <p:spPr>
          <a:xfrm>
            <a:off x="548640" y="1737360"/>
            <a:ext cx="11094415" cy="603504"/>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TextBox 22"/>
          <p:cNvSpPr txBox="1"/>
          <p:nvPr/>
        </p:nvSpPr>
        <p:spPr>
          <a:xfrm>
            <a:off x="548640" y="1737360"/>
            <a:ext cx="11094415" cy="603504"/>
          </a:xfrm>
          <a:prstGeom prst="rect">
            <a:avLst/>
          </a:prstGeom>
          <a:noFill/>
        </p:spPr>
        <p:txBody>
          <a:bodyPr wrap="square" anchor="ctr" lIns="0" rIns="0" tIns="0" bIns="0">
            <a:spAutoFit/>
          </a:bodyPr>
          <a:lstStyle/>
          <a:p>
            <a:pPr eaLnBrk="1" hangingPunct="1" algn="ctr">
              <a:lnSpc>
                <a:spcPct val="120000"/>
              </a:lnSpc>
            </a:pPr>
            <a:r>
              <a:rPr lang="en-US" altLang="en-US" sz="1800" b="1">
                <a:solidFill>
                  <a:schemeClr val="accent1"/>
                </a:solidFill>
              </a:rPr>
              <a:t>Question: </a:t>
            </a:r>
            <a:r>
              <a:rPr lang="en-US" altLang="en-US" sz="1800"/>
              <a:t>Does gut dysbiosis promote liver fat through the bile acid–FXR axis?</a:t>
            </a:r>
          </a:p>
        </p:txBody>
      </p:sp>
      <p:sp>
        <p:nvSpPr>
          <p:cNvPr id="24" name="Rectangle 23"/>
          <p:cNvSpPr/>
          <p:nvPr/>
        </p:nvSpPr>
        <p:spPr>
          <a:xfrm>
            <a:off x="548640" y="2651760"/>
            <a:ext cx="2606040" cy="2697480"/>
          </a:xfrm>
          <a:prstGeom prst="rect">
            <a:avLst/>
          </a:prstGeom>
          <a:solidFill>
            <a:srgbClr val="FFFFFF"/>
          </a:solidFill>
          <a:ln w="12700">
            <a:solidFill>
              <a:srgbClr val="D5DBE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Rectangle 24"/>
          <p:cNvSpPr/>
          <p:nvPr/>
        </p:nvSpPr>
        <p:spPr>
          <a:xfrm>
            <a:off x="548640" y="2651760"/>
            <a:ext cx="2606040" cy="6400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548640" y="2651760"/>
            <a:ext cx="2606040" cy="640080"/>
          </a:xfrm>
          <a:prstGeom prst="rect">
            <a:avLst/>
          </a:prstGeom>
          <a:noFill/>
        </p:spPr>
        <p:txBody>
          <a:bodyPr wrap="square" anchor="ctr" lIns="0" rIns="0" tIns="0" bIns="0">
            <a:spAutoFit/>
          </a:bodyPr>
          <a:lstStyle/>
          <a:p>
            <a:pPr eaLnBrk="1" hangingPunct="1" algn="ctr">
              <a:lnSpc>
                <a:spcPct val="120000"/>
              </a:lnSpc>
            </a:pPr>
            <a:r>
              <a:rPr lang="en-US" altLang="en-US" sz="1900" b="1">
                <a:solidFill>
                  <a:srgbClr val="FFFFFF"/>
                </a:solidFill>
              </a:rPr>
              <a:t>1  Phenotype</a:t>
            </a:r>
          </a:p>
        </p:txBody>
      </p:sp>
      <p:sp>
        <p:nvSpPr>
          <p:cNvPr id="27" name="TextBox 26"/>
          <p:cNvSpPr txBox="1"/>
          <p:nvPr/>
        </p:nvSpPr>
        <p:spPr>
          <a:xfrm>
            <a:off x="777240" y="3474720"/>
            <a:ext cx="2240280" cy="1783080"/>
          </a:xfrm>
          <a:prstGeom prst="rect">
            <a:avLst/>
          </a:prstGeom>
          <a:noFill/>
        </p:spPr>
        <p:txBody>
          <a:bodyPr wrap="square" anchor="t" lIns="0" rIns="0" tIns="0" bIns="0">
            <a:spAutoFit/>
          </a:bodyPr>
          <a:lstStyle/>
          <a:p>
            <a:pPr eaLnBrk="1" hangingPunct="1">
              <a:lnSpc>
                <a:spcPct val="120000"/>
              </a:lnSpc>
              <a:spcBef>
                <a:spcPts val="800"/>
              </a:spcBef>
            </a:pPr>
            <a:r>
              <a:rPr lang="en-US" altLang="en-US" sz="1700"/>
              <a:t>•  High-fat diet mice</a:t>
            </a:r>
          </a:p>
          <a:p>
            <a:pPr eaLnBrk="1" hangingPunct="1">
              <a:lnSpc>
                <a:spcPct val="120000"/>
              </a:lnSpc>
              <a:spcBef>
                <a:spcPts val="800"/>
              </a:spcBef>
            </a:pPr>
            <a:r>
              <a:rPr lang="en-US" altLang="en-US" sz="1700"/>
              <a:t>•  16S rRNA sequencing</a:t>
            </a:r>
          </a:p>
          <a:p>
            <a:pPr eaLnBrk="1" hangingPunct="1">
              <a:lnSpc>
                <a:spcPct val="120000"/>
              </a:lnSpc>
              <a:spcBef>
                <a:spcPts val="800"/>
              </a:spcBef>
            </a:pPr>
            <a:r>
              <a:rPr lang="en-US" altLang="en-US" sz="1700"/>
              <a:t>•  Liver phenotyping</a:t>
            </a:r>
          </a:p>
        </p:txBody>
      </p:sp>
      <p:sp>
        <p:nvSpPr>
          <p:cNvPr id="28" name="TextBox 27"/>
          <p:cNvSpPr txBox="1"/>
          <p:nvPr/>
        </p:nvSpPr>
        <p:spPr>
          <a:xfrm>
            <a:off x="548640" y="5440679"/>
            <a:ext cx="2606040" cy="347472"/>
          </a:xfrm>
          <a:prstGeom prst="rect">
            <a:avLst/>
          </a:prstGeom>
          <a:noFill/>
        </p:spPr>
        <p:txBody>
          <a:bodyPr wrap="square" anchor="t" lIns="0" rIns="0" tIns="0" bIns="0">
            <a:spAutoFit/>
          </a:bodyPr>
          <a:lstStyle/>
          <a:p>
            <a:pPr eaLnBrk="1" hangingPunct="1" algn="ctr">
              <a:lnSpc>
                <a:spcPct val="120000"/>
              </a:lnSpc>
            </a:pPr>
            <a:r>
              <a:rPr lang="en-US" altLang="en-US" sz="1500" b="1">
                <a:solidFill>
                  <a:srgbClr val="5F6B78"/>
                </a:solidFill>
              </a:rPr>
              <a:t>Chapter 2</a:t>
            </a:r>
          </a:p>
        </p:txBody>
      </p:sp>
      <p:sp>
        <p:nvSpPr>
          <p:cNvPr id="29" name="Right Arrow 28"/>
          <p:cNvSpPr/>
          <p:nvPr/>
        </p:nvSpPr>
        <p:spPr>
          <a:xfrm>
            <a:off x="3227832" y="3799332"/>
            <a:ext cx="310896"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30" name="Rectangle 29"/>
          <p:cNvSpPr/>
          <p:nvPr/>
        </p:nvSpPr>
        <p:spPr>
          <a:xfrm>
            <a:off x="3611880" y="2651760"/>
            <a:ext cx="2606040" cy="2697480"/>
          </a:xfrm>
          <a:prstGeom prst="rect">
            <a:avLst/>
          </a:prstGeom>
          <a:solidFill>
            <a:srgbClr val="FFFFFF"/>
          </a:solidFill>
          <a:ln w="12700">
            <a:solidFill>
              <a:srgbClr val="D5DBE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3611880" y="2651760"/>
            <a:ext cx="260604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3611880" y="2651760"/>
            <a:ext cx="2606040" cy="640080"/>
          </a:xfrm>
          <a:prstGeom prst="rect">
            <a:avLst/>
          </a:prstGeom>
          <a:noFill/>
        </p:spPr>
        <p:txBody>
          <a:bodyPr wrap="square" anchor="ctr" lIns="0" rIns="0" tIns="0" bIns="0">
            <a:spAutoFit/>
          </a:bodyPr>
          <a:lstStyle/>
          <a:p>
            <a:pPr eaLnBrk="1" hangingPunct="1" algn="ctr">
              <a:lnSpc>
                <a:spcPct val="120000"/>
              </a:lnSpc>
            </a:pPr>
            <a:r>
              <a:rPr lang="en-US" altLang="en-US" sz="1900" b="1">
                <a:solidFill>
                  <a:srgbClr val="FFFFFF"/>
                </a:solidFill>
              </a:rPr>
              <a:t>2  Mechanism</a:t>
            </a:r>
          </a:p>
        </p:txBody>
      </p:sp>
      <p:sp>
        <p:nvSpPr>
          <p:cNvPr id="33" name="TextBox 32"/>
          <p:cNvSpPr txBox="1"/>
          <p:nvPr/>
        </p:nvSpPr>
        <p:spPr>
          <a:xfrm>
            <a:off x="3840480" y="3474720"/>
            <a:ext cx="2240280" cy="1783080"/>
          </a:xfrm>
          <a:prstGeom prst="rect">
            <a:avLst/>
          </a:prstGeom>
          <a:noFill/>
        </p:spPr>
        <p:txBody>
          <a:bodyPr wrap="square" anchor="t" lIns="0" rIns="0" tIns="0" bIns="0">
            <a:spAutoFit/>
          </a:bodyPr>
          <a:lstStyle/>
          <a:p>
            <a:pPr eaLnBrk="1" hangingPunct="1">
              <a:lnSpc>
                <a:spcPct val="120000"/>
              </a:lnSpc>
              <a:spcBef>
                <a:spcPts val="800"/>
              </a:spcBef>
            </a:pPr>
            <a:r>
              <a:rPr lang="en-US" altLang="en-US" sz="1700"/>
              <a:t>•  Bile acid metabolomics</a:t>
            </a:r>
          </a:p>
          <a:p>
            <a:pPr eaLnBrk="1" hangingPunct="1">
              <a:lnSpc>
                <a:spcPct val="120000"/>
              </a:lnSpc>
              <a:spcBef>
                <a:spcPts val="800"/>
              </a:spcBef>
            </a:pPr>
            <a:r>
              <a:rPr lang="en-US" altLang="en-US" sz="1700"/>
              <a:t>•  FXR–SHP pathway</a:t>
            </a:r>
          </a:p>
          <a:p>
            <a:pPr eaLnBrk="1" hangingPunct="1">
              <a:lnSpc>
                <a:spcPct val="120000"/>
              </a:lnSpc>
              <a:spcBef>
                <a:spcPts val="800"/>
              </a:spcBef>
            </a:pPr>
            <a:r>
              <a:rPr lang="en-US" altLang="en-US" sz="1700"/>
              <a:t>•  Correlation analysis</a:t>
            </a:r>
          </a:p>
        </p:txBody>
      </p:sp>
      <p:sp>
        <p:nvSpPr>
          <p:cNvPr id="34" name="TextBox 33"/>
          <p:cNvSpPr txBox="1"/>
          <p:nvPr/>
        </p:nvSpPr>
        <p:spPr>
          <a:xfrm>
            <a:off x="3611880" y="5440679"/>
            <a:ext cx="2606040" cy="347472"/>
          </a:xfrm>
          <a:prstGeom prst="rect">
            <a:avLst/>
          </a:prstGeom>
          <a:noFill/>
        </p:spPr>
        <p:txBody>
          <a:bodyPr wrap="square" anchor="t" lIns="0" rIns="0" tIns="0" bIns="0">
            <a:spAutoFit/>
          </a:bodyPr>
          <a:lstStyle/>
          <a:p>
            <a:pPr eaLnBrk="1" hangingPunct="1" algn="ctr">
              <a:lnSpc>
                <a:spcPct val="120000"/>
              </a:lnSpc>
            </a:pPr>
            <a:r>
              <a:rPr lang="en-US" altLang="en-US" sz="1500" b="1">
                <a:solidFill>
                  <a:srgbClr val="5F6B78"/>
                </a:solidFill>
              </a:rPr>
              <a:t>Chapter 3</a:t>
            </a:r>
          </a:p>
        </p:txBody>
      </p:sp>
      <p:sp>
        <p:nvSpPr>
          <p:cNvPr id="35" name="Right Arrow 34"/>
          <p:cNvSpPr/>
          <p:nvPr/>
        </p:nvSpPr>
        <p:spPr>
          <a:xfrm>
            <a:off x="6291072" y="3799332"/>
            <a:ext cx="310896"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36" name="Rectangle 35"/>
          <p:cNvSpPr/>
          <p:nvPr/>
        </p:nvSpPr>
        <p:spPr>
          <a:xfrm>
            <a:off x="6675120" y="2651760"/>
            <a:ext cx="2606040" cy="2697480"/>
          </a:xfrm>
          <a:prstGeom prst="rect">
            <a:avLst/>
          </a:prstGeom>
          <a:solidFill>
            <a:srgbClr val="FFFFFF"/>
          </a:solidFill>
          <a:ln w="12700">
            <a:solidFill>
              <a:srgbClr val="D5DBE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7" name="Rectangle 36"/>
          <p:cNvSpPr/>
          <p:nvPr/>
        </p:nvSpPr>
        <p:spPr>
          <a:xfrm>
            <a:off x="6675120" y="2651760"/>
            <a:ext cx="2606040" cy="64008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8" name="TextBox 37"/>
          <p:cNvSpPr txBox="1"/>
          <p:nvPr/>
        </p:nvSpPr>
        <p:spPr>
          <a:xfrm>
            <a:off x="6675120" y="2651760"/>
            <a:ext cx="2606040" cy="640080"/>
          </a:xfrm>
          <a:prstGeom prst="rect">
            <a:avLst/>
          </a:prstGeom>
          <a:noFill/>
        </p:spPr>
        <p:txBody>
          <a:bodyPr wrap="square" anchor="ctr" lIns="0" rIns="0" tIns="0" bIns="0">
            <a:spAutoFit/>
          </a:bodyPr>
          <a:lstStyle/>
          <a:p>
            <a:pPr eaLnBrk="1" hangingPunct="1" algn="ctr">
              <a:lnSpc>
                <a:spcPct val="120000"/>
              </a:lnSpc>
            </a:pPr>
            <a:r>
              <a:rPr lang="en-US" altLang="en-US" sz="1900" b="1">
                <a:solidFill>
                  <a:srgbClr val="FFFFFF"/>
                </a:solidFill>
              </a:rPr>
              <a:t>3  Causality</a:t>
            </a:r>
          </a:p>
        </p:txBody>
      </p:sp>
      <p:sp>
        <p:nvSpPr>
          <p:cNvPr id="39" name="TextBox 38"/>
          <p:cNvSpPr txBox="1"/>
          <p:nvPr/>
        </p:nvSpPr>
        <p:spPr>
          <a:xfrm>
            <a:off x="6903720" y="3474720"/>
            <a:ext cx="2240280" cy="1783080"/>
          </a:xfrm>
          <a:prstGeom prst="rect">
            <a:avLst/>
          </a:prstGeom>
          <a:noFill/>
        </p:spPr>
        <p:txBody>
          <a:bodyPr wrap="square" anchor="t" lIns="0" rIns="0" tIns="0" bIns="0">
            <a:spAutoFit/>
          </a:bodyPr>
          <a:lstStyle/>
          <a:p>
            <a:pPr eaLnBrk="1" hangingPunct="1">
              <a:lnSpc>
                <a:spcPct val="120000"/>
              </a:lnSpc>
              <a:spcBef>
                <a:spcPts val="800"/>
              </a:spcBef>
            </a:pPr>
            <a:r>
              <a:rPr lang="en-US" altLang="en-US" sz="1700"/>
              <a:t>•  FXR agonist</a:t>
            </a:r>
          </a:p>
          <a:p>
            <a:pPr eaLnBrk="1" hangingPunct="1">
              <a:lnSpc>
                <a:spcPct val="120000"/>
              </a:lnSpc>
              <a:spcBef>
                <a:spcPts val="800"/>
              </a:spcBef>
            </a:pPr>
            <a:r>
              <a:rPr lang="en-US" altLang="en-US" sz="1700"/>
              <a:t>•  Fecal microbiota transplant</a:t>
            </a:r>
          </a:p>
          <a:p>
            <a:pPr eaLnBrk="1" hangingPunct="1">
              <a:lnSpc>
                <a:spcPct val="120000"/>
              </a:lnSpc>
              <a:spcBef>
                <a:spcPts val="800"/>
              </a:spcBef>
            </a:pPr>
            <a:r>
              <a:rPr lang="en-US" altLang="en-US" sz="1700"/>
              <a:t>•  Phenotype re-test</a:t>
            </a:r>
          </a:p>
        </p:txBody>
      </p:sp>
      <p:sp>
        <p:nvSpPr>
          <p:cNvPr id="40" name="TextBox 39"/>
          <p:cNvSpPr txBox="1"/>
          <p:nvPr/>
        </p:nvSpPr>
        <p:spPr>
          <a:xfrm>
            <a:off x="6675120" y="5440679"/>
            <a:ext cx="2606040" cy="347472"/>
          </a:xfrm>
          <a:prstGeom prst="rect">
            <a:avLst/>
          </a:prstGeom>
          <a:noFill/>
        </p:spPr>
        <p:txBody>
          <a:bodyPr wrap="square" anchor="t" lIns="0" rIns="0" tIns="0" bIns="0">
            <a:spAutoFit/>
          </a:bodyPr>
          <a:lstStyle/>
          <a:p>
            <a:pPr eaLnBrk="1" hangingPunct="1" algn="ctr">
              <a:lnSpc>
                <a:spcPct val="120000"/>
              </a:lnSpc>
            </a:pPr>
            <a:r>
              <a:rPr lang="en-US" altLang="en-US" sz="1500" b="1">
                <a:solidFill>
                  <a:srgbClr val="5F6B78"/>
                </a:solidFill>
              </a:rPr>
              <a:t>Chapter 4</a:t>
            </a:r>
          </a:p>
        </p:txBody>
      </p:sp>
      <p:sp>
        <p:nvSpPr>
          <p:cNvPr id="41" name="Right Arrow 40"/>
          <p:cNvSpPr/>
          <p:nvPr/>
        </p:nvSpPr>
        <p:spPr>
          <a:xfrm>
            <a:off x="9354312" y="3799332"/>
            <a:ext cx="310896"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42" name="Rectangle 41"/>
          <p:cNvSpPr/>
          <p:nvPr/>
        </p:nvSpPr>
        <p:spPr>
          <a:xfrm>
            <a:off x="9738360" y="2651760"/>
            <a:ext cx="1904695" cy="26974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3" name="TextBox 42"/>
          <p:cNvSpPr txBox="1"/>
          <p:nvPr/>
        </p:nvSpPr>
        <p:spPr>
          <a:xfrm>
            <a:off x="9875520" y="2651760"/>
            <a:ext cx="1630375" cy="2697480"/>
          </a:xfrm>
          <a:prstGeom prst="rect">
            <a:avLst/>
          </a:prstGeom>
          <a:noFill/>
        </p:spPr>
        <p:txBody>
          <a:bodyPr wrap="square" anchor="ctr" lIns="0" rIns="0" tIns="0" bIns="0">
            <a:spAutoFit/>
          </a:bodyPr>
          <a:lstStyle/>
          <a:p>
            <a:pPr eaLnBrk="1" hangingPunct="1" algn="ctr">
              <a:lnSpc>
                <a:spcPct val="130000"/>
              </a:lnSpc>
            </a:pPr>
            <a:r>
              <a:rPr lang="en-US" altLang="en-US" sz="1700" b="1">
                <a:solidFill>
                  <a:srgbClr val="F2C66D"/>
                </a:solidFill>
              </a:rPr>
              <a:t>Outcome</a:t>
            </a:r>
          </a:p>
          <a:p>
            <a:pPr eaLnBrk="1" hangingPunct="1" algn="ctr">
              <a:lnSpc>
                <a:spcPct val="130000"/>
              </a:lnSpc>
              <a:spcBef>
                <a:spcPts val="800"/>
              </a:spcBef>
            </a:pPr>
            <a:r>
              <a:rPr lang="en-US" altLang="en-US" sz="1700" b="1">
                <a:solidFill>
                  <a:srgbClr val="FFFFFF"/>
                </a:solidFill>
              </a:rPr>
              <a:t>Gut microbes act on liver fat via bile acids and FXR</a:t>
            </a:r>
          </a:p>
        </p:txBody>
      </p:sp>
      <p:sp>
        <p:nvSpPr>
          <p:cNvPr id="44" name="TextBox 43"/>
          <p:cNvSpPr txBox="1"/>
          <p:nvPr/>
        </p:nvSpPr>
        <p:spPr>
          <a:xfrm>
            <a:off x="548640" y="5943600"/>
            <a:ext cx="11094415" cy="292608"/>
          </a:xfrm>
          <a:prstGeom prst="rect">
            <a:avLst/>
          </a:prstGeom>
          <a:noFill/>
        </p:spPr>
        <p:txBody>
          <a:bodyPr wrap="square" anchor="t" lIns="0" rIns="0" tIns="0" bIns="0">
            <a:spAutoFit/>
          </a:bodyPr>
          <a:lstStyle/>
          <a:p>
            <a:pPr eaLnBrk="1" hangingPunct="1">
              <a:lnSpc>
                <a:spcPct val="120000"/>
              </a:lnSpc>
            </a:pPr>
            <a:r>
              <a:rPr lang="en-US" altLang="en-US" sz="1200" b="1">
                <a:solidFill>
                  <a:schemeClr val="accent2"/>
                </a:solidFill>
              </a:rPr>
              <a:t>✦ </a:t>
            </a:r>
            <a:r>
              <a:rPr lang="en-US" altLang="en-US" sz="1200">
                <a:solidFill>
                  <a:srgbClr val="5F6B78"/>
                </a:solidFill>
              </a:rPr>
              <a:t>These are editable shapes: just type over them. Want a picture version? The prompt is pre-filled.</a:t>
            </a:r>
            <a:r>
              <a:rPr lang="en-US" altLang="en-US" sz="1200" b="1">
                <a:solidFill>
                  <a:schemeClr val="accent1"/>
                </a:solidFill>
                <a:hlinkClick r:id="rId2"/>
              </a:rPr>
              <a:t>  Open SciDraw AI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02 Approach</a:t>
            </a:r>
          </a:p>
        </p:txBody>
      </p:sp>
      <p:sp>
        <p:nvSpPr>
          <p:cNvPr id="3" name="Title 2"/>
          <p:cNvSpPr>
            <a:spLocks noGrp="1"/>
          </p:cNvSpPr>
          <p:nvPr>
            <p:ph type="title"/>
          </p:nvPr>
        </p:nvSpPr>
        <p:spPr/>
        <p:txBody>
          <a:bodyPr/>
          <a:lstStyle/>
          <a:p>
            <a:pPr eaLnBrk="1" hangingPunct="1"/>
            <a:r>
              <a:rPr lang="en-US" altLang="en-US"/>
              <a:t>Methods and experimental design</a:t>
            </a:r>
          </a:p>
        </p:txBody>
      </p:sp>
      <p:sp>
        <p:nvSpPr>
          <p:cNvPr id="4" name="Text Placeholder 3"/>
          <p:cNvSpPr>
            <a:spLocks noGrp="1"/>
          </p:cNvSpPr>
          <p:nvPr>
            <p:ph type="body" idx="1"/>
          </p:nvPr>
        </p:nvSpPr>
        <p:spPr/>
        <p:txBody>
          <a:bodyPr/>
          <a:lstStyle/>
          <a:p>
            <a:pPr eaLnBrk="1" hangingPunct="1"/>
            <a:r>
              <a:rPr lang="en-US" altLang="en-US" sz="2000" b="1">
                <a:solidFill>
                  <a:schemeClr val="accent1"/>
                </a:solidFill>
              </a:rPr>
              <a:t>Animals &amp; groups</a:t>
            </a:r>
          </a:p>
          <a:p>
            <a:pPr eaLnBrk="1" hangingPunct="1">
              <a:spcBef>
                <a:spcPts val="1000"/>
              </a:spcBef>
            </a:pPr>
            <a:r>
              <a:rPr lang="en-US" altLang="en-US" sz="1700"/>
              <a:t>Male C57BL/6J mice, randomized into 3 groups (n = 10 each):</a:t>
            </a:r>
          </a:p>
          <a:p>
            <a:pPr eaLnBrk="1" hangingPunct="1" lvl="1"/>
            <a:r>
              <a:rPr lang="en-US" altLang="en-US" sz="1700"/>
              <a:t>Control: chow diet</a:t>
            </a:r>
          </a:p>
          <a:p>
            <a:pPr eaLnBrk="1" hangingPunct="1" lvl="1"/>
            <a:r>
              <a:rPr lang="en-US" altLang="en-US" sz="1700"/>
              <a:t>HFD: 60% kcal from fat</a:t>
            </a:r>
          </a:p>
          <a:p>
            <a:pPr eaLnBrk="1" hangingPunct="1" lvl="1"/>
            <a:r>
              <a:rPr lang="en-US" altLang="en-US" sz="1700"/>
              <a:t>HFD + FXR agonist</a:t>
            </a:r>
          </a:p>
          <a:p>
            <a:pPr eaLnBrk="1" hangingPunct="1">
              <a:spcBef>
                <a:spcPts val="600"/>
              </a:spcBef>
            </a:pPr>
            <a:r>
              <a:rPr lang="en-US" altLang="en-US" sz="1700"/>
              <a:t>Intervention: 12 weeks.</a:t>
            </a:r>
          </a:p>
        </p:txBody>
      </p:sp>
      <p:sp>
        <p:nvSpPr>
          <p:cNvPr id="5" name="Text Placeholder 4"/>
          <p:cNvSpPr>
            <a:spLocks noGrp="1"/>
          </p:cNvSpPr>
          <p:nvPr>
            <p:ph type="body" idx="2"/>
          </p:nvPr>
        </p:nvSpPr>
        <p:spPr/>
        <p:txBody>
          <a:bodyPr/>
          <a:lstStyle/>
          <a:p>
            <a:pPr eaLnBrk="1" hangingPunct="1"/>
            <a:r>
              <a:rPr lang="en-US" altLang="en-US" sz="2000" b="1">
                <a:solidFill>
                  <a:schemeClr val="accent2"/>
                </a:solidFill>
              </a:rPr>
              <a:t>Key measurements</a:t>
            </a:r>
          </a:p>
          <a:p>
            <a:pPr eaLnBrk="1" hangingPunct="1" lvl="1"/>
            <a:r>
              <a:rPr lang="en-US" altLang="en-US" sz="1700"/>
              <a:t>Fecal 16S rRNA sequencing</a:t>
            </a:r>
          </a:p>
          <a:p>
            <a:pPr eaLnBrk="1" hangingPunct="1" lvl="1"/>
            <a:r>
              <a:rPr lang="en-US" altLang="en-US" sz="1700"/>
              <a:t>Targeted bile acid profiling (LC-MS/MS)</a:t>
            </a:r>
          </a:p>
          <a:p>
            <a:pPr eaLnBrk="1" hangingPunct="1" lvl="1"/>
            <a:r>
              <a:rPr lang="en-US" altLang="en-US" sz="1700"/>
              <a:t>Liver H&amp;E and Oil Red O staining</a:t>
            </a:r>
          </a:p>
          <a:p>
            <a:pPr eaLnBrk="1" hangingPunct="1" lvl="1"/>
            <a:r>
              <a:rPr lang="en-US" altLang="en-US" sz="1700"/>
              <a:t>qPCR and western blot for FXR, SHP and SREBP-1c</a:t>
            </a:r>
          </a:p>
        </p:txBody>
      </p:sp>
      <p:sp>
        <p:nvSpPr>
          <p:cNvPr id="6" name="Text Placeholder 5"/>
          <p:cNvSpPr>
            <a:spLocks noGrp="1"/>
          </p:cNvSpPr>
          <p:nvPr>
            <p:ph type="body" idx="3"/>
          </p:nvPr>
        </p:nvSpPr>
        <p:spPr/>
        <p:txBody>
          <a:bodyPr/>
          <a:lstStyle/>
          <a:p>
            <a:pPr eaLnBrk="1" hangingPunct="1"/>
            <a:r>
              <a:rPr lang="en-US" altLang="en-US" sz="2000" b="1">
                <a:solidFill>
                  <a:srgbClr val="A86F10"/>
                </a:solidFill>
              </a:rPr>
              <a:t>Statistics</a:t>
            </a:r>
          </a:p>
          <a:p>
            <a:pPr eaLnBrk="1" hangingPunct="1" lvl="1"/>
            <a:r>
              <a:rPr lang="en-US" altLang="en-US" sz="1700"/>
              <a:t>One-way ANOVA with Tukey's post hoc test</a:t>
            </a:r>
          </a:p>
          <a:p>
            <a:pPr eaLnBrk="1" hangingPunct="1" lvl="1"/>
            <a:r>
              <a:rPr lang="en-US" altLang="en-US" sz="1700"/>
              <a:t>Diversity: Shannon index, PERMANOVA</a:t>
            </a:r>
          </a:p>
          <a:p>
            <a:pPr eaLnBrk="1" hangingPunct="1" lvl="1"/>
            <a:r>
              <a:rPr lang="en-US" altLang="en-US" sz="1700"/>
              <a:t>Sample size from pilot effect sizes</a:t>
            </a:r>
          </a:p>
          <a:p>
            <a:pPr eaLnBrk="1" hangingPunct="1">
              <a:spcBef>
                <a:spcPts val="600"/>
              </a:spcBef>
            </a:pPr>
            <a:r>
              <a:rPr lang="en-US" altLang="en-US" sz="1700"/>
              <a:t>Significance at p &lt; 0.05.</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03</a:t>
            </a:r>
          </a:p>
        </p:txBody>
      </p:sp>
      <p:sp>
        <p:nvSpPr>
          <p:cNvPr id="3" name="Title 2"/>
          <p:cNvSpPr>
            <a:spLocks noGrp="1"/>
          </p:cNvSpPr>
          <p:nvPr>
            <p:ph type="title"/>
          </p:nvPr>
        </p:nvSpPr>
        <p:spPr/>
        <p:txBody>
          <a:bodyPr/>
          <a:lstStyle/>
          <a:p>
            <a:pPr eaLnBrk="1" hangingPunct="1"/>
            <a:r>
              <a:rPr lang="en-US" altLang="en-US"/>
              <a:t>Results</a:t>
            </a:r>
          </a:p>
        </p:txBody>
      </p:sp>
      <p:sp>
        <p:nvSpPr>
          <p:cNvPr id="4" name="Text Placeholder 3"/>
          <p:cNvSpPr>
            <a:spLocks noGrp="1"/>
          </p:cNvSpPr>
          <p:nvPr>
            <p:ph type="body" idx="1"/>
          </p:nvPr>
        </p:nvSpPr>
        <p:spPr/>
        <p:txBody>
          <a:bodyPr/>
          <a:lstStyle/>
          <a:p>
            <a:pPr eaLnBrk="1" hangingPunct="1"/>
            <a:r>
              <a:rPr lang="en-US" altLang="en-US"/>
              <a:t>Aim by aim: phenotype → mechanism → causality</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bg1"/>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bg1"/>
                </a:solidFill>
                <a:latin typeface="+mn-lt"/>
                <a:ea typeface="+mn-ea"/>
                <a:cs typeface="+mn-cs"/>
              </a:defRPr>
            </a:lvl1pPr>
          </a:lstStyle>
          <a:p>
            <a:pPr eaLnBrk="1" hangingPunct="1"/>
            <a:fld id="{B6F15528-21DE-4FAA-801E-634DDDAF4B2B}" type="slidenum">
              <a:rPr lang="en-US"/>
              <a:t>‹#›</a:t>
            </a:fld>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03 Results · Aim 1 (Chapter 2)</a:t>
            </a:r>
          </a:p>
        </p:txBody>
      </p:sp>
      <p:sp>
        <p:nvSpPr>
          <p:cNvPr id="3" name="Title 2"/>
          <p:cNvSpPr>
            <a:spLocks noGrp="1"/>
          </p:cNvSpPr>
          <p:nvPr>
            <p:ph type="title"/>
          </p:nvPr>
        </p:nvSpPr>
        <p:spPr/>
        <p:txBody>
          <a:bodyPr/>
          <a:lstStyle/>
          <a:p>
            <a:pPr eaLnBrk="1" hangingPunct="1"/>
            <a:r>
              <a:rPr lang="en-US" altLang="en-US"/>
              <a:t>High-fat diet raised liver triglycerides 1.8-fold by week 12</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
        <p:nvSpPr>
          <p:cNvPr id="22" name="TextBox 21"/>
          <p:cNvSpPr txBox="1"/>
          <p:nvPr/>
        </p:nvSpPr>
        <p:spPr>
          <a:xfrm>
            <a:off x="548640" y="1783080"/>
            <a:ext cx="4114800" cy="4114800"/>
          </a:xfrm>
          <a:prstGeom prst="rect">
            <a:avLst/>
          </a:prstGeom>
          <a:noFill/>
        </p:spPr>
        <p:txBody>
          <a:bodyPr wrap="square" anchor="t" lIns="0" rIns="0" tIns="0" bIns="0">
            <a:spAutoFit/>
          </a:bodyPr>
          <a:lstStyle/>
          <a:p>
            <a:pPr eaLnBrk="1" hangingPunct="1">
              <a:lnSpc>
                <a:spcPct val="135000"/>
              </a:lnSpc>
            </a:pPr>
            <a:r>
              <a:rPr lang="en-US" altLang="en-US" sz="2000" b="1">
                <a:solidFill>
                  <a:schemeClr val="accent1"/>
                </a:solidFill>
              </a:rPr>
              <a:t>Key finding</a:t>
            </a:r>
          </a:p>
          <a:p>
            <a:pPr eaLnBrk="1" hangingPunct="1">
              <a:lnSpc>
                <a:spcPct val="135000"/>
              </a:lnSpc>
              <a:spcBef>
                <a:spcPts val="1200"/>
              </a:spcBef>
            </a:pPr>
            <a:r>
              <a:rPr lang="en-US" altLang="en-US" sz="1800"/>
              <a:t>At week 12, liver triglycerides were 33.1 ± 3.4 mg/g with HFD vs. 18.2 ± 2.1 mg/g in controls (p &lt; 0.001).</a:t>
            </a:r>
          </a:p>
          <a:p>
            <a:pPr eaLnBrk="1" hangingPunct="1">
              <a:lnSpc>
                <a:spcPct val="135000"/>
              </a:lnSpc>
              <a:spcBef>
                <a:spcPts val="1200"/>
              </a:spcBef>
            </a:pPr>
            <a:r>
              <a:rPr lang="en-US" altLang="en-US" sz="1800"/>
              <a:t>The difference was significant from week 8 on.</a:t>
            </a:r>
          </a:p>
          <a:p>
            <a:pPr eaLnBrk="1" hangingPunct="1">
              <a:lnSpc>
                <a:spcPct val="135000"/>
              </a:lnSpc>
              <a:spcBef>
                <a:spcPts val="1200"/>
              </a:spcBef>
            </a:pPr>
            <a:r>
              <a:rPr lang="en-US" altLang="en-US" sz="1800"/>
              <a:t>Oil Red O staining showed more lipid droplets in hepatocytes (Fig. 2.3 in the dissertation).</a:t>
            </a:r>
          </a:p>
        </p:txBody>
      </p:sp>
      <p:graphicFrame>
        <p:nvGraphicFramePr>
          <p:cNvPr id="23" name="Chart 22"/>
          <p:cNvGraphicFramePr>
            <a:graphicFrameLocks noGrp="1"/>
          </p:cNvGraphicFramePr>
          <p:nvPr/>
        </p:nvGraphicFramePr>
        <p:xfrm>
          <a:off x="4892040" y="1645920"/>
          <a:ext cx="6748272" cy="4069080"/>
        </p:xfrm>
        <a:graphic>
          <a:graphicData uri="http://schemas.openxmlformats.org/drawingml/2006/chart">
            <c:chart xmlns:c="http://schemas.openxmlformats.org/drawingml/2006/chart" r:id="rId2"/>
          </a:graphicData>
        </a:graphic>
      </p:graphicFrame>
      <p:sp>
        <p:nvSpPr>
          <p:cNvPr id="24" name="TextBox 23"/>
          <p:cNvSpPr txBox="1"/>
          <p:nvPr/>
        </p:nvSpPr>
        <p:spPr>
          <a:xfrm>
            <a:off x="4892040" y="5742432"/>
            <a:ext cx="6748272" cy="310896"/>
          </a:xfrm>
          <a:prstGeom prst="rect">
            <a:avLst/>
          </a:prstGeom>
          <a:noFill/>
        </p:spPr>
        <p:txBody>
          <a:bodyPr wrap="square" anchor="t" lIns="0" rIns="0" tIns="0" bIns="0">
            <a:spAutoFit/>
          </a:bodyPr>
          <a:lstStyle/>
          <a:p>
            <a:pPr eaLnBrk="1" hangingPunct="1">
              <a:lnSpc>
                <a:spcPct val="120000"/>
              </a:lnSpc>
            </a:pPr>
            <a:r>
              <a:rPr lang="en-US" altLang="en-US" sz="1200">
                <a:solidFill>
                  <a:srgbClr val="5F6B78"/>
                </a:solidFill>
              </a:rPr>
              <a:t>Figure 2.2  Liver triglycerides at each time point (example data, mean ± SD, n = 10)</a:t>
            </a:r>
          </a:p>
        </p:txBody>
      </p:sp>
      <p:sp>
        <p:nvSpPr>
          <p:cNvPr id="25" name="TextBox 24"/>
          <p:cNvSpPr txBox="1"/>
          <p:nvPr/>
        </p:nvSpPr>
        <p:spPr>
          <a:xfrm>
            <a:off x="4892040" y="6071616"/>
            <a:ext cx="6748272" cy="292608"/>
          </a:xfrm>
          <a:prstGeom prst="rect">
            <a:avLst/>
          </a:prstGeom>
          <a:noFill/>
        </p:spPr>
        <p:txBody>
          <a:bodyPr wrap="square" anchor="t" lIns="0" rIns="0" tIns="0" bIns="0">
            <a:spAutoFit/>
          </a:bodyPr>
          <a:lstStyle/>
          <a:p>
            <a:pPr eaLnBrk="1" hangingPunct="1">
              <a:lnSpc>
                <a:spcPct val="120000"/>
              </a:lnSpc>
            </a:pPr>
            <a:r>
              <a:rPr lang="en-US" altLang="en-US" sz="1200" b="1">
                <a:solidFill>
                  <a:schemeClr val="accent2"/>
                </a:solidFill>
              </a:rPr>
              <a:t>✦ </a:t>
            </a:r>
            <a:r>
              <a:rPr lang="en-US" altLang="en-US" sz="1200">
                <a:solidFill>
                  <a:srgbClr val="5F6B78"/>
                </a:solidFill>
              </a:rPr>
              <a:t>Right-click → Edit Data, or re-plot your raw data in SciVis.</a:t>
            </a:r>
            <a:r>
              <a:rPr lang="en-US" altLang="en-US" sz="1200" b="1">
                <a:solidFill>
                  <a:schemeClr val="accent1"/>
                </a:solidFill>
                <a:hlinkClick r:id="rId3"/>
              </a:rPr>
              <a:t>  Open in SciVis →</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03 Results · Aim 2 (Chapter 3)</a:t>
            </a:r>
          </a:p>
        </p:txBody>
      </p:sp>
      <p:sp>
        <p:nvSpPr>
          <p:cNvPr id="3" name="Title 2"/>
          <p:cNvSpPr>
            <a:spLocks noGrp="1"/>
          </p:cNvSpPr>
          <p:nvPr>
            <p:ph type="title"/>
          </p:nvPr>
        </p:nvSpPr>
        <p:spPr/>
        <p:txBody>
          <a:bodyPr/>
          <a:lstStyle/>
          <a:p>
            <a:pPr eaLnBrk="1" hangingPunct="1"/>
            <a:r>
              <a:rPr lang="en-US" altLang="en-US"/>
              <a:t>Dysbiosis came with a rise in conjugated bile acids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graphicFrame>
        <p:nvGraphicFramePr>
          <p:cNvPr id="22" name="Chart 21"/>
          <p:cNvGraphicFramePr>
            <a:graphicFrameLocks noGrp="1"/>
          </p:cNvGraphicFramePr>
          <p:nvPr/>
        </p:nvGraphicFramePr>
        <p:xfrm>
          <a:off x="548640" y="1645920"/>
          <a:ext cx="5318607" cy="342900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120640"/>
            <a:ext cx="5318607" cy="310896"/>
          </a:xfrm>
          <a:prstGeom prst="rect">
            <a:avLst/>
          </a:prstGeom>
          <a:noFill/>
        </p:spPr>
        <p:txBody>
          <a:bodyPr wrap="square" anchor="t" lIns="0" rIns="0" tIns="0" bIns="0">
            <a:spAutoFit/>
          </a:bodyPr>
          <a:lstStyle/>
          <a:p>
            <a:pPr eaLnBrk="1" hangingPunct="1">
              <a:lnSpc>
                <a:spcPct val="120000"/>
              </a:lnSpc>
            </a:pPr>
            <a:r>
              <a:rPr lang="en-US" altLang="en-US" sz="1200">
                <a:solidFill>
                  <a:srgbClr val="5F6B78"/>
                </a:solidFill>
              </a:rPr>
              <a:t>Figure 3.1  Phylum-level composition (example data)</a:t>
            </a:r>
          </a:p>
        </p:txBody>
      </p:sp>
      <p:graphicFrame>
        <p:nvGraphicFramePr>
          <p:cNvPr id="24" name="Chart 23"/>
          <p:cNvGraphicFramePr>
            <a:graphicFrameLocks noGrp="1"/>
          </p:cNvGraphicFramePr>
          <p:nvPr/>
        </p:nvGraphicFramePr>
        <p:xfrm>
          <a:off x="6324447" y="1645920"/>
          <a:ext cx="5318607" cy="3429000"/>
        </p:xfrm>
        <a:graphic>
          <a:graphicData uri="http://schemas.openxmlformats.org/drawingml/2006/chart">
            <c:chart xmlns:c="http://schemas.openxmlformats.org/drawingml/2006/chart" r:id="rId3"/>
          </a:graphicData>
        </a:graphic>
      </p:graphicFrame>
      <p:sp>
        <p:nvSpPr>
          <p:cNvPr id="25" name="TextBox 24"/>
          <p:cNvSpPr txBox="1"/>
          <p:nvPr/>
        </p:nvSpPr>
        <p:spPr>
          <a:xfrm>
            <a:off x="6324447" y="5120640"/>
            <a:ext cx="5318607" cy="310896"/>
          </a:xfrm>
          <a:prstGeom prst="rect">
            <a:avLst/>
          </a:prstGeom>
          <a:noFill/>
        </p:spPr>
        <p:txBody>
          <a:bodyPr wrap="square" anchor="t" lIns="0" rIns="0" tIns="0" bIns="0">
            <a:spAutoFit/>
          </a:bodyPr>
          <a:lstStyle/>
          <a:p>
            <a:pPr eaLnBrk="1" hangingPunct="1">
              <a:lnSpc>
                <a:spcPct val="120000"/>
              </a:lnSpc>
            </a:pPr>
            <a:r>
              <a:rPr lang="en-US" altLang="en-US" sz="1200">
                <a:solidFill>
                  <a:srgbClr val="5F6B78"/>
                </a:solidFill>
              </a:rPr>
              <a:t>Figure 3.2  Serum conjugated bile acids (example data, mean ± SD)</a:t>
            </a:r>
          </a:p>
        </p:txBody>
      </p:sp>
      <p:sp>
        <p:nvSpPr>
          <p:cNvPr id="26" name="Rectangle 25"/>
          <p:cNvSpPr/>
          <p:nvPr/>
        </p:nvSpPr>
        <p:spPr>
          <a:xfrm>
            <a:off x="548640" y="5486400"/>
            <a:ext cx="11094415" cy="658368"/>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548640" y="5486400"/>
            <a:ext cx="82296" cy="65836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914400" y="5486400"/>
            <a:ext cx="10545775" cy="658368"/>
          </a:xfrm>
          <a:prstGeom prst="rect">
            <a:avLst/>
          </a:prstGeom>
          <a:noFill/>
        </p:spPr>
        <p:txBody>
          <a:bodyPr wrap="square" anchor="ctr" lIns="0" rIns="0" tIns="0" bIns="0">
            <a:spAutoFit/>
          </a:bodyPr>
          <a:lstStyle/>
          <a:p>
            <a:pPr eaLnBrk="1" hangingPunct="1">
              <a:lnSpc>
                <a:spcPct val="130000"/>
              </a:lnSpc>
            </a:pPr>
            <a:r>
              <a:rPr lang="en-US" altLang="en-US" sz="1800" b="1">
                <a:solidFill>
                  <a:schemeClr val="accent2"/>
                </a:solidFill>
              </a:rPr>
              <a:t>Key point  </a:t>
            </a:r>
            <a:r>
              <a:rPr lang="en-US" altLang="en-US" sz="1800"/>
              <a:t>Firmicutes rose, Bacteroidetes fell, and conjugated bile acids rose from 21% to 38%.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03 Results · Aim 3 (Chapter 4)</a:t>
            </a:r>
          </a:p>
        </p:txBody>
      </p:sp>
      <p:sp>
        <p:nvSpPr>
          <p:cNvPr id="3" name="Title 2"/>
          <p:cNvSpPr>
            <a:spLocks noGrp="1"/>
          </p:cNvSpPr>
          <p:nvPr>
            <p:ph type="title"/>
          </p:nvPr>
        </p:nvSpPr>
        <p:spPr/>
        <p:txBody>
          <a:bodyPr/>
          <a:lstStyle/>
          <a:p>
            <a:pPr eaLnBrk="1" hangingPunct="1"/>
            <a:r>
              <a:rPr lang="en-US" altLang="en-US"/>
              <a:t>Restoring FXR signaling partly reversed liver fat build-up</a:t>
            </a:r>
          </a:p>
        </p:txBody>
      </p:sp>
      <p:pic>
        <p:nvPicPr>
          <p:cNvPr id="4" name="Picture Placeholder 3" descr="mechanism.jpg"/>
          <p:cNvPicPr>
            <a:picLocks noGrp="1" noChangeAspect="1"/>
          </p:cNvPicPr>
          <p:nvPr>
            <p:ph type="pic" idx="10"/>
          </p:nvPr>
        </p:nvPicPr>
        <p:blipFill>
          <a:blip r:embed="rId2"/>
          <a:srcRect/>
          <a:stretch>
            <a:fillRect/>
          </a:stretch>
        </p:blipFill>
        <p:spPr>
          <a:xfrm>
            <a:off x="548640" y="1774028"/>
            <a:ext cx="6400799" cy="3812863"/>
          </a:xfrm>
        </p:spPr>
      </p:pic>
      <p:sp>
        <p:nvSpPr>
          <p:cNvPr id="5" name="Text Placeholder 4"/>
          <p:cNvSpPr>
            <a:spLocks noGrp="1"/>
          </p:cNvSpPr>
          <p:nvPr>
            <p:ph type="body" idx="16"/>
          </p:nvPr>
        </p:nvSpPr>
        <p:spPr/>
        <p:txBody>
          <a:bodyPr/>
          <a:lstStyle/>
          <a:p>
            <a:pPr eaLnBrk="1" hangingPunct="1"/>
            <a:r>
              <a:rPr lang="en-US" altLang="en-US"/>
              <a:t>Figure 4.5  Proposed model of the microbiota–bile acid–FXR axis in hepatic lipid metabolism</a:t>
            </a:r>
          </a:p>
        </p:txBody>
      </p:sp>
      <p:sp>
        <p:nvSpPr>
          <p:cNvPr id="6" name="Text Placeholder 5"/>
          <p:cNvSpPr>
            <a:spLocks noGrp="1"/>
          </p:cNvSpPr>
          <p:nvPr>
            <p:ph type="body" idx="1"/>
          </p:nvPr>
        </p:nvSpPr>
        <p:spPr/>
        <p:txBody>
          <a:bodyPr/>
          <a:lstStyle/>
          <a:p>
            <a:pPr eaLnBrk="1" hangingPunct="1"/>
            <a:r>
              <a:rPr lang="en-US" altLang="en-US" sz="1700" b="1">
                <a:solidFill>
                  <a:schemeClr val="accent1"/>
                </a:solidFill>
              </a:rPr>
              <a:t>FXR agonist</a:t>
            </a:r>
          </a:p>
          <a:p>
            <a:pPr eaLnBrk="1" hangingPunct="1"/>
            <a:r>
              <a:rPr lang="en-US" altLang="en-US" sz="1700"/>
              <a:t>SHP recovered, SREBP-1c fell, and liver triglycerides dropped by about 32%.</a:t>
            </a:r>
          </a:p>
          <a:p>
            <a:pPr eaLnBrk="1" hangingPunct="1">
              <a:spcBef>
                <a:spcPts val="1400"/>
              </a:spcBef>
            </a:pPr>
            <a:r>
              <a:rPr lang="en-US" altLang="en-US" sz="1700" b="1">
                <a:solidFill>
                  <a:schemeClr val="accent1"/>
                </a:solidFill>
              </a:rPr>
              <a:t>Fecal microbiota transplant</a:t>
            </a:r>
          </a:p>
          <a:p>
            <a:pPr eaLnBrk="1" hangingPunct="1"/>
            <a:r>
              <a:rPr lang="en-US" altLang="en-US" sz="1700"/>
              <a:t>Chow-fed recipients of HFD microbiota showed the same bile acid shift.</a:t>
            </a:r>
          </a:p>
          <a:p>
            <a:pPr eaLnBrk="1" hangingPunct="1">
              <a:spcBef>
                <a:spcPts val="1400"/>
              </a:spcBef>
            </a:pPr>
            <a:r>
              <a:rPr lang="en-US" altLang="en-US" sz="1700" b="1">
                <a:solidFill>
                  <a:schemeClr val="accent2"/>
                </a:solidFill>
              </a:rPr>
              <a:t>Conclusion</a:t>
            </a:r>
          </a:p>
          <a:p>
            <a:pPr eaLnBrk="1" hangingPunct="1"/>
            <a:r>
              <a:rPr lang="en-US" altLang="en-US" sz="1700"/>
              <a:t>The microbiota–bile acid–FXR axis is a key link from diet to fatty liver.</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
        <p:nvSpPr>
          <p:cNvPr id="22" name="TextBox 21"/>
          <p:cNvSpPr txBox="1"/>
          <p:nvPr/>
        </p:nvSpPr>
        <p:spPr>
          <a:xfrm>
            <a:off x="548640" y="6071616"/>
            <a:ext cx="6400800" cy="292608"/>
          </a:xfrm>
          <a:prstGeom prst="rect">
            <a:avLst/>
          </a:prstGeom>
          <a:noFill/>
        </p:spPr>
        <p:txBody>
          <a:bodyPr wrap="square" anchor="t" lIns="0" rIns="0" tIns="0" bIns="0">
            <a:spAutoFit/>
          </a:bodyPr>
          <a:lstStyle/>
          <a:p>
            <a:pPr eaLnBrk="1" hangingPunct="1">
              <a:lnSpc>
                <a:spcPct val="120000"/>
              </a:lnSpc>
            </a:pPr>
            <a:r>
              <a:rPr lang="en-US" altLang="en-US" sz="1200" b="1">
                <a:solidFill>
                  <a:schemeClr val="accent2"/>
                </a:solidFill>
              </a:rPr>
              <a:t>✦ </a:t>
            </a:r>
            <a:r>
              <a:rPr lang="en-US" altLang="en-US" sz="1200">
                <a:solidFill>
                  <a:srgbClr val="5F6B78"/>
                </a:solidFill>
              </a:rPr>
              <a:t>Draw a matching mechanism figure; the prompt is pre-filled.</a:t>
            </a:r>
            <a:r>
              <a:rPr lang="en-US" altLang="en-US" sz="1200" b="1">
                <a:solidFill>
                  <a:schemeClr val="accent1"/>
                </a:solidFill>
                <a:hlinkClick r:id="rId3"/>
              </a:rPr>
              <a:t>  Open SciDraw AI →</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03 Results</a:t>
            </a:r>
          </a:p>
        </p:txBody>
      </p:sp>
      <p:sp>
        <p:nvSpPr>
          <p:cNvPr id="3" name="Title 2"/>
          <p:cNvSpPr>
            <a:spLocks noGrp="1"/>
          </p:cNvSpPr>
          <p:nvPr>
            <p:ph type="title"/>
          </p:nvPr>
        </p:nvSpPr>
        <p:spPr/>
        <p:txBody>
          <a:bodyPr/>
          <a:lstStyle/>
          <a:p>
            <a:pPr eaLnBrk="1" hangingPunct="1"/>
            <a:r>
              <a:rPr lang="en-US" altLang="en-US"/>
              <a:t>Summary: each aim has an answer</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graphicFrame>
        <p:nvGraphicFramePr>
          <p:cNvPr id="22" name="Table 21"/>
          <p:cNvGraphicFramePr>
            <a:graphicFrameLocks noGrp="1"/>
          </p:cNvGraphicFramePr>
          <p:nvPr/>
        </p:nvGraphicFramePr>
        <p:xfrm>
          <a:off x="548640" y="1737360"/>
          <a:ext cx="11094413" cy="3392424"/>
        </p:xfrm>
        <a:graphic>
          <a:graphicData uri="http://schemas.openxmlformats.org/drawingml/2006/table">
            <a:tbl>
              <a:tblPr firstRow="1">
                <a:tableStyleId>{5C22544A-7EE6-4342-B048-85BDC9FD1C3A}</a:tableStyleId>
              </a:tblPr>
              <a:tblGrid>
                <a:gridCol w="1276348"/>
                <a:gridCol w="4909033"/>
                <a:gridCol w="3436323"/>
                <a:gridCol w="1472709"/>
              </a:tblGrid>
              <a:tr h="512064">
                <a:tc>
                  <a:txBody>
                    <a:bodyPr wrap="square"/>
                    <a:lstStyle/>
                    <a:p>
                      <a:pPr eaLnBrk="1" hangingPunct="1">
                        <a:lnSpc>
                          <a:spcPct val="115000"/>
                        </a:lnSpc>
                      </a:pPr>
                      <a:r>
                        <a:rPr lang="en-US" altLang="en-US" sz="1500" b="1">
                          <a:solidFill>
                            <a:srgbClr val="FFFFFF"/>
                          </a:solidFill>
                        </a:rPr>
                        <a:t>Aim</a:t>
                      </a:r>
                    </a:p>
                  </a:txBody>
                  <a:tcPr marL="164592" marR="164592" marT="73152" marB="73152" anchor="ctr">
                    <a:solidFill>
                      <a:schemeClr val="accent1"/>
                    </a:solidFill>
                  </a:tcPr>
                </a:tc>
                <a:tc>
                  <a:txBody>
                    <a:bodyPr wrap="square"/>
                    <a:lstStyle/>
                    <a:p>
                      <a:pPr eaLnBrk="1" hangingPunct="1">
                        <a:lnSpc>
                          <a:spcPct val="115000"/>
                        </a:lnSpc>
                      </a:pPr>
                      <a:r>
                        <a:rPr lang="en-US" altLang="en-US" sz="1500" b="1">
                          <a:solidFill>
                            <a:srgbClr val="FFFFFF"/>
                          </a:solidFill>
                        </a:rPr>
                        <a:t>Main finding</a:t>
                      </a:r>
                    </a:p>
                  </a:txBody>
                  <a:tcPr marL="164592" marR="164592" marT="73152" marB="73152" anchor="ctr">
                    <a:solidFill>
                      <a:schemeClr val="accent1"/>
                    </a:solidFill>
                  </a:tcPr>
                </a:tc>
                <a:tc>
                  <a:txBody>
                    <a:bodyPr wrap="square"/>
                    <a:lstStyle/>
                    <a:p>
                      <a:pPr eaLnBrk="1" hangingPunct="1">
                        <a:lnSpc>
                          <a:spcPct val="115000"/>
                        </a:lnSpc>
                      </a:pPr>
                      <a:r>
                        <a:rPr lang="en-US" altLang="en-US" sz="1500" b="1">
                          <a:solidFill>
                            <a:srgbClr val="FFFFFF"/>
                          </a:solidFill>
                        </a:rPr>
                        <a:t>Key evidence</a:t>
                      </a:r>
                    </a:p>
                  </a:txBody>
                  <a:tcPr marL="164592" marR="164592" marT="73152" marB="73152" anchor="ctr">
                    <a:solidFill>
                      <a:schemeClr val="accent1"/>
                    </a:solidFill>
                  </a:tcPr>
                </a:tc>
                <a:tc>
                  <a:txBody>
                    <a:bodyPr wrap="square"/>
                    <a:lstStyle/>
                    <a:p>
                      <a:pPr eaLnBrk="1" hangingPunct="1">
                        <a:lnSpc>
                          <a:spcPct val="115000"/>
                        </a:lnSpc>
                      </a:pPr>
                      <a:r>
                        <a:rPr lang="en-US" altLang="en-US" sz="1500" b="1">
                          <a:solidFill>
                            <a:srgbClr val="FFFFFF"/>
                          </a:solidFill>
                        </a:rPr>
                        <a:t>Chapter</a:t>
                      </a:r>
                    </a:p>
                  </a:txBody>
                  <a:tcPr marL="164592" marR="164592" marT="73152" marB="73152" anchor="ctr">
                    <a:solidFill>
                      <a:schemeClr val="accent1"/>
                    </a:solidFill>
                  </a:tcPr>
                </a:tc>
              </a:tr>
              <a:tr h="960120">
                <a:tc>
                  <a:txBody>
                    <a:bodyPr wrap="square"/>
                    <a:lstStyle/>
                    <a:p>
                      <a:pPr eaLnBrk="1" hangingPunct="1">
                        <a:lnSpc>
                          <a:spcPct val="115000"/>
                        </a:lnSpc>
                      </a:pPr>
                      <a:r>
                        <a:rPr lang="en-US" altLang="en-US" sz="1500" b="1">
                          <a:solidFill>
                            <a:schemeClr val="dk1"/>
                          </a:solidFill>
                        </a:rPr>
                        <a:t>Aim 1</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A high-fat diet changes the gut microbiota and the bile acid profile</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16S rRNA sequencing, bile acid metabolomics</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2, 3</a:t>
                      </a:r>
                    </a:p>
                  </a:txBody>
                  <a:tcPr marL="164592" marR="164592" marT="73152" marB="73152" anchor="ctr">
                    <a:solidFill>
                      <a:srgbClr val="FFFFFF"/>
                    </a:solidFill>
                  </a:tcPr>
                </a:tc>
              </a:tr>
              <a:tr h="960120">
                <a:tc>
                  <a:txBody>
                    <a:bodyPr wrap="square"/>
                    <a:lstStyle/>
                    <a:p>
                      <a:pPr eaLnBrk="1" hangingPunct="1">
                        <a:lnSpc>
                          <a:spcPct val="115000"/>
                        </a:lnSpc>
                      </a:pPr>
                      <a:r>
                        <a:rPr lang="en-US" altLang="en-US" sz="1500" b="1">
                          <a:solidFill>
                            <a:schemeClr val="dk1"/>
                          </a:solidFill>
                        </a:rPr>
                        <a:t>Aim 2</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More conjugated bile acids go with weaker hepatic FXR–SHP signaling</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qPCR, western blot, correlation analysis</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3</a:t>
                      </a:r>
                    </a:p>
                  </a:txBody>
                  <a:tcPr marL="164592" marR="164592" marT="73152" marB="73152" anchor="ctr">
                    <a:solidFill>
                      <a:schemeClr val="lt2"/>
                    </a:solidFill>
                  </a:tcPr>
                </a:tc>
              </a:tr>
              <a:tr h="960120">
                <a:tc>
                  <a:txBody>
                    <a:bodyPr wrap="square"/>
                    <a:lstStyle/>
                    <a:p>
                      <a:pPr eaLnBrk="1" hangingPunct="1">
                        <a:lnSpc>
                          <a:spcPct val="115000"/>
                        </a:lnSpc>
                      </a:pPr>
                      <a:r>
                        <a:rPr lang="en-US" altLang="en-US" sz="1500" b="1">
                          <a:solidFill>
                            <a:schemeClr val="dk1"/>
                          </a:solidFill>
                        </a:rPr>
                        <a:t>Aim 3</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FXR agonist and fecal transplant confirm a causal role</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Intervention, fecal microbiota transplant</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4</a:t>
                      </a:r>
                    </a:p>
                  </a:txBody>
                  <a:tcPr marL="164592" marR="164592" marT="73152" marB="73152" anchor="ctr">
                    <a:solidFill>
                      <a:srgbClr val="FFFFFF"/>
                    </a:solidFill>
                  </a:tcPr>
                </a:tc>
              </a:tr>
            </a:tbl>
          </a:graphicData>
        </a:graphic>
      </p:graphicFrame>
      <p:sp>
        <p:nvSpPr>
          <p:cNvPr id="23" name="Rectangle 22"/>
          <p:cNvSpPr/>
          <p:nvPr/>
        </p:nvSpPr>
        <p:spPr>
          <a:xfrm>
            <a:off x="548640" y="5074920"/>
            <a:ext cx="11094415" cy="868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Rectangle 23"/>
          <p:cNvSpPr/>
          <p:nvPr/>
        </p:nvSpPr>
        <p:spPr>
          <a:xfrm>
            <a:off x="548640" y="5074920"/>
            <a:ext cx="82296" cy="8686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TextBox 24"/>
          <p:cNvSpPr txBox="1"/>
          <p:nvPr/>
        </p:nvSpPr>
        <p:spPr>
          <a:xfrm>
            <a:off x="914400" y="5074920"/>
            <a:ext cx="10545775" cy="868680"/>
          </a:xfrm>
          <a:prstGeom prst="rect">
            <a:avLst/>
          </a:prstGeom>
          <a:noFill/>
        </p:spPr>
        <p:txBody>
          <a:bodyPr wrap="square" anchor="ctr" lIns="0" rIns="0" tIns="0" bIns="0">
            <a:spAutoFit/>
          </a:bodyPr>
          <a:lstStyle/>
          <a:p>
            <a:pPr eaLnBrk="1" hangingPunct="1">
              <a:lnSpc>
                <a:spcPct val="130000"/>
              </a:lnSpc>
            </a:pPr>
            <a:r>
              <a:rPr lang="en-US" altLang="en-US" sz="1800" b="1">
                <a:solidFill>
                  <a:schemeClr val="accent1"/>
                </a:solidFill>
              </a:rPr>
              <a:t>In one line  </a:t>
            </a:r>
            <a:r>
              <a:rPr lang="en-US" altLang="en-US" sz="1800"/>
              <a:t>Dysbiosis → more conjugated bile acids → weaker hepatic FXR → more lipid synthesis.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04</a:t>
            </a:r>
          </a:p>
        </p:txBody>
      </p:sp>
      <p:sp>
        <p:nvSpPr>
          <p:cNvPr id="3" name="Title 2"/>
          <p:cNvSpPr>
            <a:spLocks noGrp="1"/>
          </p:cNvSpPr>
          <p:nvPr>
            <p:ph type="title"/>
          </p:nvPr>
        </p:nvSpPr>
        <p:spPr/>
        <p:txBody>
          <a:bodyPr/>
          <a:lstStyle/>
          <a:p>
            <a:pPr eaLnBrk="1" hangingPunct="1"/>
            <a:r>
              <a:rPr lang="en-US" altLang="en-US"/>
              <a:t>Contributions &amp; Conclusions</a:t>
            </a:r>
          </a:p>
        </p:txBody>
      </p:sp>
      <p:sp>
        <p:nvSpPr>
          <p:cNvPr id="4" name="Text Placeholder 3"/>
          <p:cNvSpPr>
            <a:spLocks noGrp="1"/>
          </p:cNvSpPr>
          <p:nvPr>
            <p:ph type="body" idx="1"/>
          </p:nvPr>
        </p:nvSpPr>
        <p:spPr/>
        <p:txBody>
          <a:bodyPr/>
          <a:lstStyle/>
          <a:p>
            <a:pPr eaLnBrk="1" hangingPunct="1"/>
            <a:r>
              <a:rPr lang="en-US" altLang="en-US"/>
              <a:t>What this work adds, its limitations, and what comes next</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bg1"/>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bg1"/>
                </a:solidFill>
                <a:latin typeface="+mn-lt"/>
                <a:ea typeface="+mn-ea"/>
                <a:cs typeface="+mn-cs"/>
              </a:defRPr>
            </a:lvl1pPr>
          </a:lstStyle>
          <a:p>
            <a:pPr eaLnBrk="1" hangingPunct="1"/>
            <a:fld id="{B6F15528-21DE-4FAA-801E-634DDDAF4B2B}" type="slidenum">
              <a:rPr lang="en-US"/>
              <a:t>‹#›</a:t>
            </a:fld>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04 Contributions &amp; conclusions</a:t>
            </a:r>
          </a:p>
        </p:txBody>
      </p:sp>
      <p:sp>
        <p:nvSpPr>
          <p:cNvPr id="3" name="Title 2"/>
          <p:cNvSpPr>
            <a:spLocks noGrp="1"/>
          </p:cNvSpPr>
          <p:nvPr>
            <p:ph type="title"/>
          </p:nvPr>
        </p:nvSpPr>
        <p:spPr/>
        <p:txBody>
          <a:bodyPr/>
          <a:lstStyle/>
          <a:p>
            <a:pPr eaLnBrk="1" hangingPunct="1"/>
            <a:r>
              <a:rPr lang="en-US" altLang="en-US"/>
              <a:t>Contributions to the field</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
        <p:nvSpPr>
          <p:cNvPr id="22" name="Rectangle 21"/>
          <p:cNvSpPr/>
          <p:nvPr/>
        </p:nvSpPr>
        <p:spPr>
          <a:xfrm>
            <a:off x="548640"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3484778"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68680" y="1965960"/>
            <a:ext cx="1371600" cy="822960"/>
          </a:xfrm>
          <a:prstGeom prst="rect">
            <a:avLst/>
          </a:prstGeom>
          <a:noFill/>
        </p:spPr>
        <p:txBody>
          <a:bodyPr wrap="square" anchor="t" lIns="0" rIns="0" tIns="0" bIns="0">
            <a:spAutoFit/>
          </a:bodyPr>
          <a:lstStyle/>
          <a:p>
            <a:pPr eaLnBrk="1" hangingPunct="1">
              <a:lnSpc>
                <a:spcPct val="120000"/>
              </a:lnSpc>
            </a:pPr>
            <a:r>
              <a:rPr lang="en-US" altLang="en-US" sz="4000" b="1">
                <a:solidFill>
                  <a:schemeClr val="accent1"/>
                </a:solidFill>
              </a:rPr>
              <a:t>01</a:t>
            </a:r>
          </a:p>
        </p:txBody>
      </p:sp>
      <p:sp>
        <p:nvSpPr>
          <p:cNvPr id="25" name="TextBox 24"/>
          <p:cNvSpPr txBox="1"/>
          <p:nvPr/>
        </p:nvSpPr>
        <p:spPr>
          <a:xfrm>
            <a:off x="868680" y="2880360"/>
            <a:ext cx="2844698" cy="457200"/>
          </a:xfrm>
          <a:prstGeom prst="rect">
            <a:avLst/>
          </a:prstGeom>
          <a:noFill/>
        </p:spPr>
        <p:txBody>
          <a:bodyPr wrap="square" anchor="t" lIns="0" rIns="0" tIns="0" bIns="0">
            <a:spAutoFit/>
          </a:bodyPr>
          <a:lstStyle/>
          <a:p>
            <a:pPr eaLnBrk="1" hangingPunct="1">
              <a:lnSpc>
                <a:spcPct val="120000"/>
              </a:lnSpc>
            </a:pPr>
            <a:r>
              <a:rPr lang="en-US" altLang="en-US" sz="2100" b="1"/>
              <a:t>Conceptual</a:t>
            </a:r>
          </a:p>
        </p:txBody>
      </p:sp>
      <p:sp>
        <p:nvSpPr>
          <p:cNvPr id="26" name="TextBox 25"/>
          <p:cNvSpPr txBox="1"/>
          <p:nvPr/>
        </p:nvSpPr>
        <p:spPr>
          <a:xfrm>
            <a:off x="868680" y="3474720"/>
            <a:ext cx="2844698" cy="2377440"/>
          </a:xfrm>
          <a:prstGeom prst="rect">
            <a:avLst/>
          </a:prstGeom>
          <a:noFill/>
        </p:spPr>
        <p:txBody>
          <a:bodyPr wrap="square" anchor="t" lIns="0" rIns="0" tIns="0" bIns="0">
            <a:spAutoFit/>
          </a:bodyPr>
          <a:lstStyle/>
          <a:p>
            <a:pPr eaLnBrk="1" hangingPunct="1">
              <a:lnSpc>
                <a:spcPct val="135000"/>
              </a:lnSpc>
            </a:pPr>
            <a:r>
              <a:rPr lang="en-US" altLang="en-US" sz="1800"/>
              <a:t>Tests the full microbiota–bile acid–FXR chain behind diet-induced fatty liver, not one link in isolation.</a:t>
            </a:r>
          </a:p>
        </p:txBody>
      </p:sp>
      <p:sp>
        <p:nvSpPr>
          <p:cNvPr id="27" name="Rectangle 26"/>
          <p:cNvSpPr/>
          <p:nvPr/>
        </p:nvSpPr>
        <p:spPr>
          <a:xfrm>
            <a:off x="4353458"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Rectangle 27"/>
          <p:cNvSpPr/>
          <p:nvPr/>
        </p:nvSpPr>
        <p:spPr>
          <a:xfrm>
            <a:off x="4353458" y="1737360"/>
            <a:ext cx="3484778" cy="640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4673498" y="1965960"/>
            <a:ext cx="1371600" cy="822960"/>
          </a:xfrm>
          <a:prstGeom prst="rect">
            <a:avLst/>
          </a:prstGeom>
          <a:noFill/>
        </p:spPr>
        <p:txBody>
          <a:bodyPr wrap="square" anchor="t" lIns="0" rIns="0" tIns="0" bIns="0">
            <a:spAutoFit/>
          </a:bodyPr>
          <a:lstStyle/>
          <a:p>
            <a:pPr eaLnBrk="1" hangingPunct="1">
              <a:lnSpc>
                <a:spcPct val="120000"/>
              </a:lnSpc>
            </a:pPr>
            <a:r>
              <a:rPr lang="en-US" altLang="en-US" sz="4000" b="1">
                <a:solidFill>
                  <a:schemeClr val="accent2"/>
                </a:solidFill>
              </a:rPr>
              <a:t>02</a:t>
            </a:r>
          </a:p>
        </p:txBody>
      </p:sp>
      <p:sp>
        <p:nvSpPr>
          <p:cNvPr id="30" name="TextBox 29"/>
          <p:cNvSpPr txBox="1"/>
          <p:nvPr/>
        </p:nvSpPr>
        <p:spPr>
          <a:xfrm>
            <a:off x="4673498" y="2880360"/>
            <a:ext cx="2844698" cy="457200"/>
          </a:xfrm>
          <a:prstGeom prst="rect">
            <a:avLst/>
          </a:prstGeom>
          <a:noFill/>
        </p:spPr>
        <p:txBody>
          <a:bodyPr wrap="square" anchor="t" lIns="0" rIns="0" tIns="0" bIns="0">
            <a:spAutoFit/>
          </a:bodyPr>
          <a:lstStyle/>
          <a:p>
            <a:pPr eaLnBrk="1" hangingPunct="1">
              <a:lnSpc>
                <a:spcPct val="120000"/>
              </a:lnSpc>
            </a:pPr>
            <a:r>
              <a:rPr lang="en-US" altLang="en-US" sz="2100" b="1"/>
              <a:t>Methodological</a:t>
            </a:r>
          </a:p>
        </p:txBody>
      </p:sp>
      <p:sp>
        <p:nvSpPr>
          <p:cNvPr id="31" name="TextBox 30"/>
          <p:cNvSpPr txBox="1"/>
          <p:nvPr/>
        </p:nvSpPr>
        <p:spPr>
          <a:xfrm>
            <a:off x="4673498" y="3474720"/>
            <a:ext cx="2844698" cy="2377440"/>
          </a:xfrm>
          <a:prstGeom prst="rect">
            <a:avLst/>
          </a:prstGeom>
          <a:noFill/>
        </p:spPr>
        <p:txBody>
          <a:bodyPr wrap="square" anchor="t" lIns="0" rIns="0" tIns="0" bIns="0">
            <a:spAutoFit/>
          </a:bodyPr>
          <a:lstStyle/>
          <a:p>
            <a:pPr eaLnBrk="1" hangingPunct="1">
              <a:lnSpc>
                <a:spcPct val="135000"/>
              </a:lnSpc>
            </a:pPr>
            <a:r>
              <a:rPr lang="en-US" altLang="en-US" sz="1800"/>
              <a:t>Combines 16S sequencing, targeted bile acid metabolomics and fecal transplant to move from association to causation.</a:t>
            </a:r>
          </a:p>
        </p:txBody>
      </p:sp>
      <p:sp>
        <p:nvSpPr>
          <p:cNvPr id="32" name="Rectangle 31"/>
          <p:cNvSpPr/>
          <p:nvPr/>
        </p:nvSpPr>
        <p:spPr>
          <a:xfrm>
            <a:off x="8158276"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3" name="Rectangle 32"/>
          <p:cNvSpPr/>
          <p:nvPr/>
        </p:nvSpPr>
        <p:spPr>
          <a:xfrm>
            <a:off x="8158276" y="1737360"/>
            <a:ext cx="3484778" cy="6400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4" name="TextBox 33"/>
          <p:cNvSpPr txBox="1"/>
          <p:nvPr/>
        </p:nvSpPr>
        <p:spPr>
          <a:xfrm>
            <a:off x="8478316" y="1965960"/>
            <a:ext cx="1371600" cy="822960"/>
          </a:xfrm>
          <a:prstGeom prst="rect">
            <a:avLst/>
          </a:prstGeom>
          <a:noFill/>
        </p:spPr>
        <p:txBody>
          <a:bodyPr wrap="square" anchor="t" lIns="0" rIns="0" tIns="0" bIns="0">
            <a:spAutoFit/>
          </a:bodyPr>
          <a:lstStyle/>
          <a:p>
            <a:pPr eaLnBrk="1" hangingPunct="1">
              <a:lnSpc>
                <a:spcPct val="120000"/>
              </a:lnSpc>
            </a:pPr>
            <a:r>
              <a:rPr lang="en-US" altLang="en-US" sz="4000" b="1">
                <a:solidFill>
                  <a:srgbClr val="A86F10"/>
                </a:solidFill>
              </a:rPr>
              <a:t>03</a:t>
            </a:r>
          </a:p>
        </p:txBody>
      </p:sp>
      <p:sp>
        <p:nvSpPr>
          <p:cNvPr id="35" name="TextBox 34"/>
          <p:cNvSpPr txBox="1"/>
          <p:nvPr/>
        </p:nvSpPr>
        <p:spPr>
          <a:xfrm>
            <a:off x="8478316" y="2880360"/>
            <a:ext cx="2844698" cy="457200"/>
          </a:xfrm>
          <a:prstGeom prst="rect">
            <a:avLst/>
          </a:prstGeom>
          <a:noFill/>
        </p:spPr>
        <p:txBody>
          <a:bodyPr wrap="square" anchor="t" lIns="0" rIns="0" tIns="0" bIns="0">
            <a:spAutoFit/>
          </a:bodyPr>
          <a:lstStyle/>
          <a:p>
            <a:pPr eaLnBrk="1" hangingPunct="1">
              <a:lnSpc>
                <a:spcPct val="120000"/>
              </a:lnSpc>
            </a:pPr>
            <a:r>
              <a:rPr lang="en-US" altLang="en-US" sz="2100" b="1"/>
              <a:t>Translational</a:t>
            </a:r>
          </a:p>
        </p:txBody>
      </p:sp>
      <p:sp>
        <p:nvSpPr>
          <p:cNvPr id="36" name="TextBox 35"/>
          <p:cNvSpPr txBox="1"/>
          <p:nvPr/>
        </p:nvSpPr>
        <p:spPr>
          <a:xfrm>
            <a:off x="8478316" y="3474720"/>
            <a:ext cx="2844698" cy="2377440"/>
          </a:xfrm>
          <a:prstGeom prst="rect">
            <a:avLst/>
          </a:prstGeom>
          <a:noFill/>
        </p:spPr>
        <p:txBody>
          <a:bodyPr wrap="square" anchor="t" lIns="0" rIns="0" tIns="0" bIns="0">
            <a:spAutoFit/>
          </a:bodyPr>
          <a:lstStyle/>
          <a:p>
            <a:pPr eaLnBrk="1" hangingPunct="1">
              <a:lnSpc>
                <a:spcPct val="135000"/>
              </a:lnSpc>
            </a:pPr>
            <a:r>
              <a:rPr lang="en-US" altLang="en-US" sz="1800"/>
              <a:t>Points to hepatic FXR signaling as a potential target for diet-related fatty liver.</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04 Contributions &amp; conclusions</a:t>
            </a:r>
          </a:p>
        </p:txBody>
      </p:sp>
      <p:sp>
        <p:nvSpPr>
          <p:cNvPr id="3" name="Title 2"/>
          <p:cNvSpPr>
            <a:spLocks noGrp="1"/>
          </p:cNvSpPr>
          <p:nvPr>
            <p:ph type="title"/>
          </p:nvPr>
        </p:nvSpPr>
        <p:spPr/>
        <p:txBody>
          <a:bodyPr/>
          <a:lstStyle/>
          <a:p>
            <a:pPr eaLnBrk="1" hangingPunct="1"/>
            <a:r>
              <a:rPr lang="en-US" altLang="en-US"/>
              <a:t>Conclusions and future directions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
        <p:nvSpPr>
          <p:cNvPr id="22" name="Rectangle 21"/>
          <p:cNvSpPr/>
          <p:nvPr/>
        </p:nvSpPr>
        <p:spPr>
          <a:xfrm>
            <a:off x="548640" y="1737360"/>
            <a:ext cx="610192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6101928"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5553288" cy="457200"/>
          </a:xfrm>
          <a:prstGeom prst="rect">
            <a:avLst/>
          </a:prstGeom>
          <a:noFill/>
        </p:spPr>
        <p:txBody>
          <a:bodyPr wrap="square" anchor="t" lIns="0" rIns="0" tIns="0" bIns="0">
            <a:spAutoFit/>
          </a:bodyPr>
          <a:lstStyle/>
          <a:p>
            <a:pPr eaLnBrk="1" hangingPunct="1">
              <a:lnSpc>
                <a:spcPct val="120000"/>
              </a:lnSpc>
            </a:pPr>
            <a:r>
              <a:rPr lang="en-US" altLang="en-US" sz="2000" b="1">
                <a:solidFill>
                  <a:schemeClr val="accent1"/>
                </a:solidFill>
              </a:rPr>
              <a:t>Conclusions</a:t>
            </a:r>
          </a:p>
        </p:txBody>
      </p:sp>
      <p:sp>
        <p:nvSpPr>
          <p:cNvPr id="25" name="TextBox 24"/>
          <p:cNvSpPr txBox="1"/>
          <p:nvPr/>
        </p:nvSpPr>
        <p:spPr>
          <a:xfrm>
            <a:off x="822959" y="2514600"/>
            <a:ext cx="5553288" cy="3383280"/>
          </a:xfrm>
          <a:prstGeom prst="rect">
            <a:avLst/>
          </a:prstGeom>
          <a:noFill/>
        </p:spPr>
        <p:txBody>
          <a:bodyPr wrap="square" anchor="t" lIns="0" rIns="0" tIns="0" bIns="0">
            <a:spAutoFit/>
          </a:bodyPr>
          <a:lstStyle/>
          <a:p>
            <a:pPr eaLnBrk="1" hangingPunct="1">
              <a:lnSpc>
                <a:spcPct val="130000"/>
              </a:lnSpc>
            </a:pPr>
            <a:r>
              <a:rPr lang="en-US" altLang="en-US" sz="1800">
                <a:solidFill>
                  <a:schemeClr val="dk1"/>
                </a:solidFill>
              </a:rPr>
              <a:t>1.  A high-fat diet induces gut dysbiosis and alters the bile acid profile.</a:t>
            </a:r>
          </a:p>
          <a:p>
            <a:pPr eaLnBrk="1" hangingPunct="1">
              <a:lnSpc>
                <a:spcPct val="130000"/>
              </a:lnSpc>
              <a:spcBef>
                <a:spcPts val="1400"/>
              </a:spcBef>
            </a:pPr>
            <a:r>
              <a:rPr lang="en-US" altLang="en-US" sz="1800">
                <a:solidFill>
                  <a:schemeClr val="dk1"/>
                </a:solidFill>
              </a:rPr>
              <a:t>2.  A higher share of conjugated bile acids goes with weaker hepatic FXR–SHP signaling.</a:t>
            </a:r>
          </a:p>
          <a:p>
            <a:pPr eaLnBrk="1" hangingPunct="1">
              <a:lnSpc>
                <a:spcPct val="130000"/>
              </a:lnSpc>
              <a:spcBef>
                <a:spcPts val="1400"/>
              </a:spcBef>
            </a:pPr>
            <a:r>
              <a:rPr lang="en-US" altLang="en-US" sz="1800">
                <a:solidFill>
                  <a:schemeClr val="dk1"/>
                </a:solidFill>
              </a:rPr>
              <a:t>3.  Restoring FXR signaling partly reverses diet-induced liver fat accumulation.</a:t>
            </a:r>
          </a:p>
        </p:txBody>
      </p:sp>
      <p:sp>
        <p:nvSpPr>
          <p:cNvPr id="26" name="Rectangle 25"/>
          <p:cNvSpPr/>
          <p:nvPr/>
        </p:nvSpPr>
        <p:spPr>
          <a:xfrm>
            <a:off x="6970608" y="1737360"/>
            <a:ext cx="4672446"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970608" y="1737360"/>
            <a:ext cx="4672446" cy="5486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7244928" y="1965960"/>
            <a:ext cx="4123806" cy="457200"/>
          </a:xfrm>
          <a:prstGeom prst="rect">
            <a:avLst/>
          </a:prstGeom>
          <a:noFill/>
        </p:spPr>
        <p:txBody>
          <a:bodyPr wrap="square" anchor="t" lIns="0" rIns="0" tIns="0" bIns="0">
            <a:spAutoFit/>
          </a:bodyPr>
          <a:lstStyle/>
          <a:p>
            <a:pPr eaLnBrk="1" hangingPunct="1">
              <a:lnSpc>
                <a:spcPct val="120000"/>
              </a:lnSpc>
            </a:pPr>
            <a:r>
              <a:rPr lang="en-US" altLang="en-US" sz="2000" b="1">
                <a:solidFill>
                  <a:schemeClr val="accent4"/>
                </a:solidFill>
              </a:rPr>
              <a:t>Limitations &amp; future work</a:t>
            </a:r>
          </a:p>
        </p:txBody>
      </p:sp>
      <p:sp>
        <p:nvSpPr>
          <p:cNvPr id="29" name="TextBox 28"/>
          <p:cNvSpPr txBox="1"/>
          <p:nvPr/>
        </p:nvSpPr>
        <p:spPr>
          <a:xfrm>
            <a:off x="7244928" y="2514600"/>
            <a:ext cx="4123806" cy="3383280"/>
          </a:xfrm>
          <a:prstGeom prst="rect">
            <a:avLst/>
          </a:prstGeom>
          <a:noFill/>
        </p:spPr>
        <p:txBody>
          <a:bodyPr wrap="square" anchor="t" lIns="0" rIns="0" tIns="0" bIns="0">
            <a:spAutoFit/>
          </a:bodyPr>
          <a:lstStyle/>
          <a:p>
            <a:pPr eaLnBrk="1" hangingPunct="1">
              <a:lnSpc>
                <a:spcPct val="130000"/>
              </a:lnSpc>
            </a:pPr>
            <a:r>
              <a:rPr lang="en-US" altLang="en-US" sz="1700">
                <a:solidFill>
                  <a:schemeClr val="dk1"/>
                </a:solidFill>
              </a:rPr>
              <a:t>Male mice only; sex differences remain to be tested.</a:t>
            </a:r>
          </a:p>
          <a:p>
            <a:pPr eaLnBrk="1" hangingPunct="1">
              <a:lnSpc>
                <a:spcPct val="130000"/>
              </a:lnSpc>
              <a:spcBef>
                <a:spcPts val="1000"/>
              </a:spcBef>
            </a:pPr>
            <a:r>
              <a:rPr lang="en-US" altLang="en-US" sz="1700">
                <a:solidFill>
                  <a:schemeClr val="dk1"/>
                </a:solidFill>
              </a:rPr>
              <a:t>Not yet validated in human samples.</a:t>
            </a:r>
          </a:p>
          <a:p>
            <a:pPr eaLnBrk="1" hangingPunct="1">
              <a:lnSpc>
                <a:spcPct val="130000"/>
              </a:lnSpc>
              <a:spcBef>
                <a:spcPts val="1000"/>
              </a:spcBef>
            </a:pPr>
            <a:r>
              <a:rPr lang="en-US" altLang="en-US" sz="1700">
                <a:solidFill>
                  <a:schemeClr val="dk1"/>
                </a:solidFill>
              </a:rPr>
              <a:t>The responsible bacterial strains are not identified.</a:t>
            </a:r>
          </a:p>
          <a:p>
            <a:pPr eaLnBrk="1" hangingPunct="1">
              <a:lnSpc>
                <a:spcPct val="130000"/>
              </a:lnSpc>
              <a:spcBef>
                <a:spcPts val="1800"/>
              </a:spcBef>
            </a:pPr>
            <a:r>
              <a:rPr lang="en-US" altLang="en-US" sz="1700" b="1">
                <a:solidFill>
                  <a:schemeClr val="dk1"/>
                </a:solidFill>
              </a:rPr>
              <a:t>Next: </a:t>
            </a:r>
            <a:r>
              <a:rPr lang="en-US" altLang="en-US" sz="1700">
                <a:solidFill>
                  <a:schemeClr val="dk1"/>
                </a:solidFill>
              </a:rPr>
              <a:t>a clinical cohort and single-strain colonization in germ-free mice.</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05 Publications</a:t>
            </a:r>
          </a:p>
        </p:txBody>
      </p:sp>
      <p:sp>
        <p:nvSpPr>
          <p:cNvPr id="3" name="Title 2"/>
          <p:cNvSpPr>
            <a:spLocks noGrp="1"/>
          </p:cNvSpPr>
          <p:nvPr>
            <p:ph type="title"/>
          </p:nvPr>
        </p:nvSpPr>
        <p:spPr/>
        <p:txBody>
          <a:bodyPr/>
          <a:lstStyle/>
          <a:p>
            <a:pPr eaLnBrk="1" hangingPunct="1"/>
            <a:r>
              <a:rPr lang="en-US" altLang="en-US"/>
              <a:t>Publications and presentations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graphicFrame>
        <p:nvGraphicFramePr>
          <p:cNvPr id="22" name="Table 21"/>
          <p:cNvGraphicFramePr>
            <a:graphicFrameLocks noGrp="1"/>
          </p:cNvGraphicFramePr>
          <p:nvPr/>
        </p:nvGraphicFramePr>
        <p:xfrm>
          <a:off x="548640" y="1737360"/>
          <a:ext cx="11094414" cy="4169664"/>
        </p:xfrm>
        <a:graphic>
          <a:graphicData uri="http://schemas.openxmlformats.org/drawingml/2006/table">
            <a:tbl>
              <a:tblPr firstRow="1">
                <a:tableStyleId>{5C22544A-7EE6-4342-B048-85BDC9FD1C3A}</a:tableStyleId>
              </a:tblPr>
              <a:tblGrid>
                <a:gridCol w="1916308"/>
                <a:gridCol w="7362657"/>
                <a:gridCol w="1815449"/>
              </a:tblGrid>
              <a:tr h="512064">
                <a:tc>
                  <a:txBody>
                    <a:bodyPr wrap="square"/>
                    <a:lstStyle/>
                    <a:p>
                      <a:pPr eaLnBrk="1" hangingPunct="1">
                        <a:lnSpc>
                          <a:spcPct val="115000"/>
                        </a:lnSpc>
                      </a:pPr>
                      <a:r>
                        <a:rPr lang="en-US" altLang="en-US" sz="1500" b="1">
                          <a:solidFill>
                            <a:srgbClr val="FFFFFF"/>
                          </a:solidFill>
                        </a:rPr>
                        <a:t>Type</a:t>
                      </a:r>
                    </a:p>
                  </a:txBody>
                  <a:tcPr marL="164592" marR="164592" marT="73152" marB="73152" anchor="ctr">
                    <a:solidFill>
                      <a:schemeClr val="accent1"/>
                    </a:solidFill>
                  </a:tcPr>
                </a:tc>
                <a:tc>
                  <a:txBody>
                    <a:bodyPr wrap="square"/>
                    <a:lstStyle/>
                    <a:p>
                      <a:pPr eaLnBrk="1" hangingPunct="1">
                        <a:lnSpc>
                          <a:spcPct val="115000"/>
                        </a:lnSpc>
                      </a:pPr>
                      <a:r>
                        <a:rPr lang="en-US" altLang="en-US" sz="1500" b="1">
                          <a:solidFill>
                            <a:srgbClr val="FFFFFF"/>
                          </a:solidFill>
                        </a:rPr>
                        <a:t>Item</a:t>
                      </a:r>
                    </a:p>
                  </a:txBody>
                  <a:tcPr marL="164592" marR="164592" marT="73152" marB="73152" anchor="ctr">
                    <a:solidFill>
                      <a:schemeClr val="accent1"/>
                    </a:solidFill>
                  </a:tcPr>
                </a:tc>
                <a:tc>
                  <a:txBody>
                    <a:bodyPr wrap="square"/>
                    <a:lstStyle/>
                    <a:p>
                      <a:pPr eaLnBrk="1" hangingPunct="1">
                        <a:lnSpc>
                          <a:spcPct val="115000"/>
                        </a:lnSpc>
                      </a:pPr>
                      <a:r>
                        <a:rPr lang="en-US" altLang="en-US" sz="1500" b="1">
                          <a:solidFill>
                            <a:srgbClr val="FFFFFF"/>
                          </a:solidFill>
                        </a:rPr>
                        <a:t>Status</a:t>
                      </a:r>
                    </a:p>
                  </a:txBody>
                  <a:tcPr marL="164592" marR="164592" marT="73152" marB="73152" anchor="ctr">
                    <a:solidFill>
                      <a:schemeClr val="accent1"/>
                    </a:solidFill>
                  </a:tcPr>
                </a:tc>
              </a:tr>
              <a:tr h="731520">
                <a:tc>
                  <a:txBody>
                    <a:bodyPr wrap="square"/>
                    <a:lstStyle/>
                    <a:p>
                      <a:pPr eaLnBrk="1" hangingPunct="1">
                        <a:lnSpc>
                          <a:spcPct val="115000"/>
                        </a:lnSpc>
                      </a:pPr>
                      <a:r>
                        <a:rPr lang="en-US" altLang="en-US" sz="1500" b="1">
                          <a:solidFill>
                            <a:schemeClr val="dk1"/>
                          </a:solidFill>
                        </a:rPr>
                        <a:t>Journal article</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Doe J, Smith A. Article title. Journal Name. 2026;12(3):45–56. (Chapter 2)</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Published</a:t>
                      </a:r>
                    </a:p>
                  </a:txBody>
                  <a:tcPr marL="164592" marR="164592" marT="73152" marB="73152" anchor="ctr">
                    <a:solidFill>
                      <a:srgbClr val="FFFFFF"/>
                    </a:solidFill>
                  </a:tcPr>
                </a:tc>
              </a:tr>
              <a:tr h="731520">
                <a:tc>
                  <a:txBody>
                    <a:bodyPr wrap="square"/>
                    <a:lstStyle/>
                    <a:p>
                      <a:pPr eaLnBrk="1" hangingPunct="1">
                        <a:lnSpc>
                          <a:spcPct val="115000"/>
                        </a:lnSpc>
                      </a:pPr>
                      <a:r>
                        <a:rPr lang="en-US" altLang="en-US" sz="1500" b="1">
                          <a:solidFill>
                            <a:schemeClr val="dk1"/>
                          </a:solidFill>
                        </a:rPr>
                        <a:t>Journal article</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Doe J*, Lee K*, Smith A. Article title. Journal Name. (*co-first authors; Chapter 3)</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In revision</a:t>
                      </a:r>
                    </a:p>
                  </a:txBody>
                  <a:tcPr marL="164592" marR="164592" marT="73152" marB="73152" anchor="ctr">
                    <a:solidFill>
                      <a:schemeClr val="lt2"/>
                    </a:solidFill>
                  </a:tcPr>
                </a:tc>
              </a:tr>
              <a:tr h="731520">
                <a:tc>
                  <a:txBody>
                    <a:bodyPr wrap="square"/>
                    <a:lstStyle/>
                    <a:p>
                      <a:pPr eaLnBrk="1" hangingPunct="1">
                        <a:lnSpc>
                          <a:spcPct val="115000"/>
                        </a:lnSpc>
                      </a:pPr>
                      <a:r>
                        <a:rPr lang="en-US" altLang="en-US" sz="1500" b="1">
                          <a:solidFill>
                            <a:schemeClr val="dk1"/>
                          </a:solidFill>
                        </a:rPr>
                        <a:t>Journal article</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Doe J, Garcia D, Smith A. Article title. (Chapter 4)</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In preparation</a:t>
                      </a:r>
                    </a:p>
                  </a:txBody>
                  <a:tcPr marL="164592" marR="164592" marT="73152" marB="73152" anchor="ctr">
                    <a:solidFill>
                      <a:srgbClr val="FFFFFF"/>
                    </a:solidFill>
                  </a:tcPr>
                </a:tc>
              </a:tr>
              <a:tr h="731520">
                <a:tc>
                  <a:txBody>
                    <a:bodyPr wrap="square"/>
                    <a:lstStyle/>
                    <a:p>
                      <a:pPr eaLnBrk="1" hangingPunct="1">
                        <a:lnSpc>
                          <a:spcPct val="115000"/>
                        </a:lnSpc>
                      </a:pPr>
                      <a:r>
                        <a:rPr lang="en-US" altLang="en-US" sz="1500" b="1">
                          <a:solidFill>
                            <a:schemeClr val="dk1"/>
                          </a:solidFill>
                        </a:rPr>
                        <a:t>Presentation</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Annual meeting of a national society, poster</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2025</a:t>
                      </a:r>
                    </a:p>
                  </a:txBody>
                  <a:tcPr marL="164592" marR="164592" marT="73152" marB="73152" anchor="ctr">
                    <a:solidFill>
                      <a:schemeClr val="lt2"/>
                    </a:solidFill>
                  </a:tcPr>
                </a:tc>
              </a:tr>
              <a:tr h="731520">
                <a:tc>
                  <a:txBody>
                    <a:bodyPr wrap="square"/>
                    <a:lstStyle/>
                    <a:p>
                      <a:pPr eaLnBrk="1" hangingPunct="1">
                        <a:lnSpc>
                          <a:spcPct val="115000"/>
                        </a:lnSpc>
                      </a:pPr>
                      <a:r>
                        <a:rPr lang="en-US" altLang="en-US" sz="1500" b="1">
                          <a:solidFill>
                            <a:schemeClr val="dk1"/>
                          </a:solidFill>
                        </a:rPr>
                        <a:t>Funding</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Predoctoral fellowship (Award No. XXXXXXX)</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2024–2026</a:t>
                      </a:r>
                    </a:p>
                  </a:txBody>
                  <a:tcPr marL="164592" marR="164592" marT="73152" marB="73152" anchor="ctr">
                    <a:solidFill>
                      <a:srgbClr val="FFFFFF"/>
                    </a:solidFill>
                  </a:tcPr>
                </a:tc>
              </a:tr>
            </a:tbl>
          </a:graphicData>
        </a:graphic>
      </p:graphicFrame>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Acknowledgments</a:t>
            </a:r>
          </a:p>
        </p:txBody>
      </p:sp>
      <p:sp>
        <p:nvSpPr>
          <p:cNvPr id="3" name="Title 2"/>
          <p:cNvSpPr>
            <a:spLocks noGrp="1"/>
          </p:cNvSpPr>
          <p:nvPr>
            <p:ph type="title"/>
          </p:nvPr>
        </p:nvSpPr>
        <p:spPr/>
        <p:txBody>
          <a:bodyPr/>
          <a:lstStyle/>
          <a:p>
            <a:pPr eaLnBrk="1" hangingPunct="1"/>
            <a:r>
              <a:rPr lang="en-US" altLang="en-US"/>
              <a:t>Acknowledgments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
        <p:nvSpPr>
          <p:cNvPr id="22" name="Rectangle 21"/>
          <p:cNvSpPr/>
          <p:nvPr/>
        </p:nvSpPr>
        <p:spPr>
          <a:xfrm>
            <a:off x="548640" y="173736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en-US" altLang="en-US" sz="1900" b="1">
                <a:solidFill>
                  <a:schemeClr val="accent1"/>
                </a:solidFill>
              </a:rPr>
              <a:t>Advisor</a:t>
            </a:r>
          </a:p>
        </p:txBody>
      </p:sp>
      <p:sp>
        <p:nvSpPr>
          <p:cNvPr id="25" name="TextBox 24"/>
          <p:cNvSpPr txBox="1"/>
          <p:nvPr/>
        </p:nvSpPr>
        <p:spPr>
          <a:xfrm>
            <a:off x="822959" y="2514600"/>
            <a:ext cx="4815687" cy="1097280"/>
          </a:xfrm>
          <a:prstGeom prst="rect">
            <a:avLst/>
          </a:prstGeom>
          <a:noFill/>
        </p:spPr>
        <p:txBody>
          <a:bodyPr wrap="square" anchor="t" lIns="0" rIns="0" tIns="0" bIns="0">
            <a:spAutoFit/>
          </a:bodyPr>
          <a:lstStyle/>
          <a:p>
            <a:pPr eaLnBrk="1" hangingPunct="1">
              <a:lnSpc>
                <a:spcPct val="130000"/>
              </a:lnSpc>
            </a:pPr>
            <a:r>
              <a:rPr lang="en-US" altLang="en-US" sz="1700">
                <a:solidFill>
                  <a:schemeClr val="dk1"/>
                </a:solidFill>
              </a:rPr>
              <a:t>Prof. Alex Smith, for guidance on every step from the first experiment to the last chapter.</a:t>
            </a:r>
          </a:p>
        </p:txBody>
      </p:sp>
      <p:sp>
        <p:nvSpPr>
          <p:cNvPr id="26" name="Rectangle 25"/>
          <p:cNvSpPr/>
          <p:nvPr/>
        </p:nvSpPr>
        <p:spPr>
          <a:xfrm>
            <a:off x="6278727" y="173736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en-US" altLang="en-US" sz="1900" b="1">
                <a:solidFill>
                  <a:schemeClr val="accent2"/>
                </a:solidFill>
              </a:rPr>
              <a:t>Committee</a:t>
            </a:r>
          </a:p>
        </p:txBody>
      </p:sp>
      <p:sp>
        <p:nvSpPr>
          <p:cNvPr id="29" name="TextBox 28"/>
          <p:cNvSpPr txBox="1"/>
          <p:nvPr/>
        </p:nvSpPr>
        <p:spPr>
          <a:xfrm>
            <a:off x="6553047" y="2514600"/>
            <a:ext cx="4815687" cy="1097280"/>
          </a:xfrm>
          <a:prstGeom prst="rect">
            <a:avLst/>
          </a:prstGeom>
          <a:noFill/>
        </p:spPr>
        <p:txBody>
          <a:bodyPr wrap="square" anchor="t" lIns="0" rIns="0" tIns="0" bIns="0">
            <a:spAutoFit/>
          </a:bodyPr>
          <a:lstStyle/>
          <a:p>
            <a:pPr eaLnBrk="1" hangingPunct="1">
              <a:lnSpc>
                <a:spcPct val="130000"/>
              </a:lnSpc>
            </a:pPr>
            <a:r>
              <a:rPr lang="en-US" altLang="en-US" sz="1700">
                <a:solidFill>
                  <a:schemeClr val="dk1"/>
                </a:solidFill>
              </a:rPr>
              <a:t>Prof. Jones, Prof. Patel and Dr. Garcia, for their time, questions and advice.</a:t>
            </a:r>
          </a:p>
        </p:txBody>
      </p:sp>
      <p:sp>
        <p:nvSpPr>
          <p:cNvPr id="30" name="Rectangle 29"/>
          <p:cNvSpPr/>
          <p:nvPr/>
        </p:nvSpPr>
        <p:spPr>
          <a:xfrm>
            <a:off x="548640" y="393192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3931920"/>
            <a:ext cx="5364327"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22959" y="4160520"/>
            <a:ext cx="4815687" cy="457200"/>
          </a:xfrm>
          <a:prstGeom prst="rect">
            <a:avLst/>
          </a:prstGeom>
          <a:noFill/>
        </p:spPr>
        <p:txBody>
          <a:bodyPr wrap="square" anchor="t" lIns="0" rIns="0" tIns="0" bIns="0">
            <a:spAutoFit/>
          </a:bodyPr>
          <a:lstStyle/>
          <a:p>
            <a:pPr eaLnBrk="1" hangingPunct="1">
              <a:lnSpc>
                <a:spcPct val="120000"/>
              </a:lnSpc>
            </a:pPr>
            <a:r>
              <a:rPr lang="en-US" altLang="en-US" sz="1900" b="1">
                <a:solidFill>
                  <a:schemeClr val="accent3"/>
                </a:solidFill>
              </a:rPr>
              <a:t>Lab, friends &amp; family</a:t>
            </a:r>
          </a:p>
        </p:txBody>
      </p:sp>
      <p:sp>
        <p:nvSpPr>
          <p:cNvPr id="33" name="TextBox 32"/>
          <p:cNvSpPr txBox="1"/>
          <p:nvPr/>
        </p:nvSpPr>
        <p:spPr>
          <a:xfrm>
            <a:off x="822959" y="4709159"/>
            <a:ext cx="4815687" cy="1097280"/>
          </a:xfrm>
          <a:prstGeom prst="rect">
            <a:avLst/>
          </a:prstGeom>
          <a:noFill/>
        </p:spPr>
        <p:txBody>
          <a:bodyPr wrap="square" anchor="t" lIns="0" rIns="0" tIns="0" bIns="0">
            <a:spAutoFit/>
          </a:bodyPr>
          <a:lstStyle/>
          <a:p>
            <a:pPr eaLnBrk="1" hangingPunct="1">
              <a:lnSpc>
                <a:spcPct val="130000"/>
              </a:lnSpc>
            </a:pPr>
            <a:r>
              <a:rPr lang="en-US" altLang="en-US" sz="1700">
                <a:solidFill>
                  <a:schemeClr val="dk1"/>
                </a:solidFill>
              </a:rPr>
              <a:t>The Smith Lab, our collaborators and the animal facility staff, and my family for their support.</a:t>
            </a:r>
          </a:p>
        </p:txBody>
      </p:sp>
      <p:sp>
        <p:nvSpPr>
          <p:cNvPr id="34" name="Rectangle 33"/>
          <p:cNvSpPr/>
          <p:nvPr/>
        </p:nvSpPr>
        <p:spPr>
          <a:xfrm>
            <a:off x="6278727" y="393192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78727" y="3931920"/>
            <a:ext cx="5364327" cy="5486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553047" y="4160520"/>
            <a:ext cx="4815687" cy="457200"/>
          </a:xfrm>
          <a:prstGeom prst="rect">
            <a:avLst/>
          </a:prstGeom>
          <a:noFill/>
        </p:spPr>
        <p:txBody>
          <a:bodyPr wrap="square" anchor="t" lIns="0" rIns="0" tIns="0" bIns="0">
            <a:spAutoFit/>
          </a:bodyPr>
          <a:lstStyle/>
          <a:p>
            <a:pPr eaLnBrk="1" hangingPunct="1">
              <a:lnSpc>
                <a:spcPct val="120000"/>
              </a:lnSpc>
            </a:pPr>
            <a:r>
              <a:rPr lang="en-US" altLang="en-US" sz="1900" b="1">
                <a:solidFill>
                  <a:schemeClr val="accent4"/>
                </a:solidFill>
              </a:rPr>
              <a:t>Funding</a:t>
            </a:r>
          </a:p>
        </p:txBody>
      </p:sp>
      <p:sp>
        <p:nvSpPr>
          <p:cNvPr id="37" name="TextBox 36"/>
          <p:cNvSpPr txBox="1"/>
          <p:nvPr/>
        </p:nvSpPr>
        <p:spPr>
          <a:xfrm>
            <a:off x="6553047" y="4709159"/>
            <a:ext cx="4815687" cy="1097280"/>
          </a:xfrm>
          <a:prstGeom prst="rect">
            <a:avLst/>
          </a:prstGeom>
          <a:noFill/>
        </p:spPr>
        <p:txBody>
          <a:bodyPr wrap="square" anchor="t" lIns="0" rIns="0" tIns="0" bIns="0">
            <a:spAutoFit/>
          </a:bodyPr>
          <a:lstStyle/>
          <a:p>
            <a:pPr eaLnBrk="1" hangingPunct="1">
              <a:lnSpc>
                <a:spcPct val="130000"/>
              </a:lnSpc>
            </a:pPr>
            <a:r>
              <a:rPr lang="en-US" altLang="en-US" sz="1700">
                <a:solidFill>
                  <a:schemeClr val="dk1"/>
                </a:solidFill>
              </a:rPr>
              <a:t>This work was supported by [funding agency] (Award No. XXXXXXX).</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eaLnBrk="1" hangingPunct="1"/>
            <a:r>
              <a:rPr lang="en-US" altLang="en-US"/>
              <a:t>Thank you! Questions?</a:t>
            </a:r>
          </a:p>
        </p:txBody>
      </p:sp>
      <p:sp>
        <p:nvSpPr>
          <p:cNvPr id="3" name="Text Placeholder 2"/>
          <p:cNvSpPr>
            <a:spLocks noGrp="1"/>
          </p:cNvSpPr>
          <p:nvPr>
            <p:ph type="body" idx="1"/>
          </p:nvPr>
        </p:nvSpPr>
        <p:spPr/>
        <p:txBody>
          <a:bodyPr/>
          <a:lstStyle/>
          <a:p>
            <a:pPr eaLnBrk="1" hangingPunct="1"/>
            <a:r>
              <a:rPr lang="en-US" altLang="en-US"/>
              <a:t>Jane Doe  |  Advisor: Prof. Alex Smith</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Backup · hidden in Slide Show; call up by slide number</a:t>
            </a:r>
          </a:p>
        </p:txBody>
      </p:sp>
      <p:sp>
        <p:nvSpPr>
          <p:cNvPr id="3" name="Title 2"/>
          <p:cNvSpPr>
            <a:spLocks noGrp="1"/>
          </p:cNvSpPr>
          <p:nvPr>
            <p:ph type="title"/>
          </p:nvPr>
        </p:nvSpPr>
        <p:spPr/>
        <p:txBody>
          <a:bodyPr/>
          <a:lstStyle/>
          <a:p>
            <a:pPr eaLnBrk="1" hangingPunct="1"/>
            <a:r>
              <a:rPr lang="en-US" altLang="en-US"/>
              <a:t>Anticipated questions and answers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graphicFrame>
        <p:nvGraphicFramePr>
          <p:cNvPr id="22" name="Table 21"/>
          <p:cNvGraphicFramePr>
            <a:graphicFrameLocks noGrp="1"/>
          </p:cNvGraphicFramePr>
          <p:nvPr/>
        </p:nvGraphicFramePr>
        <p:xfrm>
          <a:off x="548640" y="1737360"/>
          <a:ext cx="11094413" cy="4169664"/>
        </p:xfrm>
        <a:graphic>
          <a:graphicData uri="http://schemas.openxmlformats.org/drawingml/2006/table">
            <a:tbl>
              <a:tblPr firstRow="1">
                <a:tableStyleId>{5C22544A-7EE6-4342-B048-85BDC9FD1C3A}</a:tableStyleId>
              </a:tblPr>
              <a:tblGrid>
                <a:gridCol w="3630899"/>
                <a:gridCol w="5345490"/>
                <a:gridCol w="2118024"/>
              </a:tblGrid>
              <a:tr h="512064">
                <a:tc>
                  <a:txBody>
                    <a:bodyPr wrap="square"/>
                    <a:lstStyle/>
                    <a:p>
                      <a:pPr eaLnBrk="1" hangingPunct="1">
                        <a:lnSpc>
                          <a:spcPct val="115000"/>
                        </a:lnSpc>
                      </a:pPr>
                      <a:r>
                        <a:rPr lang="en-US" altLang="en-US" sz="1500" b="1">
                          <a:solidFill>
                            <a:srgbClr val="FFFFFF"/>
                          </a:solidFill>
                        </a:rPr>
                        <a:t>Possible question</a:t>
                      </a:r>
                    </a:p>
                  </a:txBody>
                  <a:tcPr marL="164592" marR="164592" marT="73152" marB="73152" anchor="ctr">
                    <a:solidFill>
                      <a:schemeClr val="accent1"/>
                    </a:solidFill>
                  </a:tcPr>
                </a:tc>
                <a:tc>
                  <a:txBody>
                    <a:bodyPr wrap="square"/>
                    <a:lstStyle/>
                    <a:p>
                      <a:pPr eaLnBrk="1" hangingPunct="1">
                        <a:lnSpc>
                          <a:spcPct val="115000"/>
                        </a:lnSpc>
                      </a:pPr>
                      <a:r>
                        <a:rPr lang="en-US" altLang="en-US" sz="1500" b="1">
                          <a:solidFill>
                            <a:srgbClr val="FFFFFF"/>
                          </a:solidFill>
                        </a:rPr>
                        <a:t>Key points of the answer</a:t>
                      </a:r>
                    </a:p>
                  </a:txBody>
                  <a:tcPr marL="164592" marR="164592" marT="73152" marB="73152" anchor="ctr">
                    <a:solidFill>
                      <a:schemeClr val="accent1"/>
                    </a:solidFill>
                  </a:tcPr>
                </a:tc>
                <a:tc>
                  <a:txBody>
                    <a:bodyPr wrap="square"/>
                    <a:lstStyle/>
                    <a:p>
                      <a:pPr eaLnBrk="1" hangingPunct="1">
                        <a:lnSpc>
                          <a:spcPct val="115000"/>
                        </a:lnSpc>
                      </a:pPr>
                      <a:r>
                        <a:rPr lang="en-US" altLang="en-US" sz="1500" b="1">
                          <a:solidFill>
                            <a:srgbClr val="FFFFFF"/>
                          </a:solidFill>
                        </a:rPr>
                        <a:t>Evidence</a:t>
                      </a:r>
                    </a:p>
                  </a:txBody>
                  <a:tcPr marL="164592" marR="164592" marT="73152" marB="73152" anchor="ctr">
                    <a:solidFill>
                      <a:schemeClr val="accent1"/>
                    </a:solidFill>
                  </a:tcPr>
                </a:tc>
              </a:tr>
              <a:tr h="914400">
                <a:tc>
                  <a:txBody>
                    <a:bodyPr wrap="square"/>
                    <a:lstStyle/>
                    <a:p>
                      <a:pPr eaLnBrk="1" hangingPunct="1">
                        <a:lnSpc>
                          <a:spcPct val="115000"/>
                        </a:lnSpc>
                      </a:pPr>
                      <a:r>
                        <a:rPr lang="en-US" altLang="en-US" sz="1500" b="1">
                          <a:solidFill>
                            <a:schemeClr val="dk1"/>
                          </a:solidFill>
                        </a:rPr>
                        <a:t>Why FXR and not TGR5?</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FXR is highly expressed in the liver and directly controls SHP–SREBP-1c; TGR5 is future work.</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Slide 14; Fig. 3.6</a:t>
                      </a:r>
                    </a:p>
                  </a:txBody>
                  <a:tcPr marL="164592" marR="164592" marT="73152" marB="73152" anchor="ctr">
                    <a:solidFill>
                      <a:srgbClr val="FFFFFF"/>
                    </a:solidFill>
                  </a:tcPr>
                </a:tc>
              </a:tr>
              <a:tr h="914400">
                <a:tc>
                  <a:txBody>
                    <a:bodyPr wrap="square"/>
                    <a:lstStyle/>
                    <a:p>
                      <a:pPr eaLnBrk="1" hangingPunct="1">
                        <a:lnSpc>
                          <a:spcPct val="115000"/>
                        </a:lnSpc>
                      </a:pPr>
                      <a:r>
                        <a:rPr lang="en-US" altLang="en-US" sz="1500" b="1">
                          <a:solidFill>
                            <a:schemeClr val="dk1"/>
                          </a:solidFill>
                        </a:rPr>
                        <a:t>How did the transplant rule out the diet itself?</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All recipients ate chow, and a control group received microbiota from control donors.</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Section 4.2</a:t>
                      </a:r>
                    </a:p>
                  </a:txBody>
                  <a:tcPr marL="164592" marR="164592" marT="73152" marB="73152" anchor="ctr">
                    <a:solidFill>
                      <a:schemeClr val="lt2"/>
                    </a:solidFill>
                  </a:tcPr>
                </a:tc>
              </a:tr>
              <a:tr h="914400">
                <a:tc>
                  <a:txBody>
                    <a:bodyPr wrap="square"/>
                    <a:lstStyle/>
                    <a:p>
                      <a:pPr eaLnBrk="1" hangingPunct="1">
                        <a:lnSpc>
                          <a:spcPct val="115000"/>
                        </a:lnSpc>
                      </a:pPr>
                      <a:r>
                        <a:rPr lang="en-US" altLang="en-US" sz="1500" b="1">
                          <a:solidFill>
                            <a:schemeClr val="dk1"/>
                          </a:solidFill>
                        </a:rPr>
                        <a:t>Is n = 10 per group enough?</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A power analysis based on pilot effect sizes gave power above 80%.</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Table S1</a:t>
                      </a:r>
                    </a:p>
                  </a:txBody>
                  <a:tcPr marL="164592" marR="164592" marT="73152" marB="73152" anchor="ctr">
                    <a:solidFill>
                      <a:srgbClr val="FFFFFF"/>
                    </a:solidFill>
                  </a:tcPr>
                </a:tc>
              </a:tr>
              <a:tr h="914400">
                <a:tc>
                  <a:txBody>
                    <a:bodyPr wrap="square"/>
                    <a:lstStyle/>
                    <a:p>
                      <a:pPr eaLnBrk="1" hangingPunct="1">
                        <a:lnSpc>
                          <a:spcPct val="115000"/>
                        </a:lnSpc>
                      </a:pPr>
                      <a:r>
                        <a:rPr lang="en-US" altLang="en-US" sz="1500" b="1">
                          <a:solidFill>
                            <a:schemeClr val="dk1"/>
                          </a:solidFill>
                        </a:rPr>
                        <a:t>Why only male mice?</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To avoid estrous-cycle effects on bile acid metabolism; listed as a limitation.</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Slide 18</a:t>
                      </a:r>
                    </a:p>
                  </a:txBody>
                  <a:tcPr marL="164592" marR="164592" marT="73152" marB="73152" anchor="ctr">
                    <a:solidFill>
                      <a:schemeClr val="lt2"/>
                    </a:solidFill>
                  </a:tcPr>
                </a:tc>
              </a:tr>
            </a:tbl>
          </a:graphicData>
        </a:graphic>
      </p:graphicFrame>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Backup · supplementary data</a:t>
            </a:r>
          </a:p>
        </p:txBody>
      </p:sp>
      <p:sp>
        <p:nvSpPr>
          <p:cNvPr id="3" name="Title 2"/>
          <p:cNvSpPr>
            <a:spLocks noGrp="1"/>
          </p:cNvSpPr>
          <p:nvPr>
            <p:ph type="title"/>
          </p:nvPr>
        </p:nvSpPr>
        <p:spPr/>
        <p:txBody>
          <a:bodyPr/>
          <a:lstStyle/>
          <a:p>
            <a:pPr eaLnBrk="1" hangingPunct="1"/>
            <a:r>
              <a:rPr lang="en-US" altLang="en-US"/>
              <a:t>Supplementary data: genus-level differences</a:t>
            </a:r>
          </a:p>
        </p:txBody>
      </p:sp>
      <p:sp>
        <p:nvSpPr>
          <p:cNvPr id="4" name="Text Placeholder 3"/>
          <p:cNvSpPr>
            <a:spLocks noGrp="1"/>
          </p:cNvSpPr>
          <p:nvPr>
            <p:ph type="body" idx="1"/>
          </p:nvPr>
        </p:nvSpPr>
        <p:spPr/>
        <p:txBody>
          <a:bodyPr/>
          <a:lstStyle/>
          <a:p>
            <a:pPr eaLnBrk="1" hangingPunct="1"/>
            <a:r>
              <a:rPr lang="en-US" altLang="en-US" sz="1700"/>
              <a:t>Put data here that the committee may ask about but that did not fit in the talk.</a:t>
            </a:r>
          </a:p>
          <a:p>
            <a:pPr eaLnBrk="1" hangingPunct="1">
              <a:spcBef>
                <a:spcPts val="1400"/>
              </a:spcBef>
            </a:pPr>
            <a:r>
              <a:rPr lang="en-US" altLang="en-US" sz="1700">
                <a:solidFill>
                  <a:srgbClr val="5F6B78"/>
                </a:solidFill>
              </a:rPr>
              <a:t>For example: </a:t>
            </a:r>
            <a:r>
              <a:rPr lang="en-US" altLang="en-US" sz="1700"/>
              <a:t>genus-level taxa, extra statistics, raw images.</a:t>
            </a:r>
          </a:p>
        </p:txBody>
      </p:sp>
      <p:sp>
        <p:nvSpPr>
          <p:cNvPr id="5" name="Picture Placeholder 4"/>
          <p:cNvSpPr>
            <a:spLocks noGrp="1"/>
          </p:cNvSpPr>
          <p:nvPr>
            <p:ph type="pic" idx="10"/>
          </p:nvPr>
        </p:nvSpPr>
        <p:spPr/>
      </p:sp>
      <p:sp>
        <p:nvSpPr>
          <p:cNvPr id="6" name="Text Placeholder 5"/>
          <p:cNvSpPr>
            <a:spLocks noGrp="1"/>
          </p:cNvSpPr>
          <p:nvPr>
            <p:ph type="body" idx="16"/>
          </p:nvPr>
        </p:nvSpPr>
        <p:spPr/>
        <p:txBody>
          <a:bodyPr/>
          <a:lstStyle/>
          <a:p>
            <a:pPr eaLnBrk="1" hangingPunct="1"/>
            <a:r>
              <a:rPr lang="en-US" altLang="en-US"/>
              <a:t>Figure S1  [Caption]</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Example University · PhD Dissertation Defense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
        <p:nvSpPr>
          <p:cNvPr id="22" name="TextBox 21"/>
          <p:cNvSpPr txBox="1"/>
          <p:nvPr/>
        </p:nvSpPr>
        <p:spPr>
          <a:xfrm>
            <a:off x="5074920" y="6071616"/>
            <a:ext cx="6565392" cy="292608"/>
          </a:xfrm>
          <a:prstGeom prst="rect">
            <a:avLst/>
          </a:prstGeom>
          <a:noFill/>
        </p:spPr>
        <p:txBody>
          <a:bodyPr wrap="square" anchor="t" lIns="0" rIns="0" tIns="0" bIns="0">
            <a:spAutoFit/>
          </a:bodyPr>
          <a:lstStyle/>
          <a:p>
            <a:pPr eaLnBrk="1" hangingPunct="1">
              <a:lnSpc>
                <a:spcPct val="120000"/>
              </a:lnSpc>
            </a:pPr>
            <a:r>
              <a:rPr lang="en-US" altLang="en-US" sz="1200" b="1">
                <a:solidFill>
                  <a:schemeClr val="accent2"/>
                </a:solidFill>
              </a:rPr>
              <a:t>✦ </a:t>
            </a:r>
            <a:r>
              <a:rPr lang="en-US" altLang="en-US" sz="1200">
                <a:solidFill>
                  <a:srgbClr val="5F6B78"/>
                </a:solidFill>
              </a:rPr>
              <a:t>Need a figure? Describe it and draw it in SciDraw AI.</a:t>
            </a:r>
            <a:r>
              <a:rPr lang="en-US" altLang="en-US" sz="1200" b="1">
                <a:solidFill>
                  <a:schemeClr val="accent1"/>
                </a:solidFill>
                <a:hlinkClick r:id="rId2"/>
              </a:rPr>
              <a:t>  Open SciDraw AI →</a:t>
            </a:r>
          </a:p>
        </p:txBody>
      </p:sp>
    </p:spTree>
  </p:cSld>
  <p:clrMapOvr>
    <a:masterClrMapping/>
  </p:clrMapOvr>
</p:sld>
</file>

<file path=ppt/theme/theme1.xml><?xml version="1.0" encoding="utf-8"?>
<a:theme xmlns:a="http://schemas.openxmlformats.org/drawingml/2006/main" name="SciDraw AI Academic">
  <a:themeElements>
    <a:clrScheme name="SciDraw AI Academic">
      <a:dk1>
        <a:srgbClr val="1F2329"/>
      </a:dk1>
      <a:lt1>
        <a:srgbClr val="FFFFFF"/>
      </a:lt1>
      <a:dk2>
        <a:srgbClr val="1B3A5C"/>
      </a:dk2>
      <a:lt2>
        <a:srgbClr val="F2F4F7"/>
      </a:lt2>
      <a:accent1>
        <a:srgbClr val="1F4E8C"/>
      </a:accent1>
      <a:accent2>
        <a:srgbClr val="1A8C7E"/>
      </a:accent2>
      <a:accent3>
        <a:srgbClr val="D99A2B"/>
      </a:accent3>
      <a:accent4>
        <a:srgbClr val="8A96A3"/>
      </a:accent4>
      <a:accent5>
        <a:srgbClr val="C0443A"/>
      </a:accent5>
      <a:accent6>
        <a:srgbClr val="5B4B8A"/>
      </a:accent6>
      <a:hlink>
        <a:srgbClr val="1F4E8C"/>
      </a:hlink>
      <a:folHlink>
        <a:srgbClr val="5B4B8A"/>
      </a:folHlink>
    </a:clrScheme>
    <a:fontScheme name="SciDraw AI Academ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Thesis Defense PowerPoint Template · SciDraw AI</dc:title>
  <dc:subject>Dissertation / thesis defense template (example edition)</dc:subject>
  <dc:creator>SciDraw AI</dc:creator>
  <cp:keywords>SciDraw AI; thesis defense; dissertation defense; PhD defense; PowerPoint template</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