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(20 seconds): name, program, advisor and title. The title can still change; committee feedback often starts with it.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explains the template. It is hidden in Slide Show; delete it when you are done.</a:t>
            </a:r>
          </a:p>
          <a:p>
            <a:r>
              <a:t>Tip: if your proposal defense doubles as the qualifying exam, expect broader questions on your field as well; prepare a few backup slides on core methods.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(20 seconds): run through the structure and read the question on the right aloud.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minute): the background explains why current methods fall short; give scientific and practical significance in one sentence each.</a:t>
            </a:r>
          </a:p>
          <a:p>
            <a:r>
              <a:t>Likely question: "Who would use this?" Name a concrete end user, such as the city's stormwater or emergency management office.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(1.5 minutes): for each approach, say what it achieved and what is missing; end on the knowledge gap, which leads to your project.</a:t>
            </a:r>
          </a:p>
          <a:p>
            <a:r>
              <a:t>Tip: add "Author, year" for representative work; list full references on the references slide.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minute): the objective in one sentence, then three aims, and how they build on each other: data → model → application.</a:t>
            </a:r>
          </a:p>
          <a:p>
            <a:r>
              <a:t>Tip: in a three-paper dissertation, say which aim becomes which paper.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minute): committees probe here most. For each challenge, be ready to say exactly how you plan to solve it.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(1.5 minutes) is the heart of the proposal. Walk through the stages left to right and give the input and output of each.</a:t>
            </a:r>
          </a:p>
          <a:p>
            <a:r>
              <a:t>Figure prompt: the example figure was generated from the prompt below. The link at the bottom of the slide fills it in; swap in your own project:</a:t>
            </a:r>
          </a:p>
          <a:p>
            <a:r>
              <a:t>Draw a research roadmap for a dissertation proposal, laid out horizontally from left to right, white background, flat vector style, navy blue, teal and amber. At the far left, one box reading "Research question: Can we forecast urban flood depth 1 hour ahead?". In the middle, three stage modules in a row; each module has its stage name above it, the research task in the upper half of the box and the methods in the lower half: (1) stage "Data preparation" with task "Multi-source data fusion" and methods "Radar rainfall, drainage network, terrain elevation"; (2) stage "Model development" with task "Spatiotemporal forecasting model" and methods "Graph neural network + physics constraints"; (3) stage "Validation" with task "Case-study application" and methods "Pilot districts and warning thresholds". Connect the modules with navy arrows pointing right. At the far right, one box reading "Expected outcome: Flood-depth forecasting and early-warning system". Large, clear text; each label appears only once, in English; no title in the image.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minute): where the data come from, what you compare against, and how you will judge success.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(45 seconds): back every feasibility point with a concrete fact; "we are well prepared" persuades no one.</a:t>
            </a:r>
          </a:p>
          <a:p>
            <a:r>
              <a:t>Tip: US committees expect a potential-pitfalls-and-alternatives answer for each aim. The call-out shows one; keep more on a backup slide.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(1 minute): at the proposal stage these are expected contributions. Say what is new compared with existing methods, and do not overclaim.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(45 seconds): show what you already have. Even a working pipeline convinces more than talk about feasibility.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(45 seconds): the Gantt chart is built from editable shapes; drag the ends of a bar to change dates. Leave slack for peer review and revisions.</a:t>
            </a:r>
          </a:p>
          <a:p>
            <a:r>
              <a:t>Likely question: "What is your target graduation date, and what could delay it?"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(30 seconds): make outcomes concrete and checkable, and in line with your program's degree requirements.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slide: no need to present it; pause for 3 seconds. The full reference list belongs in the written proposal.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slide: stay here for the committee's questions and feedback. Take notes during the discussion, or ask a labmate to, and send a written summary of the requested changes afterward.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slide is hidden. Prepare the committee's likely questions and jump here by slide number when they come up.</a:t>
            </a:r>
          </a:p>
          <a:p/>
          <a:p>
            <a:r>
              <a:t>SciDraw AI research templates · sci-draw.com · Example edition: the project is fictional and only shows what to write on each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Dissertation defense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Title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Section title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Caption: one sentence on what the figure shows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Caption: one sentence on what the figure shows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the icon to insert a picture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Caption: one sentence on what the figure shows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Section · subheading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add text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QR code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Paper / lab website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Click to edit Master text styles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en-U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ai-drawing?prompt=proposal-roadmap&amp;utm_source=template&amp;utm_medium=pptx&amp;utm_campaign=thesis-proposal-en&amp;utm_content=roadmap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s://sci-draw.com/sci-vis?utm_source=template&amp;utm_medium=pptx&amp;utm_campaign=thesis-proposal-en&amp;utm_content=pilot" TargetMode="Externa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Dissertation Proposal Defense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Physics-Constrained Graph Neural Networks for Short-Term Forecasting of Urban Flood Depth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 defTabSz="1325880">
              <a:tabLst>
                <a:tab pos="1325880" algn="l"/>
                <a:tab pos="4937760" algn="l"/>
                <a:tab pos="6172200" algn="l"/>
              </a:tabLst>
            </a:pPr>
            <a:r>
              <a:rPr lang="en-US" altLang="en-US">
                <a:solidFill>
                  <a:srgbClr val="5F6B78"/>
                </a:solidFill>
              </a:rPr>
              <a:t>Candidate</a:t>
            </a:r>
            <a:r>
              <a:rPr lang="en-US" altLang="en-US"/>
              <a:t>	Jane Doe	</a:t>
            </a:r>
            <a:r>
              <a:rPr lang="en-US" altLang="en-US">
                <a:solidFill>
                  <a:srgbClr val="5F6B78"/>
                </a:solidFill>
              </a:rPr>
              <a:t>Advisor</a:t>
            </a:r>
            <a:r>
              <a:rPr lang="en-US" altLang="en-US"/>
              <a:t>	Prof. Alex Smith</a:t>
            </a:r>
          </a:p>
          <a:p>
            <a:pPr eaLnBrk="1" hangingPunct="1" defTabSz="1325880">
              <a:tabLst>
                <a:tab pos="1325880" algn="l"/>
                <a:tab pos="4937760" algn="l"/>
                <a:tab pos="6172200" algn="l"/>
              </a:tabLst>
            </a:pPr>
            <a:r>
              <a:rPr lang="en-US" altLang="en-US">
                <a:solidFill>
                  <a:srgbClr val="5F6B78"/>
                </a:solidFill>
              </a:rPr>
              <a:t>Program</a:t>
            </a:r>
            <a:r>
              <a:rPr lang="en-US" altLang="en-US"/>
              <a:t>	PhD, Civil Engineering	</a:t>
            </a:r>
            <a:r>
              <a:rPr lang="en-US" altLang="en-US">
                <a:solidFill>
                  <a:srgbClr val="5F6B78"/>
                </a:solidFill>
              </a:rPr>
              <a:t>School</a:t>
            </a:r>
            <a:r>
              <a:rPr lang="en-US" altLang="en-US"/>
              <a:t>	Example University</a:t>
            </a:r>
          </a:p>
          <a:p>
            <a:pPr eaLnBrk="1" hangingPunct="1" defTabSz="1325880">
              <a:tabLst>
                <a:tab pos="1325880" algn="l"/>
                <a:tab pos="4937760" algn="l"/>
                <a:tab pos="6172200" algn="l"/>
              </a:tabLst>
            </a:pPr>
            <a:r>
              <a:rPr lang="en-US" altLang="en-US">
                <a:solidFill>
                  <a:srgbClr val="5F6B78"/>
                </a:solidFill>
              </a:rPr>
              <a:t>Committee</a:t>
            </a:r>
            <a:r>
              <a:rPr lang="en-US" altLang="en-US"/>
              <a:t>	A. Smith (chair), B. Jones, C. Patel, D. Garcia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How to use · hidden in Slide Show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Using this template for your proposal defense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1"/>
                </a:solidFill>
              </a:rPr>
              <a:t>1  Time and focus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Most programs allow 20–30 minutes before questions. Spend it on what, how, and whether it can be done, not on the literature.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2"/>
                </a:solidFill>
              </a:rPr>
              <a:t>2  Match the document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Aims, methods, roadmap and timeline must match your written proposal; the committee reads them side by side.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3"/>
                </a:solidFill>
              </a:rPr>
              <a:t>3  Show feasibility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Pilot data, a working pipeline or code on the preliminary results slide beat any claim of "strong preparation".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800" b="1">
                <a:solidFill>
                  <a:schemeClr val="accent6"/>
                </a:solidFill>
              </a:rPr>
              <a:t>4  Figures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600">
                <a:solidFill>
                  <a:schemeClr val="dk1"/>
                </a:solidFill>
              </a:rPr>
              <a:t>Swap in your own roadmap figure. The link under a figure opens SciDraw AI with a ready-made prompt.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Outline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37360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19072"/>
            <a:ext cx="4846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100" b="1"/>
              <a:t>Background &amp; significance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139696"/>
            <a:ext cx="4846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400">
                <a:solidFill>
                  <a:srgbClr val="5F6B78"/>
                </a:solidFill>
              </a:rPr>
              <a:t>The problem, state of the art, the gap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633472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615184"/>
            <a:ext cx="4846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100" b="1"/>
              <a:t>Objective &amp; specific aims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035808"/>
            <a:ext cx="4846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400">
                <a:solidFill>
                  <a:srgbClr val="5F6B78"/>
                </a:solidFill>
              </a:rPr>
              <a:t>What I will study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529584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511296"/>
            <a:ext cx="4846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100" b="1"/>
              <a:t>Research approach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3931920"/>
            <a:ext cx="4846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400">
                <a:solidFill>
                  <a:srgbClr val="5F6B78"/>
                </a:solidFill>
              </a:rPr>
              <a:t>How I will study it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425696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407408"/>
            <a:ext cx="4846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100" b="1"/>
              <a:t>Feasibility &amp; contributions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4828032"/>
            <a:ext cx="4846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400">
                <a:solidFill>
                  <a:srgbClr val="5F6B78"/>
                </a:solidFill>
              </a:rPr>
              <a:t>Can it be done, and what is new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548640" y="5321808"/>
            <a:ext cx="749808" cy="7132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2200" b="1">
                <a:solidFill>
                  <a:srgbClr val="FFFFFF"/>
                </a:solidFill>
              </a:rPr>
              <a:t>05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554480" y="5303520"/>
            <a:ext cx="484632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100" b="1"/>
              <a:t>Timeline &amp; outcomes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54480" y="5724144"/>
            <a:ext cx="484632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400">
                <a:solidFill>
                  <a:srgbClr val="5F6B78"/>
                </a:solidFill>
              </a:rPr>
              <a:t>When it will be done, and what it yields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400800" y="1737360"/>
            <a:ext cx="5239512" cy="4297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3" name="Rectangle 42"/>
          <p:cNvSpPr/>
          <p:nvPr/>
        </p:nvSpPr>
        <p:spPr>
          <a:xfrm>
            <a:off x="6400800" y="1737360"/>
            <a:ext cx="5239512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766560" y="2011680"/>
            <a:ext cx="45720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n-US" altLang="en-US" sz="2000" b="1">
                <a:solidFill>
                  <a:schemeClr val="accent1"/>
                </a:solidFill>
              </a:rPr>
              <a:t>The question this dissertation will answer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en-US" altLang="en-US" sz="2000"/>
              <a:t>Can we forecast flood depth on every city block accurately enough, 1 hour before a storm peaks, to issue warnings?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en-US" altLang="en-US" sz="1400">
                <a:solidFill>
                  <a:srgbClr val="5F6B78"/>
                </a:solidFill>
              </a:rPr>
              <a:t>At a proposal defense, the committee mostly wants to know two things: is the question clear, and is the plan feasible?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01 Background &amp; significance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Background and significance: flood warnings need lead time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>
                <a:solidFill>
                  <a:schemeClr val="accent1"/>
                </a:solidFill>
              </a:rPr>
              <a:t>Background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700">
                <a:solidFill>
                  <a:schemeClr val="dk1"/>
                </a:solidFill>
              </a:rPr>
              <a:t>Extreme rainfall is more frequent, and urban flood losses keep rising.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n-US" altLang="en-US" sz="1700">
                <a:solidFill>
                  <a:schemeClr val="dk1"/>
                </a:solidFill>
              </a:rPr>
              <a:t>Hydrodynamic models are accurate but take tens of minutes per run: too slow for real-time warning.</a:t>
            </a:r>
          </a:p>
          <a:p>
            <a:pPr eaLnBrk="1" hangingPunct="1">
              <a:lnSpc>
                <a:spcPct val="130000"/>
              </a:lnSpc>
              <a:spcBef>
                <a:spcPts val="1000"/>
              </a:spcBef>
            </a:pPr>
            <a:r>
              <a:rPr lang="en-US" altLang="en-US" sz="1700">
                <a:solidFill>
                  <a:schemeClr val="dk1"/>
                </a:solidFill>
              </a:rPr>
              <a:t>Data-driven models are fast but can break physical laws in extreme storms.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32918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>
                <a:solidFill>
                  <a:schemeClr val="accent2"/>
                </a:solidFill>
              </a:rPr>
              <a:t>Significance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23774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700" b="1">
                <a:solidFill>
                  <a:schemeClr val="accent2"/>
                </a:solidFill>
              </a:rPr>
              <a:t>Scientific  </a:t>
            </a:r>
            <a:r>
              <a:rPr lang="en-US" altLang="en-US" sz="1700">
                <a:solidFill>
                  <a:schemeClr val="dk1"/>
                </a:solidFill>
              </a:rPr>
              <a:t>A way to combine physical constraints with deep learning for flood prediction.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en-US" altLang="en-US" sz="1700" b="1">
                <a:solidFill>
                  <a:schemeClr val="accent2"/>
                </a:solidFill>
              </a:rPr>
              <a:t>Practical  </a:t>
            </a:r>
            <a:r>
              <a:rPr lang="en-US" altLang="en-US" sz="1700">
                <a:solidFill>
                  <a:schemeClr val="dk1"/>
                </a:solidFill>
              </a:rPr>
              <a:t>Block-level flood warnings 1 hour ahead for city emergency managers.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303520"/>
            <a:ext cx="11094415" cy="77724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5303520"/>
            <a:ext cx="82296" cy="7772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14400" y="5303520"/>
            <a:ext cx="10545775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 b="1">
                <a:solidFill>
                  <a:schemeClr val="accent1"/>
                </a:solidFill>
              </a:rPr>
              <a:t>In one line  </a:t>
            </a:r>
            <a:r>
              <a:rPr lang="en-US" altLang="en-US" sz="1800"/>
              <a:t>We need a flood forecast that is both fast and physically consistent.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01 Background &amp; significance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State of the art: accuracy or speed, rarely both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420599"/>
                <a:gridCol w="4538624"/>
                <a:gridCol w="41351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Approach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Representative work and progress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Limitations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Hydrodynamic models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SWMM and 2D shallow-water models are widely used for urban flooding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Slow; hard to run as rolling real-time forecasts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Data-driven models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LSTMs and CNNs predict water levels at gauges well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Ignore spatial links; extrapolate poorly to extremes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Graph neural networks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Used for traffic flow and river-network discharge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Rare in urban flooding; no physical constraints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 b="1">
                <a:solidFill>
                  <a:srgbClr val="A86F10"/>
                </a:solidFill>
              </a:rPr>
              <a:t>Knowledge gap  </a:t>
            </a:r>
            <a:r>
              <a:rPr lang="en-US" altLang="en-US" sz="1800"/>
              <a:t>No block-level urban flood forecast yet runs in minutes and stays physically plausible in extreme rainfall.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02 Objective &amp; specific aims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Research objective and specific aims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11094415" cy="10058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960120" y="1737360"/>
            <a:ext cx="1027145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900" b="1">
                <a:solidFill>
                  <a:srgbClr val="F2C66D"/>
                </a:solidFill>
              </a:rPr>
              <a:t>Objective  </a:t>
            </a:r>
            <a:r>
              <a:rPr lang="en-US" altLang="en-US" sz="1900">
                <a:solidFill>
                  <a:srgbClr val="FFFFFF"/>
                </a:solidFill>
              </a:rPr>
              <a:t>Develop a physics-constrained graph neural network that forecasts block-level flood depth 1 hour ahead.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Rectangle 24"/>
          <p:cNvSpPr/>
          <p:nvPr/>
        </p:nvSpPr>
        <p:spPr>
          <a:xfrm>
            <a:off x="548640" y="301752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22959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900" b="1">
                <a:solidFill>
                  <a:schemeClr val="accent1"/>
                </a:solidFill>
              </a:rPr>
              <a:t>Aim 1: Data fusion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59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700">
                <a:solidFill>
                  <a:schemeClr val="dk1"/>
                </a:solidFill>
              </a:rPr>
              <a:t>Combine radar rainfall, the drainage network and terrain into a graph of the urban drainage system.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353458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4353458" y="301752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4627778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900" b="1">
                <a:solidFill>
                  <a:schemeClr val="accent2"/>
                </a:solidFill>
              </a:rPr>
              <a:t>Aim 2: Forecast model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27778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700">
                <a:solidFill>
                  <a:schemeClr val="dk1"/>
                </a:solidFill>
              </a:rPr>
              <a:t>Design a graph neural network with a mass-conservation constraint to predict depth at every node.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158276" y="3017520"/>
            <a:ext cx="3484778" cy="30175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8158276" y="301752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8432596" y="3246120"/>
            <a:ext cx="2936138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900" b="1">
                <a:solidFill>
                  <a:schemeClr val="accent3"/>
                </a:solidFill>
              </a:rPr>
              <a:t>Aim 3: Validation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432596" y="3794759"/>
            <a:ext cx="293613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700">
                <a:solidFill>
                  <a:schemeClr val="dk1"/>
                </a:solidFill>
              </a:rPr>
              <a:t>Test the model on pilot districts and set tiered warning thresholds.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02 Objective &amp; specific aims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Key challenges and how I will address them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548640" y="17830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30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011680" y="1892807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/>
              <a:t>How do we represent drainage pipes and the street surface as one graph?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011680" y="23865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>
                <a:solidFill>
                  <a:srgbClr val="5F6B78"/>
                </a:solidFill>
              </a:rPr>
              <a:t>How nodes and edges are defined decides whether the model can learn how water moves.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31546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548640" y="31546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30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011680" y="32644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/>
              <a:t>How do we build physical constraints into the network?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011680" y="37581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>
                <a:solidFill>
                  <a:srgbClr val="5F6B78"/>
                </a:solidFill>
              </a:rPr>
              <a:t>Add a mass-conservation term to the loss so the model cannot create water from nothing.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4526280"/>
            <a:ext cx="11094415" cy="1170432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548640" y="4526280"/>
            <a:ext cx="1143000" cy="11704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30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011680" y="4636008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/>
              <a:t>What if there are too few extreme storms to learn from?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011680" y="5129784"/>
            <a:ext cx="93570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700">
                <a:solidFill>
                  <a:srgbClr val="5F6B78"/>
                </a:solidFill>
              </a:rPr>
              <a:t>Generate synthetic scenarios with a hydrodynamic model to enlarge the training set.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03 Research approach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Research roadmap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pic>
        <p:nvPicPr>
          <p:cNvPr id="22" name="Picture 21" descr="roadma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11094415" cy="26392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48640" y="451372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 b="1">
                <a:solidFill>
                  <a:schemeClr val="accent2"/>
                </a:solidFill>
              </a:rPr>
              <a:t>Stage 1  Data preparation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4897768"/>
            <a:ext cx="348477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500"/>
              <a:t>Collect 2018–2025 radar rainfall, drainage network and terrain data; build the graph.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53458" y="451372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 b="1">
                <a:solidFill>
                  <a:schemeClr val="accent1"/>
                </a:solidFill>
              </a:rPr>
              <a:t>Stage 2  Model development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353458" y="4897768"/>
            <a:ext cx="348477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500"/>
              <a:t>Build the GNN with a mass-conservation constraint; compare it with LSTM and a hydrodynamic model.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8276" y="4513720"/>
            <a:ext cx="348477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 b="1">
                <a:solidFill>
                  <a:srgbClr val="A86F10"/>
                </a:solidFill>
              </a:rPr>
              <a:t>Stage 3  Validation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58276" y="4897768"/>
            <a:ext cx="348477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</a:pPr>
            <a:r>
              <a:rPr lang="en-US" altLang="en-US" sz="1500"/>
              <a:t>Test 1-hour-ahead accuracy and run time in pilot districts.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8640" y="6071616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 b="1">
                <a:solidFill>
                  <a:schemeClr val="accent2"/>
                </a:solidFill>
              </a:rPr>
              <a:t>✦ </a:t>
            </a:r>
            <a:r>
              <a:rPr lang="en-US" altLang="en-US" sz="1200">
                <a:solidFill>
                  <a:srgbClr val="5F6B78"/>
                </a:solidFill>
              </a:rPr>
              <a:t>Draw your roadmap in SciDraw AI (prompt pre-filled), or right-click the picture → Change Picture.</a:t>
            </a:r>
            <a:r>
              <a:rPr lang="en-US" altLang="en-US" sz="1200" b="1">
                <a:solidFill>
                  <a:schemeClr val="accent1"/>
                </a:solidFill>
                <a:hlinkClick r:id="rId3"/>
              </a:rPr>
              <a:t>  Open SciDraw AI →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03 Research approach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Data, baselines, and evaluation metrics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000" b="1">
                <a:solidFill>
                  <a:schemeClr val="accent1"/>
                </a:solidFill>
              </a:rPr>
              <a:t>Data</a:t>
            </a:r>
          </a:p>
          <a:p>
            <a:pPr eaLnBrk="1" hangingPunct="1" lvl="1">
              <a:spcBef>
                <a:spcPts val="1000"/>
              </a:spcBef>
            </a:pPr>
            <a:r>
              <a:rPr lang="en-US" altLang="en-US" sz="1700"/>
              <a:t>Radar rainfall: 1 km grid, 5-min steps</a:t>
            </a:r>
          </a:p>
          <a:p>
            <a:pPr eaLnBrk="1" hangingPunct="1" lvl="1">
              <a:spcBef>
                <a:spcPts val="1000"/>
              </a:spcBef>
            </a:pPr>
            <a:r>
              <a:rPr lang="en-US" altLang="en-US" sz="1700"/>
              <a:t>Drainage network: ~3,000 nodes</a:t>
            </a:r>
          </a:p>
          <a:p>
            <a:pPr eaLnBrk="1" hangingPunct="1" lvl="1">
              <a:spcBef>
                <a:spcPts val="1000"/>
              </a:spcBef>
            </a:pPr>
            <a:r>
              <a:rPr lang="en-US" altLang="en-US" sz="1700"/>
              <a:t>Observed flooding: city stormwater utility sensors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en-US" altLang="en-US" sz="2000" b="1">
                <a:solidFill>
                  <a:schemeClr val="accent2"/>
                </a:solidFill>
              </a:rPr>
              <a:t>Models compared</a:t>
            </a:r>
          </a:p>
          <a:p>
            <a:pPr eaLnBrk="1" hangingPunct="1" lvl="1">
              <a:spcBef>
                <a:spcPts val="1000"/>
              </a:spcBef>
            </a:pPr>
            <a:r>
              <a:rPr lang="en-US" altLang="en-US" sz="1700"/>
              <a:t>Proposed: physics-constrained GNN</a:t>
            </a:r>
          </a:p>
          <a:p>
            <a:pPr eaLnBrk="1" hangingPunct="1" lvl="1">
              <a:spcBef>
                <a:spcPts val="1000"/>
              </a:spcBef>
            </a:pPr>
            <a:r>
              <a:rPr lang="en-US" altLang="en-US" sz="1700"/>
              <a:t>Baseline 1: gauge-level LSTM</a:t>
            </a:r>
          </a:p>
          <a:p>
            <a:pPr eaLnBrk="1" hangingPunct="1" lvl="1">
              <a:spcBef>
                <a:spcPts val="1000"/>
              </a:spcBef>
            </a:pPr>
            <a:r>
              <a:rPr lang="en-US" altLang="en-US" sz="1700"/>
              <a:t>Baseline 2: 2D hydrodynamic model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en-US" altLang="en-US" sz="2000" b="1">
                <a:solidFill>
                  <a:srgbClr val="A86F10"/>
                </a:solidFill>
              </a:rPr>
              <a:t>Metrics</a:t>
            </a:r>
          </a:p>
          <a:p>
            <a:pPr eaLnBrk="1" hangingPunct="1" lvl="1">
              <a:spcBef>
                <a:spcPts val="1000"/>
              </a:spcBef>
            </a:pPr>
            <a:r>
              <a:rPr lang="en-US" altLang="en-US" sz="1700"/>
              <a:t>Flood depth: RMSE, NSE</a:t>
            </a:r>
          </a:p>
          <a:p>
            <a:pPr eaLnBrk="1" hangingPunct="1" lvl="1">
              <a:spcBef>
                <a:spcPts val="1000"/>
              </a:spcBef>
            </a:pPr>
            <a:r>
              <a:rPr lang="en-US" altLang="en-US" sz="1700"/>
              <a:t>Flood extent: hit rate, false-alarm rate</a:t>
            </a:r>
          </a:p>
          <a:p>
            <a:pPr eaLnBrk="1" hangingPunct="1" lvl="1">
              <a:spcBef>
                <a:spcPts val="1000"/>
              </a:spcBef>
            </a:pPr>
            <a:r>
              <a:rPr lang="en-US" altLang="en-US" sz="1700"/>
              <a:t>Speed: seconds per forecast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04 Feasibility &amp; contributions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Feasibility, risks, and alternatives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3484778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68680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400" b="1">
                <a:solidFill>
                  <a:schemeClr val="accent1"/>
                </a:solidFill>
              </a:rPr>
              <a:t>Method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68680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800"/>
              <a:t>Graph neural networks are proven for traffic and river-network forecasting.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3458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4353458" y="1737360"/>
            <a:ext cx="3484778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4673498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400" b="1">
                <a:solidFill>
                  <a:schemeClr val="accent2"/>
                </a:solidFill>
              </a:rPr>
              <a:t>Data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3498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800"/>
              <a:t>The lab has a data-sharing agreement with the city stormwater utility.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158276" y="1737360"/>
            <a:ext cx="3484778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8158276" y="1737360"/>
            <a:ext cx="3484778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478316" y="2011680"/>
            <a:ext cx="2844698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400" b="1">
                <a:solidFill>
                  <a:schemeClr val="accent3"/>
                </a:solidFill>
              </a:rPr>
              <a:t>Resources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478316" y="2743200"/>
            <a:ext cx="2844698" cy="2103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n-US" altLang="en-US" sz="1800"/>
              <a:t>GPU server, hydrodynamic model licenses, and an advisor with long urban-hydrology experience.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 b="1">
                <a:solidFill>
                  <a:srgbClr val="5F6B78"/>
                </a:solidFill>
              </a:rPr>
              <a:t>If data are delayed  </a:t>
            </a:r>
            <a:r>
              <a:rPr lang="en-US" altLang="en-US" sz="1800"/>
              <a:t>Develop the model on public radar data and synthetic storm scenarios first.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04 Feasibility &amp; contributions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Expected contributions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914400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4000" b="1">
                <a:solidFill>
                  <a:schemeClr val="accent1"/>
                </a:solidFill>
              </a:rPr>
              <a:t>01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200" b="1"/>
              <a:t>Methodological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14400" y="3566160"/>
            <a:ext cx="4632807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900"/>
              <a:t>Build mass conservation into GNN training, so forecasts stay plausible in extreme rainfall.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3200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6278727" y="1737360"/>
            <a:ext cx="5364327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6644487" y="2011680"/>
            <a:ext cx="13716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4000" b="1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44487" y="2926080"/>
            <a:ext cx="463280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200" b="1"/>
              <a:t>Practical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4487" y="3566160"/>
            <a:ext cx="4632807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900"/>
              <a:t>Cut block-level flood forecasting from tens of minutes to under a minute, enabling real-time warnings.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212080"/>
            <a:ext cx="11094415" cy="822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Rectangle 32"/>
          <p:cNvSpPr/>
          <p:nvPr/>
        </p:nvSpPr>
        <p:spPr>
          <a:xfrm>
            <a:off x="548640" y="5212080"/>
            <a:ext cx="82296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914400" y="5212080"/>
            <a:ext cx="10545775" cy="822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 b="1">
                <a:solidFill>
                  <a:schemeClr val="accent1"/>
                </a:solidFill>
              </a:rPr>
              <a:t>What is different  </a:t>
            </a:r>
            <a:r>
              <a:rPr lang="en-US" altLang="en-US" sz="1800"/>
              <a:t>Existing GNN flood studies are purely data-driven; this work puts physical conservation into the training objective.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04 Feasibility &amp; contributions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Preliminary results: the data pipeline works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1700" b="1">
                <a:solidFill>
                  <a:schemeClr val="accent2"/>
                </a:solidFill>
              </a:rPr>
              <a:t>Done so far</a:t>
            </a:r>
          </a:p>
          <a:p>
            <a:pPr eaLnBrk="1" hangingPunct="1">
              <a:spcBef>
                <a:spcPts val="400"/>
              </a:spcBef>
            </a:pPr>
            <a:r>
              <a:rPr lang="en-US" altLang="en-US" sz="1700"/>
              <a:t>Cleaned the data and built the graph for 2 drainage districts.</a:t>
            </a:r>
          </a:p>
          <a:p>
            <a:pPr eaLnBrk="1" hangingPunct="1">
              <a:spcBef>
                <a:spcPts val="600"/>
              </a:spcBef>
            </a:pPr>
            <a:r>
              <a:rPr lang="en-US" altLang="en-US" sz="1700"/>
              <a:t>An LSTM baseline pilot reached an RMSE of 0.12 m (example data).</a:t>
            </a:r>
          </a:p>
          <a:p>
            <a:pPr eaLnBrk="1" hangingPunct="1">
              <a:spcBef>
                <a:spcPts val="1400"/>
              </a:spcBef>
            </a:pPr>
            <a:r>
              <a:rPr lang="en-US" altLang="en-US" sz="1700" b="1">
                <a:solidFill>
                  <a:schemeClr val="accent1"/>
                </a:solidFill>
              </a:rPr>
              <a:t>Relevant experience</a:t>
            </a:r>
          </a:p>
          <a:p>
            <a:pPr eaLnBrk="1" hangingPunct="1">
              <a:spcBef>
                <a:spcPts val="400"/>
              </a:spcBef>
            </a:pPr>
            <a:r>
              <a:rPr lang="en-US" altLang="en-US" sz="1700"/>
              <a:t>Worked on the lab's urban flood-warning project; experienced with SWMM modeling.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idx="10"/>
          </p:nvPr>
        </p:nvSpPr>
        <p:spPr/>
      </p:sp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Figure  Pilot results or data overview (insert your own figure)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200" b="1">
                <a:solidFill>
                  <a:schemeClr val="accent2"/>
                </a:solidFill>
              </a:rPr>
              <a:t>✦ </a:t>
            </a:r>
            <a:r>
              <a:rPr lang="en-US" altLang="en-US" sz="1200">
                <a:solidFill>
                  <a:srgbClr val="5F6B78"/>
                </a:solidFill>
              </a:rPr>
              <a:t>Plot your pilot data in SciVis.</a:t>
            </a:r>
            <a:r>
              <a:rPr lang="en-US" altLang="en-US" sz="1200" b="1">
                <a:solidFill>
                  <a:schemeClr val="accent1"/>
                </a:solidFill>
                <a:hlinkClick r:id="rId2"/>
              </a:rPr>
              <a:t>  Open in SciVis →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05 Timeline &amp; outcomes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Timeline to degree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384048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>
                <a:solidFill>
                  <a:srgbClr val="5F6B78"/>
                </a:solidFill>
              </a:rPr>
              <a:t>Sep 2026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4048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4955133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>
                <a:solidFill>
                  <a:srgbClr val="5F6B78"/>
                </a:solidFill>
              </a:rPr>
              <a:t>Dec 2026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955133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6069787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>
                <a:solidFill>
                  <a:srgbClr val="5F6B78"/>
                </a:solidFill>
              </a:rPr>
              <a:t>Mar 2027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69787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184440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>
                <a:solidFill>
                  <a:srgbClr val="5F6B78"/>
                </a:solidFill>
              </a:rPr>
              <a:t>Jun 2027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184440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8299094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>
                <a:solidFill>
                  <a:srgbClr val="5F6B78"/>
                </a:solidFill>
              </a:rPr>
              <a:t>Sep 2027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99094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9413748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>
                <a:solidFill>
                  <a:srgbClr val="5F6B78"/>
                </a:solidFill>
              </a:rPr>
              <a:t>Dec 2027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413748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4" name="TextBox 33"/>
          <p:cNvSpPr txBox="1"/>
          <p:nvPr/>
        </p:nvSpPr>
        <p:spPr>
          <a:xfrm>
            <a:off x="10528401" y="1737360"/>
            <a:ext cx="1114653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n-US" altLang="en-US" sz="1300">
                <a:solidFill>
                  <a:srgbClr val="5F6B78"/>
                </a:solidFill>
              </a:rPr>
              <a:t>Mar 2028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0528401" y="2148840"/>
            <a:ext cx="9144" cy="3493008"/>
          </a:xfrm>
          <a:prstGeom prst="rect">
            <a:avLst/>
          </a:prstGeom>
          <a:solidFill>
            <a:srgbClr val="D5DBE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Rectangle 35"/>
          <p:cNvSpPr/>
          <p:nvPr/>
        </p:nvSpPr>
        <p:spPr>
          <a:xfrm>
            <a:off x="548640" y="2194560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7" name="TextBox 36"/>
          <p:cNvSpPr txBox="1"/>
          <p:nvPr/>
        </p:nvSpPr>
        <p:spPr>
          <a:xfrm>
            <a:off x="685800" y="224028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/>
              <a:t>Literature review &amp; data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840480" y="2331720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85800" y="2807208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/>
              <a:t>Graph build &amp; baselines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5133" y="2898648"/>
            <a:ext cx="1671980" cy="2926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548640" y="3328416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685800" y="3374136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/>
              <a:t>Physics-constrained GNN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069787" y="3465576"/>
            <a:ext cx="2786634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TextBox 43"/>
          <p:cNvSpPr txBox="1"/>
          <p:nvPr/>
        </p:nvSpPr>
        <p:spPr>
          <a:xfrm>
            <a:off x="685800" y="3941064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/>
              <a:t>Validation &amp; thresholds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99094" y="4032504"/>
            <a:ext cx="1671980" cy="2926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6" name="Rectangle 45"/>
          <p:cNvSpPr/>
          <p:nvPr/>
        </p:nvSpPr>
        <p:spPr>
          <a:xfrm>
            <a:off x="548640" y="4462272"/>
            <a:ext cx="11094415" cy="56692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7" name="TextBox 46"/>
          <p:cNvSpPr txBox="1"/>
          <p:nvPr/>
        </p:nvSpPr>
        <p:spPr>
          <a:xfrm>
            <a:off x="685800" y="4507992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/>
              <a:t>Journal papers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7741767" y="4599431"/>
            <a:ext cx="2229307" cy="2926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9" name="TextBox 48"/>
          <p:cNvSpPr txBox="1"/>
          <p:nvPr/>
        </p:nvSpPr>
        <p:spPr>
          <a:xfrm>
            <a:off x="685800" y="5074920"/>
            <a:ext cx="3200400" cy="47548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600"/>
              <a:t>Dissertation &amp; defense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413748" y="5166360"/>
            <a:ext cx="2229307" cy="2926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Rectangle 50"/>
          <p:cNvSpPr/>
          <p:nvPr/>
        </p:nvSpPr>
        <p:spPr>
          <a:xfrm>
            <a:off x="548640" y="5806440"/>
            <a:ext cx="11094415" cy="45720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2" name="Rectangle 51"/>
          <p:cNvSpPr/>
          <p:nvPr/>
        </p:nvSpPr>
        <p:spPr>
          <a:xfrm>
            <a:off x="548640" y="5806440"/>
            <a:ext cx="82296" cy="4572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3" name="TextBox 52"/>
          <p:cNvSpPr txBox="1"/>
          <p:nvPr/>
        </p:nvSpPr>
        <p:spPr>
          <a:xfrm>
            <a:off x="914400" y="5806440"/>
            <a:ext cx="10545775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 b="1">
                <a:solidFill>
                  <a:srgbClr val="A86F10"/>
                </a:solidFill>
              </a:rPr>
              <a:t>Committee check-in  </a:t>
            </a:r>
            <a:r>
              <a:rPr lang="en-US" altLang="en-US" sz="1800"/>
              <a:t>June 2027: Aims 1 and 2 complete; progress report to the committee.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05 Timeline &amp; outcomes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Expected outcomes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>
                <a:solidFill>
                  <a:schemeClr val="accent1"/>
                </a:solidFill>
              </a:rPr>
              <a:t>Journal articles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>
                <a:solidFill>
                  <a:schemeClr val="dk1"/>
                </a:solidFill>
              </a:rPr>
              <a:t>2–3 peer-reviewed articles, one per aim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>
                <a:solidFill>
                  <a:schemeClr val="accent2"/>
                </a:solidFill>
              </a:rPr>
              <a:t>Model and code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>
                <a:solidFill>
                  <a:schemeClr val="dk1"/>
                </a:solidFill>
              </a:rPr>
              <a:t>Open-source physics-constrained GNN for urban flood forecasting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>
                <a:solidFill>
                  <a:schemeClr val="accent3"/>
                </a:solidFill>
              </a:rPr>
              <a:t>Application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>
                <a:solidFill>
                  <a:schemeClr val="dk1"/>
                </a:solidFill>
              </a:rPr>
              <a:t>A pilot flood-warning demonstration in one city district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2000" b="1">
                <a:solidFill>
                  <a:schemeClr val="accent6"/>
                </a:solidFill>
              </a:rPr>
              <a:t>Dissertation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en-US" sz="1800">
                <a:solidFill>
                  <a:schemeClr val="dk1"/>
                </a:solidFill>
              </a:rPr>
              <a:t>Completed PhD dissertation and defense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References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Key references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1783080"/>
            <a:ext cx="11094415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en-US" altLang="en-US" sz="1600"/>
              <a:t>Author, A. A., &amp; Author, B. B. (Year). Title of the article. Journal Name, Volume(Issue), pages. https://doi.org/xx.xxxx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en-US" altLang="en-US" sz="1600"/>
              <a:t>Author, A. A., &amp; Author, B. B. (Year). Title of the article. Journal Name, Volume(Issue), pages. https://doi.org/xx.xxxx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en-US" altLang="en-US" sz="1600"/>
              <a:t>Author, A. A., &amp; Author, B. B. (Year). Title of the article. Journal Name, Volume(Issue), pages. https://doi.org/xx.xxxx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en-US" altLang="en-US" sz="1600"/>
              <a:t>Author, A. A., &amp; Author, B. B. (Year). Title of the article. Journal Name, Volume(Issue), pages. https://doi.org/xx.xxxx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en-US" altLang="en-US" sz="1600"/>
              <a:t>Author, A. A., &amp; Author, B. B. (Year). Title of the article. Journal Name, Volume(Issue), pages. https://doi.org/xx.xxxx</a:t>
            </a:r>
          </a:p>
          <a:p>
            <a:pPr eaLnBrk="1" hangingPunct="1">
              <a:lnSpc>
                <a:spcPct val="125000"/>
              </a:lnSpc>
              <a:spcBef>
                <a:spcPts val="1000"/>
              </a:spcBef>
            </a:pPr>
            <a:r>
              <a:rPr lang="en-US" altLang="en-US" sz="1600"/>
              <a:t>Author, A. A., &amp; Author, B. B. (Year). Title of the article. Journal Name, Volume(Issue), pages. https://doi.org/xx.xxxx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5760720"/>
            <a:ext cx="11094415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n-US" altLang="en-US" sz="1300">
                <a:solidFill>
                  <a:srgbClr val="5F6B78"/>
                </a:solidFill>
              </a:rPr>
              <a:t>Use the citation style your department requires (e.g., APA or IEEE); about 10 key references is plenty.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Thank you. Questions and feedback welcome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Jane Doe  |  Advisor: Prof. Alex Smith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Backup · hidden in Slide Show; call up by slide number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Likely committee questions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en-US" altLang="en-US"/>
              <a:t>Example University · Dissertation Proposal Defense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en-US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98678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Possible question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Key points of the answer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rgbClr val="FFFFFF"/>
                          </a:solidFill>
                        </a:rPr>
                        <a:t>Slide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Is the scope too broad?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Limited to 2 drainage districts and 1-hour-ahead short-term forecasts.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6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Is data access secure?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Data-sharing agreement signed; public radar data as a fallback.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10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How exactly is the physics added?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A node water-balance residual term in the loss function.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7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 b="1">
                          <a:solidFill>
                            <a:schemeClr val="dk1"/>
                          </a:solidFill>
                        </a:rPr>
                        <a:t>What is gained over hydrodynamic models?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Similar accuracy with run time cut to under a minute.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en-US" altLang="en-US" sz="1500">
                          <a:solidFill>
                            <a:schemeClr val="dk1"/>
                          </a:solidFill>
                        </a:rPr>
                        <a:t>11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Dissertation Proposal PowerPoint Template · SciDraw AI</dc:title>
  <dc:subject>Dissertation proposal defense template (example edition)</dc:subject>
  <dc:creator>SciDraw AI</dc:creator>
  <cp:keywords>SciDraw AI; dissertation proposal; proposal defense; qualifying exam; research roadmap; PowerPoint template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