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Lst>
  <p:sldSz cx="30275784" cy="42803064"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Control</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Week 4</c:v>
                </c:pt>
                <c:pt idx="1">
                  <c:v>Week 8</c:v>
                </c:pt>
                <c:pt idx="2">
                  <c:v>Week 12</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HFD</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Week 4</c:v>
                </c:pt>
                <c:pt idx="1">
                  <c:v>Week 8</c:v>
                </c:pt>
                <c:pt idx="2">
                  <c:v>Week 12</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Liver triglycerides (mg/g)</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Control</c:v>
                </c:pt>
                <c:pt idx="1">
                  <c:v>HFD</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Control</c:v>
                </c:pt>
                <c:pt idx="1">
                  <c:v>HFD</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Control</c:v>
                </c:pt>
                <c:pt idx="1">
                  <c:v>HFD</c:v>
                </c:pt>
              </c:strCache>
            </c:strRef>
          </c:cat>
          <c:val>
            <c:numRef>
              <c:f>Sheet1!$D$2:$D$3</c:f>
              <c:numCache>
                <c:formatCode>General</c:formatCode>
                <c:ptCount val="2"/>
                <c:pt idx="0">
                  <c:v>5</c:v>
                </c:pt>
                <c:pt idx="1">
                  <c:v>9</c:v>
                </c:pt>
              </c:numCache>
            </c:numRef>
          </c:val>
        </c:ser>
        <c:ser>
          <c:idx val="3"/>
          <c:order val="3"/>
          <c:tx>
            <c:strRef>
              <c:f>Sheet1!$E$1</c:f>
              <c:strCache>
                <c:ptCount val="1"/>
                <c:pt idx="0">
                  <c:v>Other</c:v>
                </c:pt>
              </c:strCache>
            </c:strRef>
          </c:tx>
          <c:spPr>
            <a:solidFill>
              <a:srgbClr val="C5CCD4"/>
            </a:solidFill>
            <a:ln>
              <a:noFill/>
            </a:ln>
          </c:spPr>
          <c:cat>
            <c:strRef>
              <c:f>Sheet1!$A$2:$A$3</c:f>
              <c:strCache>
                <c:ptCount val="2"/>
                <c:pt idx="0">
                  <c:v>Control</c:v>
                </c:pt>
                <c:pt idx="1">
                  <c:v>HFD</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Relative abundance</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SciDraw AI research poster template · classic · A0 portrait (841 × 1189 mm) · Navy palette</a:t>
            </a:r>
          </a:p>
          <a:p>
            <a:r>
              <a:t>Example edition: the study and data are fictional. Slide 2 is a how-to page; print slide 1 only.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en-US"/>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en-US"/>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en-US"/>
              <a:t>Dissertation defense</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en-US"/>
              <a:t>Title</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en-US"/>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en-US"/>
              <a:t>Click to add 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en-US"/>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en-US"/>
              <a:t>Section title</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en-US"/>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en-U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en-US"/>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en-US"/>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en-US"/>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en-US"/>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en-US"/>
              <a:t>Click to add text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en-US"/>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en-US"/>
              <a:t>Click to add text</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en-US"/>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en-US"/>
              <a:t>QR 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en-US"/>
              <a:t>Paper / lab website</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title style</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text styles</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en-US"/>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g"/><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image" Target="../media/image2.jpg"/><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sci-draw.com/ai-drawing?prompt=poster-background&amp;utm_source=template&amp;utm_medium=pptx&amp;utm_campaign=poster-classic-en&amp;utm_content=classic-background" TargetMode="External"/><Relationship Id="rId3" Type="http://schemas.openxmlformats.org/officeDocument/2006/relationships/hyperlink" Target="https://sci-draw.com/ai-drawing?prompt=poster-mechanism&amp;utm_source=template&amp;utm_medium=pptx&amp;utm_campaign=poster-classic-en&amp;utm_content=classic-mechanism"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6583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Rectangle 2"/>
          <p:cNvSpPr/>
          <p:nvPr/>
        </p:nvSpPr>
        <p:spPr>
          <a:xfrm>
            <a:off x="0" y="6583680"/>
            <a:ext cx="30275784" cy="1645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 name="Rectangle 3"/>
          <p:cNvSpPr/>
          <p:nvPr/>
        </p:nvSpPr>
        <p:spPr>
          <a:xfrm>
            <a:off x="914400"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en-US" altLang="en-US">
                <a:solidFill>
                  <a:schemeClr val="accent4"/>
                </a:solidFill>
              </a:rPr>
              <a:t>Logo</a:t>
            </a:r>
          </a:p>
        </p:txBody>
      </p:sp>
      <p:sp>
        <p:nvSpPr>
          <p:cNvPr id="5" name="Rectangle 4"/>
          <p:cNvSpPr/>
          <p:nvPr/>
        </p:nvSpPr>
        <p:spPr>
          <a:xfrm>
            <a:off x="26069544"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en-US" altLang="en-US">
                <a:solidFill>
                  <a:schemeClr val="accent4"/>
                </a:solidFill>
              </a:rPr>
              <a:t>Logo</a:t>
            </a:r>
          </a:p>
        </p:txBody>
      </p:sp>
      <p:sp>
        <p:nvSpPr>
          <p:cNvPr id="6" name="TextBox 5"/>
          <p:cNvSpPr txBox="1"/>
          <p:nvPr/>
        </p:nvSpPr>
        <p:spPr>
          <a:xfrm>
            <a:off x="4937759" y="320040"/>
            <a:ext cx="20400264" cy="3950208"/>
          </a:xfrm>
          <a:prstGeom prst="rect">
            <a:avLst/>
          </a:prstGeom>
          <a:noFill/>
        </p:spPr>
        <p:txBody>
          <a:bodyPr wrap="square" anchor="ctr" lIns="0" rIns="0" tIns="0" bIns="0">
            <a:spAutoFit/>
          </a:bodyPr>
          <a:lstStyle/>
          <a:p>
            <a:pPr eaLnBrk="1" hangingPunct="1" algn="ctr">
              <a:lnSpc>
                <a:spcPct val="108000"/>
              </a:lnSpc>
            </a:pPr>
            <a:r>
              <a:rPr lang="en-US" altLang="en-US" sz="8800" b="1">
                <a:solidFill>
                  <a:srgbClr val="FFFFFF"/>
                </a:solidFill>
              </a:rPr>
              <a:t>High-Fat Diet–Induced Gut Dysbiosis Promotes Hepatic Lipid Accumulation via the Bile Acid–FXR Axis</a:t>
            </a:r>
          </a:p>
        </p:txBody>
      </p:sp>
      <p:sp>
        <p:nvSpPr>
          <p:cNvPr id="7" name="TextBox 6"/>
          <p:cNvSpPr txBox="1"/>
          <p:nvPr/>
        </p:nvSpPr>
        <p:spPr>
          <a:xfrm>
            <a:off x="4937759" y="4345228"/>
            <a:ext cx="20400264" cy="921715"/>
          </a:xfrm>
          <a:prstGeom prst="rect">
            <a:avLst/>
          </a:prstGeom>
          <a:noFill/>
        </p:spPr>
        <p:txBody>
          <a:bodyPr wrap="square" anchor="ctr" lIns="0" rIns="0" tIns="0" bIns="0">
            <a:spAutoFit/>
          </a:bodyPr>
          <a:lstStyle/>
          <a:p>
            <a:pPr eaLnBrk="1" hangingPunct="1" algn="ctr">
              <a:lnSpc>
                <a:spcPct val="120000"/>
              </a:lnSpc>
            </a:pPr>
            <a:r>
              <a:rPr lang="en-US" altLang="en-US" sz="4000">
                <a:solidFill>
                  <a:srgbClr val="FFFFFF"/>
                </a:solidFill>
              </a:rPr>
              <a:t>Jane Doe¹, Kim Lee¹, Alex Smith²*</a:t>
            </a:r>
          </a:p>
        </p:txBody>
      </p:sp>
      <p:sp>
        <p:nvSpPr>
          <p:cNvPr id="8" name="TextBox 7"/>
          <p:cNvSpPr txBox="1"/>
          <p:nvPr/>
        </p:nvSpPr>
        <p:spPr>
          <a:xfrm>
            <a:off x="4937759" y="5332780"/>
            <a:ext cx="20400264" cy="921715"/>
          </a:xfrm>
          <a:prstGeom prst="rect">
            <a:avLst/>
          </a:prstGeom>
          <a:noFill/>
        </p:spPr>
        <p:txBody>
          <a:bodyPr wrap="square" anchor="ctr" lIns="0" rIns="0" tIns="0" bIns="0">
            <a:spAutoFit/>
          </a:bodyPr>
          <a:lstStyle/>
          <a:p>
            <a:pPr eaLnBrk="1" hangingPunct="1" algn="ctr">
              <a:lnSpc>
                <a:spcPct val="120000"/>
              </a:lnSpc>
            </a:pPr>
            <a:r>
              <a:rPr lang="en-US" altLang="en-US" sz="3000">
                <a:solidFill>
                  <a:srgbClr val="C9D6E8"/>
                </a:solidFill>
              </a:rPr>
              <a:t>¹ Dept. of Nutritional Sciences, Example University   ² Example Medical Center   *Contact: name@university.edu</a:t>
            </a:r>
          </a:p>
        </p:txBody>
      </p:sp>
      <p:sp>
        <p:nvSpPr>
          <p:cNvPr id="9" name="Rectangle 8"/>
          <p:cNvSpPr/>
          <p:nvPr/>
        </p:nvSpPr>
        <p:spPr>
          <a:xfrm>
            <a:off x="0" y="41614344"/>
            <a:ext cx="30275784"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0" name="TextBox 9"/>
          <p:cNvSpPr txBox="1"/>
          <p:nvPr/>
        </p:nvSpPr>
        <p:spPr>
          <a:xfrm>
            <a:off x="914400" y="41614344"/>
            <a:ext cx="28446984" cy="1188720"/>
          </a:xfrm>
          <a:prstGeom prst="rect">
            <a:avLst/>
          </a:prstGeom>
          <a:noFill/>
        </p:spPr>
        <p:txBody>
          <a:bodyPr wrap="square" anchor="ctr" lIns="0" rIns="0" tIns="0" bIns="0">
            <a:spAutoFit/>
          </a:bodyPr>
          <a:lstStyle/>
          <a:p>
            <a:pPr eaLnBrk="1" hangingPunct="1">
              <a:lnSpc>
                <a:spcPct val="120000"/>
              </a:lnSpc>
            </a:pPr>
            <a:r>
              <a:rPr lang="en-US" altLang="en-US" sz="2200">
                <a:solidFill>
                  <a:srgbClr val="5F6B78"/>
                </a:solidFill>
              </a:rPr>
              <a:t>SciDraw AI research poster template · sci-draw.com   |   Example edition: the study and data are fictional and only show the layout</a:t>
            </a:r>
          </a:p>
        </p:txBody>
      </p:sp>
      <p:sp>
        <p:nvSpPr>
          <p:cNvPr id="11" name="Rectangle 10"/>
          <p:cNvSpPr/>
          <p:nvPr/>
        </p:nvSpPr>
        <p:spPr>
          <a:xfrm>
            <a:off x="914400" y="7479792"/>
            <a:ext cx="9025128" cy="953437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2" name="Rectangle 11"/>
          <p:cNvSpPr/>
          <p:nvPr/>
        </p:nvSpPr>
        <p:spPr>
          <a:xfrm>
            <a:off x="914400" y="74797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3" name="TextBox 12"/>
          <p:cNvSpPr txBox="1"/>
          <p:nvPr/>
        </p:nvSpPr>
        <p:spPr>
          <a:xfrm>
            <a:off x="1463040" y="747979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Background</a:t>
            </a:r>
          </a:p>
        </p:txBody>
      </p:sp>
      <p:pic>
        <p:nvPicPr>
          <p:cNvPr id="14" name="Picture 13" descr="background.jpg"/>
          <p:cNvPicPr>
            <a:picLocks noChangeAspect="1"/>
          </p:cNvPicPr>
          <p:nvPr/>
        </p:nvPicPr>
        <p:blipFill>
          <a:blip r:embed="rId2"/>
          <a:stretch>
            <a:fillRect/>
          </a:stretch>
        </p:blipFill>
        <p:spPr>
          <a:xfrm>
            <a:off x="1463040" y="9069832"/>
            <a:ext cx="7927848" cy="3509496"/>
          </a:xfrm>
          <a:prstGeom prst="rect">
            <a:avLst/>
          </a:prstGeom>
        </p:spPr>
      </p:pic>
      <p:sp>
        <p:nvSpPr>
          <p:cNvPr id="15" name="TextBox 14"/>
          <p:cNvSpPr txBox="1"/>
          <p:nvPr/>
        </p:nvSpPr>
        <p:spPr>
          <a:xfrm>
            <a:off x="1463040" y="12853648"/>
            <a:ext cx="7927848"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1  Hypothesis: the gut–liver axis (schematic)</a:t>
            </a:r>
          </a:p>
        </p:txBody>
      </p:sp>
      <p:sp>
        <p:nvSpPr>
          <p:cNvPr id="16" name="TextBox 15"/>
          <p:cNvSpPr txBox="1"/>
          <p:nvPr/>
        </p:nvSpPr>
        <p:spPr>
          <a:xfrm>
            <a:off x="1463040" y="13966168"/>
            <a:ext cx="7927848"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Fatty liver is tied to high-fat diets. Gut microbes reshape bile acids that reach the liver, but causality is unclear.</a:t>
            </a:r>
          </a:p>
        </p:txBody>
      </p:sp>
      <p:sp>
        <p:nvSpPr>
          <p:cNvPr id="17" name="Rectangle 16"/>
          <p:cNvSpPr/>
          <p:nvPr/>
        </p:nvSpPr>
        <p:spPr>
          <a:xfrm>
            <a:off x="914400" y="17699968"/>
            <a:ext cx="9025128" cy="43103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8" name="Rectangle 17"/>
          <p:cNvSpPr/>
          <p:nvPr/>
        </p:nvSpPr>
        <p:spPr>
          <a:xfrm>
            <a:off x="914400" y="17699968"/>
            <a:ext cx="9025128" cy="1041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9" name="TextBox 18"/>
          <p:cNvSpPr txBox="1"/>
          <p:nvPr/>
        </p:nvSpPr>
        <p:spPr>
          <a:xfrm>
            <a:off x="1463040" y="17699968"/>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Objective</a:t>
            </a:r>
          </a:p>
        </p:txBody>
      </p:sp>
      <p:sp>
        <p:nvSpPr>
          <p:cNvPr id="20" name="TextBox 19"/>
          <p:cNvSpPr txBox="1"/>
          <p:nvPr/>
        </p:nvSpPr>
        <p:spPr>
          <a:xfrm>
            <a:off x="1463040" y="19290008"/>
            <a:ext cx="7927848" cy="2171700"/>
          </a:xfrm>
          <a:prstGeom prst="rect">
            <a:avLst/>
          </a:prstGeom>
          <a:noFill/>
        </p:spPr>
        <p:txBody>
          <a:bodyPr wrap="square" anchor="ctr" lIns="0" rIns="0" tIns="0" bIns="0">
            <a:spAutoFit/>
          </a:bodyPr>
          <a:lstStyle/>
          <a:p>
            <a:pPr eaLnBrk="1" hangingPunct="1">
              <a:lnSpc>
                <a:spcPct val="145000"/>
              </a:lnSpc>
              <a:spcBef>
                <a:spcPts val="0"/>
              </a:spcBef>
            </a:pPr>
            <a:r>
              <a:rPr lang="en-US" altLang="en-US" sz="3600"/>
              <a:t>Does gut dysbiosis promote liver fat through bile acid–FXR signaling?</a:t>
            </a:r>
          </a:p>
        </p:txBody>
      </p:sp>
      <p:sp>
        <p:nvSpPr>
          <p:cNvPr id="21" name="Rectangle 20"/>
          <p:cNvSpPr/>
          <p:nvPr/>
        </p:nvSpPr>
        <p:spPr>
          <a:xfrm>
            <a:off x="914400" y="22696148"/>
            <a:ext cx="9025128" cy="8458199"/>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2" name="Rectangle 21"/>
          <p:cNvSpPr/>
          <p:nvPr/>
        </p:nvSpPr>
        <p:spPr>
          <a:xfrm>
            <a:off x="914400" y="22696148"/>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1463040" y="22696148"/>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Methods</a:t>
            </a:r>
          </a:p>
        </p:txBody>
      </p:sp>
      <p:sp>
        <p:nvSpPr>
          <p:cNvPr id="24" name="TextBox 23"/>
          <p:cNvSpPr txBox="1"/>
          <p:nvPr/>
        </p:nvSpPr>
        <p:spPr>
          <a:xfrm>
            <a:off x="1463040" y="24286188"/>
            <a:ext cx="7927848" cy="6319519"/>
          </a:xfrm>
          <a:prstGeom prst="rect">
            <a:avLst/>
          </a:prstGeom>
          <a:noFill/>
        </p:spPr>
        <p:txBody>
          <a:bodyPr wrap="square" anchor="t" lIns="0" rIns="0" tIns="0" bIns="0">
            <a:spAutoFit/>
          </a:bodyPr>
          <a:lstStyle/>
          <a:p>
            <a:pPr eaLnBrk="1" hangingPunct="1">
              <a:lnSpc>
                <a:spcPct val="145000"/>
              </a:lnSpc>
              <a:spcBef>
                <a:spcPts val="0"/>
              </a:spcBef>
            </a:pPr>
            <a:r>
              <a:rPr lang="en-US" altLang="en-US" sz="3200" b="1">
                <a:solidFill>
                  <a:schemeClr val="accent1"/>
                </a:solidFill>
              </a:rPr>
              <a:t>Animals  </a:t>
            </a:r>
            <a:r>
              <a:rPr lang="en-US" altLang="en-US" sz="3200"/>
              <a:t>C57BL/6J mice on control diet, high-fat diet (HFD), or HFD + FXR agonist; n = 10, 12 weeks.</a:t>
            </a:r>
          </a:p>
          <a:p>
            <a:pPr eaLnBrk="1" hangingPunct="1">
              <a:lnSpc>
                <a:spcPct val="145000"/>
              </a:lnSpc>
              <a:spcBef>
                <a:spcPts val="1120"/>
              </a:spcBef>
            </a:pPr>
            <a:r>
              <a:rPr lang="en-US" altLang="en-US" sz="3200" b="1">
                <a:solidFill>
                  <a:schemeClr val="accent1"/>
                </a:solidFill>
              </a:rPr>
              <a:t>Measures  </a:t>
            </a:r>
            <a:r>
              <a:rPr lang="en-US" altLang="en-US" sz="3200"/>
              <a:t>16S rRNA sequencing, bile acid metabolomics, liver triglycerides, FXR–SHP–SREBP-1c expression.</a:t>
            </a:r>
          </a:p>
          <a:p>
            <a:pPr eaLnBrk="1" hangingPunct="1">
              <a:lnSpc>
                <a:spcPct val="145000"/>
              </a:lnSpc>
              <a:spcBef>
                <a:spcPts val="1120"/>
              </a:spcBef>
            </a:pPr>
            <a:r>
              <a:rPr lang="en-US" altLang="en-US" sz="3200" b="1">
                <a:solidFill>
                  <a:schemeClr val="accent1"/>
                </a:solidFill>
              </a:rPr>
              <a:t>Causal tests  </a:t>
            </a:r>
            <a:r>
              <a:rPr lang="en-US" altLang="en-US" sz="3200"/>
              <a:t>FXR agonist; fecal transplant from HFD mice into chow-fed mice.</a:t>
            </a:r>
          </a:p>
        </p:txBody>
      </p:sp>
      <p:sp>
        <p:nvSpPr>
          <p:cNvPr id="25" name="Rectangle 24"/>
          <p:cNvSpPr/>
          <p:nvPr/>
        </p:nvSpPr>
        <p:spPr>
          <a:xfrm>
            <a:off x="914400" y="31840148"/>
            <a:ext cx="9025128" cy="9134115"/>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Rectangle 25"/>
          <p:cNvSpPr/>
          <p:nvPr/>
        </p:nvSpPr>
        <p:spPr>
          <a:xfrm>
            <a:off x="914400" y="31840148"/>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1463040" y="31840148"/>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Study design</a:t>
            </a:r>
          </a:p>
        </p:txBody>
      </p:sp>
      <p:sp>
        <p:nvSpPr>
          <p:cNvPr id="28" name="Rectangle 27"/>
          <p:cNvSpPr/>
          <p:nvPr/>
        </p:nvSpPr>
        <p:spPr>
          <a:xfrm>
            <a:off x="1463040" y="33430188"/>
            <a:ext cx="7927848" cy="6324875"/>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1463040" y="33430188"/>
            <a:ext cx="7927848" cy="6324875"/>
          </a:xfrm>
          <a:prstGeom prst="rect">
            <a:avLst/>
          </a:prstGeom>
          <a:noFill/>
        </p:spPr>
        <p:txBody>
          <a:bodyPr wrap="square" anchor="ctr" lIns="0" rIns="0" tIns="0" bIns="0">
            <a:spAutoFit/>
          </a:bodyPr>
          <a:lstStyle/>
          <a:p>
            <a:pPr eaLnBrk="1" hangingPunct="1" algn="ctr">
              <a:lnSpc>
                <a:spcPct val="120000"/>
              </a:lnSpc>
            </a:pPr>
            <a:r>
              <a:rPr lang="en-US" altLang="en-US" sz="2400">
                <a:solidFill>
                  <a:schemeClr val="accent4"/>
                </a:solidFill>
              </a:rPr>
              <a:t>Insert study design figure (Insert → Pictures)</a:t>
            </a:r>
          </a:p>
        </p:txBody>
      </p:sp>
      <p:sp>
        <p:nvSpPr>
          <p:cNvPr id="30" name="TextBox 29"/>
          <p:cNvSpPr txBox="1"/>
          <p:nvPr/>
        </p:nvSpPr>
        <p:spPr>
          <a:xfrm>
            <a:off x="1463040" y="40029384"/>
            <a:ext cx="7927848" cy="39624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2  Study design and groups</a:t>
            </a:r>
          </a:p>
        </p:txBody>
      </p:sp>
      <p:sp>
        <p:nvSpPr>
          <p:cNvPr id="31" name="Rectangle 30"/>
          <p:cNvSpPr/>
          <p:nvPr/>
        </p:nvSpPr>
        <p:spPr>
          <a:xfrm>
            <a:off x="10625328" y="7479792"/>
            <a:ext cx="9025128" cy="11475144"/>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Rectangle 31"/>
          <p:cNvSpPr/>
          <p:nvPr/>
        </p:nvSpPr>
        <p:spPr>
          <a:xfrm>
            <a:off x="10625328" y="74797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TextBox 32"/>
          <p:cNvSpPr txBox="1"/>
          <p:nvPr/>
        </p:nvSpPr>
        <p:spPr>
          <a:xfrm>
            <a:off x="11173967" y="747979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1: Liver fat rises</a:t>
            </a:r>
          </a:p>
        </p:txBody>
      </p:sp>
      <p:graphicFrame>
        <p:nvGraphicFramePr>
          <p:cNvPr id="34" name="Chart 33"/>
          <p:cNvGraphicFramePr>
            <a:graphicFrameLocks noGrp="1"/>
          </p:cNvGraphicFramePr>
          <p:nvPr/>
        </p:nvGraphicFramePr>
        <p:xfrm>
          <a:off x="11173967" y="9069832"/>
          <a:ext cx="7927848" cy="6628824"/>
        </p:xfrm>
        <a:graphic>
          <a:graphicData uri="http://schemas.openxmlformats.org/drawingml/2006/chart">
            <c:chart xmlns:c="http://schemas.openxmlformats.org/drawingml/2006/chart" r:id="rId3"/>
          </a:graphicData>
        </a:graphic>
      </p:graphicFrame>
      <p:sp>
        <p:nvSpPr>
          <p:cNvPr id="35" name="TextBox 34"/>
          <p:cNvSpPr txBox="1"/>
          <p:nvPr/>
        </p:nvSpPr>
        <p:spPr>
          <a:xfrm>
            <a:off x="11173967" y="15972976"/>
            <a:ext cx="7927848"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3  Liver triglycerides (example data, mean ± SD)</a:t>
            </a:r>
          </a:p>
        </p:txBody>
      </p:sp>
      <p:sp>
        <p:nvSpPr>
          <p:cNvPr id="36" name="TextBox 35"/>
          <p:cNvSpPr txBox="1"/>
          <p:nvPr/>
        </p:nvSpPr>
        <p:spPr>
          <a:xfrm>
            <a:off x="11173967" y="17085496"/>
            <a:ext cx="7927848"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1.8× control at week 12 (p &lt; 0.001).</a:t>
            </a:r>
          </a:p>
        </p:txBody>
      </p:sp>
      <p:sp>
        <p:nvSpPr>
          <p:cNvPr id="37" name="Rectangle 36"/>
          <p:cNvSpPr/>
          <p:nvPr/>
        </p:nvSpPr>
        <p:spPr>
          <a:xfrm>
            <a:off x="10625328" y="19640736"/>
            <a:ext cx="9025128" cy="11475144"/>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8" name="Rectangle 37"/>
          <p:cNvSpPr/>
          <p:nvPr/>
        </p:nvSpPr>
        <p:spPr>
          <a:xfrm>
            <a:off x="10625328" y="19640736"/>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11173967" y="19640736"/>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2: Microbiota shift</a:t>
            </a:r>
          </a:p>
        </p:txBody>
      </p:sp>
      <p:graphicFrame>
        <p:nvGraphicFramePr>
          <p:cNvPr id="40" name="Chart 39"/>
          <p:cNvGraphicFramePr>
            <a:graphicFrameLocks noGrp="1"/>
          </p:cNvGraphicFramePr>
          <p:nvPr/>
        </p:nvGraphicFramePr>
        <p:xfrm>
          <a:off x="11173967" y="21230776"/>
          <a:ext cx="7927848" cy="6628824"/>
        </p:xfrm>
        <a:graphic>
          <a:graphicData uri="http://schemas.openxmlformats.org/drawingml/2006/chart">
            <c:chart xmlns:c="http://schemas.openxmlformats.org/drawingml/2006/chart" r:id="rId4"/>
          </a:graphicData>
        </a:graphic>
      </p:graphicFrame>
      <p:sp>
        <p:nvSpPr>
          <p:cNvPr id="41" name="TextBox 40"/>
          <p:cNvSpPr txBox="1"/>
          <p:nvPr/>
        </p:nvSpPr>
        <p:spPr>
          <a:xfrm>
            <a:off x="11173967" y="28133920"/>
            <a:ext cx="7927848"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4  Phylum-level composition (example data)</a:t>
            </a:r>
          </a:p>
        </p:txBody>
      </p:sp>
      <p:sp>
        <p:nvSpPr>
          <p:cNvPr id="42" name="TextBox 41"/>
          <p:cNvSpPr txBox="1"/>
          <p:nvPr/>
        </p:nvSpPr>
        <p:spPr>
          <a:xfrm>
            <a:off x="11173967" y="29246440"/>
            <a:ext cx="7927848"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Firmicutes rose and Bacteroidetes fell.</a:t>
            </a:r>
          </a:p>
        </p:txBody>
      </p:sp>
      <p:sp>
        <p:nvSpPr>
          <p:cNvPr id="43" name="Rectangle 42"/>
          <p:cNvSpPr/>
          <p:nvPr/>
        </p:nvSpPr>
        <p:spPr>
          <a:xfrm>
            <a:off x="10625328" y="31801680"/>
            <a:ext cx="9025128" cy="9172583"/>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Rectangle 43"/>
          <p:cNvSpPr/>
          <p:nvPr/>
        </p:nvSpPr>
        <p:spPr>
          <a:xfrm>
            <a:off x="10625328" y="31801680"/>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5" name="TextBox 44"/>
          <p:cNvSpPr txBox="1"/>
          <p:nvPr/>
        </p:nvSpPr>
        <p:spPr>
          <a:xfrm>
            <a:off x="11173967" y="31801680"/>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4: Mechanism</a:t>
            </a:r>
          </a:p>
        </p:txBody>
      </p:sp>
      <p:pic>
        <p:nvPicPr>
          <p:cNvPr id="46" name="Picture 45" descr="mechanism.jpg"/>
          <p:cNvPicPr>
            <a:picLocks noChangeAspect="1"/>
          </p:cNvPicPr>
          <p:nvPr/>
        </p:nvPicPr>
        <p:blipFill>
          <a:blip r:embed="rId5"/>
          <a:stretch>
            <a:fillRect/>
          </a:stretch>
        </p:blipFill>
        <p:spPr>
          <a:xfrm>
            <a:off x="11173967" y="33391720"/>
            <a:ext cx="7927848" cy="4722504"/>
          </a:xfrm>
          <a:prstGeom prst="rect">
            <a:avLst/>
          </a:prstGeom>
        </p:spPr>
      </p:pic>
      <p:sp>
        <p:nvSpPr>
          <p:cNvPr id="47" name="TextBox 46"/>
          <p:cNvSpPr txBox="1"/>
          <p:nvPr/>
        </p:nvSpPr>
        <p:spPr>
          <a:xfrm>
            <a:off x="11173967" y="38388543"/>
            <a:ext cx="7927848" cy="39624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6  Proposed mechanism (schematic)</a:t>
            </a:r>
          </a:p>
        </p:txBody>
      </p:sp>
      <p:sp>
        <p:nvSpPr>
          <p:cNvPr id="48" name="TextBox 47"/>
          <p:cNvSpPr txBox="1"/>
          <p:nvPr/>
        </p:nvSpPr>
        <p:spPr>
          <a:xfrm>
            <a:off x="11173967" y="39104823"/>
            <a:ext cx="7927848"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The FXR agonist restored SHP and cut liver triglycerides by ~32%.</a:t>
            </a:r>
          </a:p>
        </p:txBody>
      </p:sp>
      <p:sp>
        <p:nvSpPr>
          <p:cNvPr id="49" name="Rectangle 48"/>
          <p:cNvSpPr/>
          <p:nvPr/>
        </p:nvSpPr>
        <p:spPr>
          <a:xfrm>
            <a:off x="20336256" y="7479792"/>
            <a:ext cx="9025128" cy="797356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0" name="Rectangle 49"/>
          <p:cNvSpPr/>
          <p:nvPr/>
        </p:nvSpPr>
        <p:spPr>
          <a:xfrm>
            <a:off x="20336256" y="7479792"/>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1" name="TextBox 50"/>
          <p:cNvSpPr txBox="1"/>
          <p:nvPr/>
        </p:nvSpPr>
        <p:spPr>
          <a:xfrm>
            <a:off x="20884896" y="7479792"/>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Discussion</a:t>
            </a:r>
          </a:p>
        </p:txBody>
      </p:sp>
      <p:sp>
        <p:nvSpPr>
          <p:cNvPr id="52" name="TextBox 51"/>
          <p:cNvSpPr txBox="1"/>
          <p:nvPr/>
        </p:nvSpPr>
        <p:spPr>
          <a:xfrm>
            <a:off x="20884896" y="9069832"/>
            <a:ext cx="7927848" cy="3820159"/>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Fecal transplant reproduced the phenotype: the microbiota change is a cause, not a side effect.</a:t>
            </a:r>
          </a:p>
          <a:p>
            <a:pPr eaLnBrk="1" hangingPunct="1">
              <a:lnSpc>
                <a:spcPct val="145000"/>
              </a:lnSpc>
              <a:spcBef>
                <a:spcPts val="1120"/>
              </a:spcBef>
            </a:pPr>
            <a:r>
              <a:rPr lang="en-US" altLang="en-US" sz="3200"/>
              <a:t>Partial rescue by the FXR agonist suggests other pathways (e.g., TGR5) also contribute.</a:t>
            </a:r>
          </a:p>
        </p:txBody>
      </p:sp>
      <p:sp>
        <p:nvSpPr>
          <p:cNvPr id="53" name="Rectangle 52"/>
          <p:cNvSpPr/>
          <p:nvPr/>
        </p:nvSpPr>
        <p:spPr>
          <a:xfrm>
            <a:off x="20336256" y="16139159"/>
            <a:ext cx="9025128" cy="934262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4" name="Rectangle 53"/>
          <p:cNvSpPr/>
          <p:nvPr/>
        </p:nvSpPr>
        <p:spPr>
          <a:xfrm>
            <a:off x="20336256" y="16139159"/>
            <a:ext cx="9025128" cy="1041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5" name="TextBox 54"/>
          <p:cNvSpPr txBox="1"/>
          <p:nvPr/>
        </p:nvSpPr>
        <p:spPr>
          <a:xfrm>
            <a:off x="20884896" y="16139159"/>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Conclusions</a:t>
            </a:r>
          </a:p>
        </p:txBody>
      </p:sp>
      <p:sp>
        <p:nvSpPr>
          <p:cNvPr id="56" name="TextBox 55"/>
          <p:cNvSpPr txBox="1"/>
          <p:nvPr/>
        </p:nvSpPr>
        <p:spPr>
          <a:xfrm>
            <a:off x="20884896" y="17729200"/>
            <a:ext cx="7927848" cy="7203948"/>
          </a:xfrm>
          <a:prstGeom prst="rect">
            <a:avLst/>
          </a:prstGeom>
          <a:noFill/>
        </p:spPr>
        <p:txBody>
          <a:bodyPr wrap="square" anchor="ctr" lIns="0" rIns="0" tIns="0" bIns="0">
            <a:spAutoFit/>
          </a:bodyPr>
          <a:lstStyle/>
          <a:p>
            <a:pPr eaLnBrk="1" hangingPunct="1">
              <a:lnSpc>
                <a:spcPct val="145000"/>
              </a:lnSpc>
              <a:spcBef>
                <a:spcPts val="0"/>
              </a:spcBef>
            </a:pPr>
            <a:r>
              <a:rPr lang="en-US" altLang="en-US" sz="3600"/>
              <a:t>1.  A high-fat diet induces dysbiosis and alters bile acids.</a:t>
            </a:r>
          </a:p>
          <a:p>
            <a:pPr eaLnBrk="1" hangingPunct="1">
              <a:lnSpc>
                <a:spcPct val="145000"/>
              </a:lnSpc>
              <a:spcBef>
                <a:spcPts val="1440"/>
              </a:spcBef>
            </a:pPr>
            <a:r>
              <a:rPr lang="en-US" altLang="en-US" sz="3600"/>
              <a:t>2.  More conjugated bile acids suppress hepatic FXR signaling.</a:t>
            </a:r>
          </a:p>
          <a:p>
            <a:pPr eaLnBrk="1" hangingPunct="1">
              <a:lnSpc>
                <a:spcPct val="145000"/>
              </a:lnSpc>
              <a:spcBef>
                <a:spcPts val="1440"/>
              </a:spcBef>
            </a:pPr>
            <a:r>
              <a:rPr lang="en-US" altLang="en-US" sz="3600"/>
              <a:t>3.  Restoring FXR partly reverses liver fat build-up.</a:t>
            </a:r>
          </a:p>
        </p:txBody>
      </p:sp>
      <p:sp>
        <p:nvSpPr>
          <p:cNvPr id="57" name="Rectangle 56"/>
          <p:cNvSpPr/>
          <p:nvPr/>
        </p:nvSpPr>
        <p:spPr>
          <a:xfrm>
            <a:off x="20336256" y="26167588"/>
            <a:ext cx="9025128" cy="6568948"/>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8" name="Rectangle 57"/>
          <p:cNvSpPr/>
          <p:nvPr/>
        </p:nvSpPr>
        <p:spPr>
          <a:xfrm>
            <a:off x="20336256" y="26167588"/>
            <a:ext cx="9025128"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9" name="TextBox 58"/>
          <p:cNvSpPr txBox="1"/>
          <p:nvPr/>
        </p:nvSpPr>
        <p:spPr>
          <a:xfrm>
            <a:off x="20884896" y="26167588"/>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References</a:t>
            </a:r>
          </a:p>
        </p:txBody>
      </p:sp>
      <p:sp>
        <p:nvSpPr>
          <p:cNvPr id="60" name="TextBox 59"/>
          <p:cNvSpPr txBox="1"/>
          <p:nvPr/>
        </p:nvSpPr>
        <p:spPr>
          <a:xfrm>
            <a:off x="20884896" y="27757628"/>
            <a:ext cx="7927848" cy="2415540"/>
          </a:xfrm>
          <a:prstGeom prst="rect">
            <a:avLst/>
          </a:prstGeom>
          <a:noFill/>
        </p:spPr>
        <p:txBody>
          <a:bodyPr wrap="square" anchor="t" lIns="0" rIns="0" tIns="0" bIns="0">
            <a:spAutoFit/>
          </a:bodyPr>
          <a:lstStyle/>
          <a:p>
            <a:pPr eaLnBrk="1" hangingPunct="1">
              <a:lnSpc>
                <a:spcPct val="135000"/>
              </a:lnSpc>
              <a:spcBef>
                <a:spcPts val="0"/>
              </a:spcBef>
            </a:pPr>
            <a:r>
              <a:rPr lang="en-US" altLang="en-US" sz="2200">
                <a:solidFill>
                  <a:srgbClr val="5F6B78"/>
                </a:solidFill>
              </a:rPr>
              <a:t>1. Author AA, Author BB. Title of the article. Journal Name. Year;Vol(Issue):pages.</a:t>
            </a:r>
          </a:p>
          <a:p>
            <a:pPr eaLnBrk="1" hangingPunct="1">
              <a:lnSpc>
                <a:spcPct val="135000"/>
              </a:lnSpc>
              <a:spcBef>
                <a:spcPts val="400"/>
              </a:spcBef>
            </a:pPr>
            <a:r>
              <a:rPr lang="en-US" altLang="en-US" sz="2200">
                <a:solidFill>
                  <a:srgbClr val="5F6B78"/>
                </a:solidFill>
              </a:rPr>
              <a:t>2. Author AA, Author BB. Title of the article. Journal Name. Year;Vol(Issue):pages.</a:t>
            </a:r>
          </a:p>
          <a:p>
            <a:pPr eaLnBrk="1" hangingPunct="1">
              <a:lnSpc>
                <a:spcPct val="135000"/>
              </a:lnSpc>
              <a:spcBef>
                <a:spcPts val="400"/>
              </a:spcBef>
            </a:pPr>
            <a:r>
              <a:rPr lang="en-US" altLang="en-US" sz="2200">
                <a:solidFill>
                  <a:srgbClr val="5F6B78"/>
                </a:solidFill>
              </a:rPr>
              <a:t>3. Author AA, Author BB. Title of the article. Journal Name. Year;Vol(Issue):pages.</a:t>
            </a:r>
          </a:p>
        </p:txBody>
      </p:sp>
      <p:sp>
        <p:nvSpPr>
          <p:cNvPr id="61" name="Rectangle 60"/>
          <p:cNvSpPr/>
          <p:nvPr/>
        </p:nvSpPr>
        <p:spPr>
          <a:xfrm>
            <a:off x="20336256" y="33422336"/>
            <a:ext cx="9025128" cy="7551928"/>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2" name="Rectangle 61"/>
          <p:cNvSpPr/>
          <p:nvPr/>
        </p:nvSpPr>
        <p:spPr>
          <a:xfrm>
            <a:off x="20336256" y="33422336"/>
            <a:ext cx="9025128" cy="1041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3" name="TextBox 62"/>
          <p:cNvSpPr txBox="1"/>
          <p:nvPr/>
        </p:nvSpPr>
        <p:spPr>
          <a:xfrm>
            <a:off x="20884896" y="33422336"/>
            <a:ext cx="7927848"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Acknowledgments &amp; contact</a:t>
            </a:r>
          </a:p>
        </p:txBody>
      </p:sp>
      <p:sp>
        <p:nvSpPr>
          <p:cNvPr id="64" name="Rectangle 63"/>
          <p:cNvSpPr/>
          <p:nvPr/>
        </p:nvSpPr>
        <p:spPr>
          <a:xfrm>
            <a:off x="20884896" y="35012376"/>
            <a:ext cx="7927848" cy="2331720"/>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5" name="TextBox 64"/>
          <p:cNvSpPr txBox="1"/>
          <p:nvPr/>
        </p:nvSpPr>
        <p:spPr>
          <a:xfrm>
            <a:off x="20884896" y="35012376"/>
            <a:ext cx="7927848" cy="2331720"/>
          </a:xfrm>
          <a:prstGeom prst="rect">
            <a:avLst/>
          </a:prstGeom>
          <a:noFill/>
        </p:spPr>
        <p:txBody>
          <a:bodyPr wrap="square" anchor="ctr" lIns="0" rIns="0" tIns="0" bIns="0">
            <a:spAutoFit/>
          </a:bodyPr>
          <a:lstStyle/>
          <a:p>
            <a:pPr eaLnBrk="1" hangingPunct="1" algn="ctr">
              <a:lnSpc>
                <a:spcPct val="120000"/>
              </a:lnSpc>
            </a:pPr>
            <a:r>
              <a:rPr lang="en-US" altLang="en-US" sz="2400">
                <a:solidFill>
                  <a:schemeClr val="accent4"/>
                </a:solidFill>
              </a:rPr>
              <a:t>Insert QR code: paper / lab website</a:t>
            </a:r>
          </a:p>
        </p:txBody>
      </p:sp>
      <p:sp>
        <p:nvSpPr>
          <p:cNvPr id="66" name="TextBox 65"/>
          <p:cNvSpPr txBox="1"/>
          <p:nvPr/>
        </p:nvSpPr>
        <p:spPr>
          <a:xfrm>
            <a:off x="20884896" y="37618415"/>
            <a:ext cx="7927848"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Supported by [funding agency] (Award No. XXXXXXX). Contact: name@university.edu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38404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TextBox 2"/>
          <p:cNvSpPr txBox="1"/>
          <p:nvPr/>
        </p:nvSpPr>
        <p:spPr>
          <a:xfrm>
            <a:off x="914400" y="548640"/>
            <a:ext cx="28446984" cy="2743200"/>
          </a:xfrm>
          <a:prstGeom prst="rect">
            <a:avLst/>
          </a:prstGeom>
          <a:noFill/>
        </p:spPr>
        <p:txBody>
          <a:bodyPr wrap="square" anchor="ctr" lIns="0" rIns="0" tIns="0" bIns="0">
            <a:spAutoFit/>
          </a:bodyPr>
          <a:lstStyle/>
          <a:p>
            <a:pPr eaLnBrk="1" hangingPunct="1">
              <a:lnSpc>
                <a:spcPct val="120000"/>
              </a:lnSpc>
            </a:pPr>
            <a:r>
              <a:rPr lang="en-US" altLang="en-US" sz="7040" b="1">
                <a:solidFill>
                  <a:srgbClr val="FFFFFF"/>
                </a:solidFill>
              </a:rPr>
              <a:t>How to use this poster (this page does not print)</a:t>
            </a:r>
          </a:p>
        </p:txBody>
      </p:sp>
      <p:sp>
        <p:nvSpPr>
          <p:cNvPr id="4" name="TextBox 3"/>
          <p:cNvSpPr txBox="1"/>
          <p:nvPr/>
        </p:nvSpPr>
        <p:spPr>
          <a:xfrm>
            <a:off x="914400" y="47548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Size</a:t>
            </a:r>
          </a:p>
          <a:p>
            <a:pPr eaLnBrk="1" hangingPunct="1">
              <a:lnSpc>
                <a:spcPct val="140000"/>
              </a:lnSpc>
              <a:spcBef>
                <a:spcPts val="600"/>
              </a:spcBef>
            </a:pPr>
            <a:r>
              <a:rPr lang="en-US" altLang="en-US" sz="3200"/>
              <a:t>This file: A0 portrait (841 × 1189 mm). Other files: 36 × 48 in portrait, 48 × 36 in landscape, A0 portrait (841 × 1189 mm), A0 landscape (1189 × 841 mm), A1 portrait (594 × 841 mm), A1 landscape (841 × 594 mm), 16:9 e-poster, 72 × 48 in landscape, 72 × 36 in landscape, 90 × 120 cm portrait. Download the size you need; scaling the page throws the type sizes out of proportion.</a:t>
            </a:r>
          </a:p>
        </p:txBody>
      </p:sp>
      <p:sp>
        <p:nvSpPr>
          <p:cNvPr id="5" name="TextBox 4"/>
          <p:cNvSpPr txBox="1"/>
          <p:nvPr/>
        </p:nvSpPr>
        <p:spPr>
          <a:xfrm>
            <a:off x="914400" y="806704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Type sizes</a:t>
            </a:r>
          </a:p>
          <a:p>
            <a:pPr eaLnBrk="1" hangingPunct="1">
              <a:lnSpc>
                <a:spcPct val="140000"/>
              </a:lnSpc>
              <a:spcBef>
                <a:spcPts val="600"/>
              </a:spcBef>
            </a:pPr>
            <a:r>
              <a:rPr lang="en-US" altLang="en-US" sz="3200"/>
              <a:t>Title about 88 pt, section headings about 40 pt, body about 32 pt, captions about 24 pt: body text reads from 1–2 m (4–6 ft) away.</a:t>
            </a:r>
          </a:p>
        </p:txBody>
      </p:sp>
      <p:sp>
        <p:nvSpPr>
          <p:cNvPr id="6" name="TextBox 5"/>
          <p:cNvSpPr txBox="1"/>
          <p:nvPr/>
        </p:nvSpPr>
        <p:spPr>
          <a:xfrm>
            <a:off x="914400" y="1081024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Colors</a:t>
            </a:r>
          </a:p>
          <a:p>
            <a:pPr eaLnBrk="1" hangingPunct="1">
              <a:lnSpc>
                <a:spcPct val="140000"/>
              </a:lnSpc>
              <a:spcBef>
                <a:spcPts val="600"/>
              </a:spcBef>
            </a:pPr>
            <a:r>
              <a:rPr lang="en-US" altLang="en-US" sz="3200"/>
              <a:t>Every color is a theme color: Design → Variants → Colors recolors the whole poster. Or download a file in another preset palette.</a:t>
            </a:r>
          </a:p>
        </p:txBody>
      </p:sp>
      <p:sp>
        <p:nvSpPr>
          <p:cNvPr id="7" name="TextBox 6"/>
          <p:cNvSpPr txBox="1"/>
          <p:nvPr/>
        </p:nvSpPr>
        <p:spPr>
          <a:xfrm>
            <a:off x="914400" y="1355344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Replace the content</a:t>
            </a:r>
          </a:p>
          <a:p>
            <a:pPr eaLnBrk="1" hangingPunct="1">
              <a:lnSpc>
                <a:spcPct val="140000"/>
              </a:lnSpc>
              <a:spcBef>
                <a:spcPts val="600"/>
              </a:spcBef>
            </a:pPr>
            <a:r>
              <a:rPr lang="en-US" altLang="en-US" sz="3200"/>
              <a:t>The study and data are fictional examples. Charts and tables are native PowerPoint objects: right-click a chart → Edit Data.</a:t>
            </a:r>
          </a:p>
        </p:txBody>
      </p:sp>
      <p:sp>
        <p:nvSpPr>
          <p:cNvPr id="8" name="TextBox 7"/>
          <p:cNvSpPr txBox="1"/>
          <p:nvPr/>
        </p:nvSpPr>
        <p:spPr>
          <a:xfrm>
            <a:off x="914400" y="1629664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Pictures</a:t>
            </a:r>
          </a:p>
          <a:p>
            <a:pPr eaLnBrk="1" hangingPunct="1">
              <a:lnSpc>
                <a:spcPct val="140000"/>
              </a:lnSpc>
              <a:spcBef>
                <a:spcPts val="600"/>
              </a:spcBef>
            </a:pPr>
            <a:r>
              <a:rPr lang="en-US" altLang="en-US" sz="3200"/>
              <a:t>Right-click an example figure → Change Picture. For dashed frames, delete the frame and insert your flow chart or QR code.</a:t>
            </a:r>
          </a:p>
        </p:txBody>
      </p:sp>
      <p:sp>
        <p:nvSpPr>
          <p:cNvPr id="9" name="TextBox 8"/>
          <p:cNvSpPr txBox="1"/>
          <p:nvPr/>
        </p:nvSpPr>
        <p:spPr>
          <a:xfrm>
            <a:off x="914400" y="1903984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Printing</a:t>
            </a:r>
          </a:p>
          <a:p>
            <a:pPr eaLnBrk="1" hangingPunct="1">
              <a:lnSpc>
                <a:spcPct val="140000"/>
              </a:lnSpc>
              <a:spcBef>
                <a:spcPts val="600"/>
              </a:spcBef>
            </a:pPr>
            <a:r>
              <a:rPr lang="en-US" altLang="en-US" sz="3200"/>
              <a:t>File → Export as PDF and print slide 1 only. Tell the print shop the finished size.</a:t>
            </a:r>
          </a:p>
        </p:txBody>
      </p:sp>
      <p:sp>
        <p:nvSpPr>
          <p:cNvPr id="10" name="TextBox 9"/>
          <p:cNvSpPr txBox="1"/>
          <p:nvPr/>
        </p:nvSpPr>
        <p:spPr>
          <a:xfrm>
            <a:off x="914400" y="22148800"/>
            <a:ext cx="28446984" cy="1097280"/>
          </a:xfrm>
          <a:prstGeom prst="rect">
            <a:avLst/>
          </a:prstGeom>
          <a:noFill/>
        </p:spPr>
        <p:txBody>
          <a:bodyPr wrap="square" anchor="t" lIns="0" rIns="0" tIns="0" bIns="0">
            <a:spAutoFit/>
          </a:bodyPr>
          <a:lstStyle/>
          <a:p>
            <a:pPr eaLnBrk="1" hangingPunct="1">
              <a:lnSpc>
                <a:spcPct val="120000"/>
              </a:lnSpc>
            </a:pPr>
            <a:r>
              <a:rPr lang="en-US" altLang="en-US" sz="3200" b="1">
                <a:solidFill>
                  <a:schemeClr val="accent2"/>
                </a:solidFill>
              </a:rPr>
              <a:t>Prompts for the example figures (the link opens SciDraw AI with the prompt filled in)</a:t>
            </a:r>
          </a:p>
        </p:txBody>
      </p:sp>
      <p:sp>
        <p:nvSpPr>
          <p:cNvPr id="11" name="TextBox 10"/>
          <p:cNvSpPr txBox="1"/>
          <p:nvPr/>
        </p:nvSpPr>
        <p:spPr>
          <a:xfrm>
            <a:off x="914400" y="23611840"/>
            <a:ext cx="28446984" cy="4114800"/>
          </a:xfrm>
          <a:prstGeom prst="rect">
            <a:avLst/>
          </a:prstGeom>
          <a:noFill/>
        </p:spPr>
        <p:txBody>
          <a:bodyPr wrap="square" anchor="t" lIns="0" rIns="0" tIns="0" bIns="0">
            <a:spAutoFit/>
          </a:bodyPr>
          <a:lstStyle/>
          <a:p>
            <a:pPr eaLnBrk="1" hangingPunct="1">
              <a:lnSpc>
                <a:spcPct val="135000"/>
              </a:lnSpc>
            </a:pPr>
            <a:r>
              <a:rPr lang="en-US" altLang="en-US" sz="2400" b="1"/>
              <a:t>Background schematic  </a:t>
            </a:r>
            <a:r>
              <a:rPr lang="en-US" altLang="en-US" sz="2400" b="1">
                <a:solidFill>
                  <a:schemeClr val="accent1"/>
                </a:solidFill>
                <a:hlinkClick r:id="rId2"/>
              </a:rPr>
              <a:t>Open SciDraw AI →</a:t>
            </a:r>
          </a:p>
          <a:p>
            <a:pPr eaLnBrk="1" hangingPunct="1">
              <a:lnSpc>
                <a:spcPct val="135000"/>
              </a:lnSpc>
              <a:spcBef>
                <a:spcPts val="600"/>
              </a:spcBef>
            </a:pPr>
            <a:r>
              <a:rPr lang="en-US" altLang="en-US" sz="2400">
                <a:solidFill>
                  <a:srgbClr val="5F6B78"/>
                </a:solidFill>
              </a:rPr>
              <a:t>Draw a research background schematic of the gut–liver axis, flat vector style, white background, navy blue and teal as the main colors with a few amber accents. Four steps from left to right, connected by arrows: (1) "High-fat diet"; (2) "Gut dysbiosis", showing fewer beneficial bacteria and more opportunistic bacteria; (3) "Altered bile acids"; (4) "Portal vein" leading into the liver, where lipid droplets build up inside hepatocytes, labeled "Hepatic lipid accumulation". Draw the intestine and its microbes on the left, and the liver with one enlarged hepatocyte on the right. No title in the image; use only these five short English labels, in a large, legible font.</a:t>
            </a:r>
          </a:p>
        </p:txBody>
      </p:sp>
      <p:sp>
        <p:nvSpPr>
          <p:cNvPr id="12" name="TextBox 11"/>
          <p:cNvSpPr txBox="1"/>
          <p:nvPr/>
        </p:nvSpPr>
        <p:spPr>
          <a:xfrm>
            <a:off x="914400" y="28183840"/>
            <a:ext cx="28446984" cy="4114800"/>
          </a:xfrm>
          <a:prstGeom prst="rect">
            <a:avLst/>
          </a:prstGeom>
          <a:noFill/>
        </p:spPr>
        <p:txBody>
          <a:bodyPr wrap="square" anchor="t" lIns="0" rIns="0" tIns="0" bIns="0">
            <a:spAutoFit/>
          </a:bodyPr>
          <a:lstStyle/>
          <a:p>
            <a:pPr eaLnBrk="1" hangingPunct="1">
              <a:lnSpc>
                <a:spcPct val="135000"/>
              </a:lnSpc>
            </a:pPr>
            <a:r>
              <a:rPr lang="en-US" altLang="en-US" sz="2400" b="1"/>
              <a:t>Mechanism model  </a:t>
            </a:r>
            <a:r>
              <a:rPr lang="en-US" altLang="en-US" sz="2400" b="1">
                <a:solidFill>
                  <a:schemeClr val="accent1"/>
                </a:solidFill>
                <a:hlinkClick r:id="rId3"/>
              </a:rPr>
              <a:t>Open SciDraw AI →</a:t>
            </a:r>
          </a:p>
          <a:p>
            <a:pPr eaLnBrk="1" hangingPunct="1">
              <a:lnSpc>
                <a:spcPct val="135000"/>
              </a:lnSpc>
              <a:spcBef>
                <a:spcPts val="600"/>
              </a:spcBef>
            </a:pPr>
            <a:r>
              <a:rPr lang="en-US" altLang="en-US" sz="2400">
                <a:solidFill>
                  <a:srgbClr val="5F6B78"/>
                </a:solidFill>
              </a:rPr>
              <a:t>Draw a mechanism model figure, flat vector style, white background, navy blue, teal and amber. The image has two parts, top and bottom. Top part, labeled "Gut": "High-fat diet" → "Gut dysbiosis" → "Reduced bile salt hydrolase activity" → "More conjugated bile acids". Bottom part, labeled "Hepatocyte": "Weaker FXR activation" → "Lower SHP expression" → "SREBP-1c upregulated" → "More fatty acid synthesis" → "Lipid droplet accumulation". Connect the two parts with one downward arrow labeled "Portal vein". All arrows are navy blue and mean "promotes / leads to"; do not use inhibition symbols and do not draw a legend. Each label appears only once, in English; no title in the image.</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poster template (classic, A0 portrait (841 × 1189 mm)) · SciDraw AI</dc:title>
  <dc:subject/>
  <dc:creator>SciDraw AI</dc:creator>
  <cp:keywords>SciDraw AI; research poster; scientific poster; academic poster; PowerPoint template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