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Lit>
            </c:plus>
            <c:minus>
              <c:numLit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Synapse density</c:v>
                </c:pt>
                <c:pt idx="1">
                  <c:v>Synaptic protein in microglia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Sleep-deprived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Lit>
            </c:plus>
            <c:minus>
              <c:numLit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Synapse density</c:v>
                </c:pt>
                <c:pt idx="1">
                  <c:v>Synaptic protein in microglia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78</c:v>
                </c:pt>
                <c:pt idx="1">
                  <c:v>162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% of control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Control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52</c:v>
                </c:pt>
                <c:pt idx="2">
                  <c:v>66</c:v>
                </c:pt>
                <c:pt idx="3">
                  <c:v>78</c:v>
                </c:pt>
                <c:pt idx="4">
                  <c:v>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Sleep-deprived</c:v>
                </c:pt>
              </c:strCache>
            </c:strRef>
          </c:tx>
          <c:spPr>
            <a:ln w="28575">
              <a:solidFill>
                <a:schemeClr val="accent5"/>
              </a:solidFill>
            </a:ln>
          </c:spPr>
          <c:marker>
            <c:symbol val="circle"/>
            <c:size val="7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34</c:v>
                </c:pt>
                <c:pt idx="1">
                  <c:v>41</c:v>
                </c:pt>
                <c:pt idx="2">
                  <c:v>48</c:v>
                </c:pt>
                <c:pt idx="3">
                  <c:v>55</c:v>
                </c:pt>
                <c:pt idx="4">
                  <c:v>60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Sleep-deprived + blocker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35</c:v>
                </c:pt>
                <c:pt idx="1">
                  <c:v>48</c:v>
                </c:pt>
                <c:pt idx="2">
                  <c:v>60</c:v>
                </c:pt>
                <c:pt idx="3">
                  <c:v>70</c:v>
                </c:pt>
                <c:pt idx="4">
                  <c:v>78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Training day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0.0"/>
          <c:min val="2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Correct choices 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Synapse density</c:v>
                </c:pt>
                <c:pt idx="1">
                  <c:v>Memory test accuracy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84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Engulfment activated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Lit>
            </c:plus>
            <c:minus>
              <c:numLit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Synapse density</c:v>
                </c:pt>
                <c:pt idx="1">
                  <c:v>Memory test accuracy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81</c:v>
                </c:pt>
                <c:pt idx="1">
                  <c:v>63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Value (illustrative)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(20 seconds): give the title, journal and year, and say where the authors are based if it helps put the work in context.</a:t>
            </a:r>
          </a:p>
          <a:p>
            <a:r>
              <a:t>Tip: send the paper to the group a few days ahead so people come having read it.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explains the template. It is hidden in Slide Show; delete it when you are done.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 minute): "Why this paper" matters most: it tells the group what angle to listen from.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(1.5 minutes): three steps, what we know → what we don't → the question of this paper, to bring everyone into it.</a:t>
            </a:r>
          </a:p>
          <a:p>
            <a:r>
              <a:t>Tip: label your own schematics "drawn by the presenter" so they are not mistaken for the paper's figures.</a:t>
            </a:r>
          </a:p>
          <a:p>
            <a:r>
              <a:t>Figure prompt: the example figure was generated from the prompt below. The link under the figure fills it in:</a:t>
            </a:r>
          </a:p>
          <a:p>
            <a:r>
              <a:t>Draw a research background schematic of the hypothesis that sleep deprivation impairs memory consolidation through microglial engulfment of synapses, flat vector style, white background, navy blue and teal with a few amber accents. Four steps from left to right, connected by navy arrows: (1) "Sleep deprivation", drawn as a clock and a wide-awake mouse; (2) "Microglial activation", drawn as a microglial cell extending its processes; (3) "Synapse engulfment", drawn as a microglial cell wrapping around a synapse; (4) "Impaired memory consolidation", drawn as a hippocampus outline with a downward arrow. Each label appears only once, in English; no title in the image.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 minute): lay out the logic of the whole paper. The figure-by-figure slides that follow fill in this map.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(2 minutes): read the figure in three steps on the right (what is shown → key comparison → what it means), then give the evidence rating.</a:t>
            </a:r>
          </a:p>
          <a:p>
            <a:r>
              <a:t>Tip: the chart on the left only shows the layout. Replace it with a screenshot of Figure 2 and credit the source.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(2 minutes): the key figure of the paper. Stress "partly": other mechanisms must be involved too.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(1.5 minutes): after the conclusion, raise the possibility of off-target drug effects yourself. It is a good opening for discussion.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(1.5 minutes): separate what the paper says from what the data show. This is the most valuable part of a journal club.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(1.5 minutes): limitations are not nitpicking. Frame each as "if we did this study, how would we close the gap?"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(1.5 minutes): this turns the talk from "someone else's work" into "how it moves our project forward".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slide: stay here and lead the discussion. Make the questions specific and answerable, ideally tied to our own projects.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slide: leave the full reference on screen so people can look the paper up afterward.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is hidden in Slide Show. Call it up by slide number when someone asks about the methods.</a:t>
            </a:r>
          </a:p>
          <a:p/>
          <a:p>
            <a:r>
              <a:t>SciDraw AI research templates · sci-draw.com · Example edition: the paper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Dissertation defense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Caption: one sentence on what the figure shows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Caption: one sentence on what the figure shows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Caption: one sentence on what the figure shows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Paper / lab website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en-US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ai-drawing?prompt=journal-club-background&amp;utm_source=template&amp;utm_medium=pptx&amp;utm_campaign=journal-club-en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sci-vis?utm_source=template&amp;utm_medium=pptx&amp;utm_campaign=journal-club-en&amp;utm_content=figure-2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sci-vis?utm_source=template&amp;utm_medium=pptx&amp;utm_campaign=journal-club-en&amp;utm_content=figure-3" TargetMode="Externa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hyperlink" Target="https://sci-draw.com/sci-vis?utm_source=template&amp;utm_medium=pptx&amp;utm_campaign=journal-club-en&amp;utm_content=figure-4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Journal Club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Sleep deprivation impairs memory consolidation via microglial synapse engulfment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 defTabSz="1325880">
              <a:tabLst>
                <a:tab pos="1325880" algn="l"/>
                <a:tab pos="4937760" algn="l"/>
                <a:tab pos="6172200" algn="l"/>
              </a:tabLst>
            </a:pPr>
            <a:r>
              <a:rPr lang="en-US" altLang="en-US">
                <a:solidFill>
                  <a:srgbClr val="5F6B78"/>
                </a:solidFill>
              </a:rPr>
              <a:t>Paper</a:t>
            </a:r>
            <a:r>
              <a:rPr lang="en-US" altLang="en-US"/>
              <a:t>	Example A, et al. Journal Name. 2026 (fictional example paper)</a:t>
            </a:r>
          </a:p>
          <a:p>
            <a:pPr eaLnBrk="1" hangingPunct="1" defTabSz="1325880">
              <a:tabLst>
                <a:tab pos="1325880" algn="l"/>
                <a:tab pos="4937760" algn="l"/>
                <a:tab pos="6172200" algn="l"/>
              </a:tabLst>
            </a:pPr>
            <a:r>
              <a:rPr lang="en-US" altLang="en-US">
                <a:solidFill>
                  <a:srgbClr val="5F6B78"/>
                </a:solidFill>
              </a:rPr>
              <a:t>Presenter</a:t>
            </a:r>
            <a:r>
              <a:rPr lang="en-US" altLang="en-US"/>
              <a:t>	Jane Doe	</a:t>
            </a:r>
            <a:r>
              <a:rPr lang="en-US" altLang="en-US">
                <a:solidFill>
                  <a:srgbClr val="5F6B78"/>
                </a:solidFill>
              </a:rPr>
              <a:t>Date</a:t>
            </a:r>
            <a:r>
              <a:rPr lang="en-US" altLang="en-US"/>
              <a:t>	September 22,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use · hidden in Slide Show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Using this template for journal club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Journal Club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800" b="1">
                <a:solidFill>
                  <a:schemeClr val="accent1"/>
                </a:solidFill>
              </a:rPr>
              <a:t>1  Time and length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>
                <a:solidFill>
                  <a:schemeClr val="dk1"/>
                </a:solidFill>
              </a:rPr>
              <a:t>Plan 20–30 minutes and 12–16 slides, with half the time on the figures. Do not read the abstract aloud.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800" b="1">
                <a:solidFill>
                  <a:schemeClr val="accent2"/>
                </a:solidFill>
              </a:rPr>
              <a:t>2  The paper's figures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>
                <a:solidFill>
                  <a:schemeClr val="dk1"/>
                </a:solidFill>
              </a:rPr>
              <a:t>Replace the placeholder charts with screenshots of the figures and credit the source. Never redraw them as your own.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800" b="1">
                <a:solidFill>
                  <a:schemeClr val="accent3"/>
                </a:solidFill>
              </a:rPr>
              <a:t>3  Critique, not summary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>
                <a:solidFill>
                  <a:schemeClr val="dk1"/>
                </a:solidFill>
              </a:rPr>
              <a:t>The evidence and strengths-and-limitations slides make the talk: which claims are well supported, which are speculation?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800" b="1">
                <a:solidFill>
                  <a:schemeClr val="accent6"/>
                </a:solidFill>
              </a:rPr>
              <a:t>4  Bring it home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>
                <a:solidFill>
                  <a:schemeClr val="dk1"/>
                </a:solidFill>
              </a:rPr>
              <a:t>End with what the paper means for our work and a few discussion questions, so the discussion has a starting point.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01 The paper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paper at a glance, and why I chose it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Journal Club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6035039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554479"/>
                <a:gridCol w="4480560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Details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Journal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Journal Name, 2026 (example)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Authors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Example A, et al.; Institute of Neuroscience, Example University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System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Mouse; hippocampal CA1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Methods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Sleep deprivation, synapse labeling and imaging, behavioral tests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6903720" y="1737360"/>
            <a:ext cx="4736592" cy="4297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7269480" y="2011680"/>
            <a:ext cx="402336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n-US" altLang="en-US" sz="1800" b="1">
                <a:solidFill>
                  <a:srgbClr val="F2C66D"/>
                </a:solidFill>
              </a:rPr>
              <a:t>Why this paper</a:t>
            </a:r>
          </a:p>
          <a:p>
            <a:pPr eaLnBrk="1" hangingPunct="1">
              <a:lnSpc>
                <a:spcPct val="135000"/>
              </a:lnSpc>
              <a:spcBef>
                <a:spcPts val="1400"/>
              </a:spcBef>
            </a:pPr>
            <a:r>
              <a:rPr lang="en-US" altLang="en-US" sz="1800">
                <a:solidFill>
                  <a:srgbClr val="FFFFFF"/>
                </a:solidFill>
              </a:rPr>
              <a:t>1.  It bears directly on our project on sleep and synaptic plasticity.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en-US" altLang="en-US" sz="1800">
                <a:solidFill>
                  <a:srgbClr val="FFFFFF"/>
                </a:solidFill>
              </a:rPr>
              <a:t>2.  It proposes a testable cellular mechanism: microglia engulfing synapses.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en-US" altLang="en-US" sz="1800">
                <a:solidFill>
                  <a:srgbClr val="FFFFFF"/>
                </a:solidFill>
              </a:rPr>
              <a:t>3.  Its synapse quantification could be used in our own experiments.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02 The question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Background: why does sleep loss impair memory?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1700" b="1">
                <a:solidFill>
                  <a:schemeClr val="accent1"/>
                </a:solidFill>
              </a:rPr>
              <a:t>What we know</a:t>
            </a:r>
          </a:p>
          <a:p>
            <a:pPr eaLnBrk="1" hangingPunct="1">
              <a:spcBef>
                <a:spcPts val="200"/>
              </a:spcBef>
            </a:pPr>
            <a:r>
              <a:rPr lang="en-US" altLang="en-US" sz="1700"/>
              <a:t>Sleep deprivation weakens memory consolidation and lowers hippocampal synapse numbers.</a:t>
            </a:r>
          </a:p>
          <a:p>
            <a:pPr eaLnBrk="1" hangingPunct="1">
              <a:spcBef>
                <a:spcPts val="1400"/>
              </a:spcBef>
            </a:pPr>
            <a:r>
              <a:rPr lang="en-US" altLang="en-US" sz="1700" b="1">
                <a:solidFill>
                  <a:schemeClr val="accent5"/>
                </a:solidFill>
              </a:rPr>
              <a:t>What we don't</a:t>
            </a:r>
          </a:p>
          <a:p>
            <a:pPr eaLnBrk="1" hangingPunct="1">
              <a:spcBef>
                <a:spcPts val="200"/>
              </a:spcBef>
            </a:pPr>
            <a:r>
              <a:rPr lang="en-US" altLang="en-US" sz="1700"/>
              <a:t>Are fewer synapses made, or are synapses actively removed? And by which cells?</a:t>
            </a:r>
          </a:p>
          <a:p>
            <a:pPr eaLnBrk="1" hangingPunct="1">
              <a:spcBef>
                <a:spcPts val="1400"/>
              </a:spcBef>
            </a:pPr>
            <a:r>
              <a:rPr lang="en-US" altLang="en-US" sz="1700" b="1">
                <a:solidFill>
                  <a:schemeClr val="accent2"/>
                </a:solidFill>
              </a:rPr>
              <a:t>The question</a:t>
            </a:r>
          </a:p>
          <a:p>
            <a:pPr eaLnBrk="1" hangingPunct="1">
              <a:spcBef>
                <a:spcPts val="200"/>
              </a:spcBef>
            </a:pPr>
            <a:r>
              <a:rPr lang="en-US" altLang="en-US" sz="1700"/>
              <a:t>Does microglial engulfment of synapses cause the memory deficit after sleep loss?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2533330"/>
            <a:ext cx="6565392" cy="2294259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Figure 1  The paper's hypothesis (drawn by the presenter, not from the paper)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Journal Club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200" b="1">
                <a:solidFill>
                  <a:schemeClr val="accent2"/>
                </a:solidFill>
              </a:rPr>
              <a:t>✦ </a:t>
            </a:r>
            <a:r>
              <a:rPr lang="en-US" altLang="en-US" sz="1200">
                <a:solidFill>
                  <a:srgbClr val="5F6B78"/>
                </a:solidFill>
              </a:rPr>
              <a:t>Sketch the paper's hypothesis in one figure; the prompt is pre-filled.</a:t>
            </a:r>
            <a:r>
              <a:rPr lang="en-US" altLang="en-US" sz="1200" b="1">
                <a:solidFill>
                  <a:schemeClr val="accent1"/>
                </a:solidFill>
                <a:hlinkClick r:id="rId3"/>
              </a:rPr>
              <a:t>  Open SciDraw AI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02 The question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Study design: from correlation to causation in three steps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Journal Club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828800"/>
            <a:ext cx="324612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103120"/>
            <a:ext cx="16459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600" b="1">
                <a:solidFill>
                  <a:schemeClr val="accent1"/>
                </a:solidFill>
              </a:rPr>
              <a:t>Observe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8880" y="2212848"/>
            <a:ext cx="1143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500" b="1">
                <a:solidFill>
                  <a:srgbClr val="5F6B78"/>
                </a:solidFill>
              </a:rPr>
              <a:t>Figure 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n-US" altLang="en-US" sz="1700"/>
              <a:t>After 6 h of sleep deprivation, hippocampal synapses drop and microglia hold more synaptic protein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3867911" y="3383280"/>
            <a:ext cx="347472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288536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288536" y="1828800"/>
            <a:ext cx="324612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08575" y="2103120"/>
            <a:ext cx="16459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600" b="1">
                <a:solidFill>
                  <a:schemeClr val="accent2"/>
                </a:solidFill>
              </a:rPr>
              <a:t>Block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08775" y="2212848"/>
            <a:ext cx="1143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500" b="1">
                <a:solidFill>
                  <a:srgbClr val="5F6B78"/>
                </a:solidFill>
              </a:rPr>
              <a:t>Figure 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08575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n-US" altLang="en-US" sz="1700"/>
              <a:t>Blocking microglial engulfment partly rescues both synapse loss and memory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7607807" y="3383280"/>
            <a:ext cx="347472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8028431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028431" y="1828800"/>
            <a:ext cx="324612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348471" y="2103120"/>
            <a:ext cx="16459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600" b="1">
                <a:solidFill>
                  <a:schemeClr val="accent3"/>
                </a:solidFill>
              </a:rPr>
              <a:t>Induce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48672" y="2212848"/>
            <a:ext cx="1143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500" b="1">
                <a:solidFill>
                  <a:srgbClr val="5F6B78"/>
                </a:solidFill>
              </a:rPr>
              <a:t>Figure 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48471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n-US" altLang="en-US" sz="1700"/>
              <a:t>Activating engulfment alone, without sleep loss, is enough to impair memory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557784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548640" y="5577840"/>
            <a:ext cx="82296" cy="56692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914400" y="5577840"/>
            <a:ext cx="10545775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 b="1">
                <a:solidFill>
                  <a:schemeClr val="accent1"/>
                </a:solidFill>
              </a:rPr>
              <a:t>Logic  </a:t>
            </a:r>
            <a:r>
              <a:rPr lang="en-US" altLang="en-US" sz="1800"/>
              <a:t>Show correlation, then necessity by blocking, then sufficiency by inducing.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03 Figure by figure · Figure 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Sleep loss: fewer synapses, and microglia engulf more of them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Journal Club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200">
                <a:solidFill>
                  <a:srgbClr val="5F6B78"/>
                </a:solidFill>
              </a:rPr>
              <a:t>Placeholder: replace with a screenshot of Figure 2 and credit it (Author, Journal, Year).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200" b="1">
                <a:solidFill>
                  <a:schemeClr val="accent2"/>
                </a:solidFill>
              </a:rPr>
              <a:t>✦ </a:t>
            </a:r>
            <a:r>
              <a:rPr lang="en-US" altLang="en-US" sz="1200">
                <a:solidFill>
                  <a:srgbClr val="5F6B78"/>
                </a:solidFill>
              </a:rPr>
              <a:t>Re-plot the paper's data in one consistent style in SciVis.</a:t>
            </a:r>
            <a:r>
              <a:rPr lang="en-US" altLang="en-US" sz="1200" b="1">
                <a:solidFill>
                  <a:schemeClr val="accent1"/>
                </a:solidFill>
                <a:hlinkClick r:id="rId3"/>
              </a:rPr>
              <a:t>  Open in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28800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700" b="1">
                <a:solidFill>
                  <a:schemeClr val="accent1"/>
                </a:solidFill>
              </a:rPr>
              <a:t>What is shown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194560"/>
            <a:ext cx="35661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en-US" sz="1600"/>
              <a:t>Synapse density and synaptic protein in microglia, as % of control.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17520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700" b="1">
                <a:solidFill>
                  <a:schemeClr val="accent1"/>
                </a:solidFill>
              </a:rPr>
              <a:t>Key comparison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383279"/>
            <a:ext cx="35661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en-US" sz="1600"/>
              <a:t>Synapses −22%; synaptic protein inside microglia +60%.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06240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700" b="1">
                <a:solidFill>
                  <a:schemeClr val="accent1"/>
                </a:solidFill>
              </a:rPr>
              <a:t>What it means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72000"/>
            <a:ext cx="35661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en-US" sz="1600"/>
              <a:t>Loss and engulfment coincide, but this is only a correlation.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394959"/>
            <a:ext cx="3566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 b="1">
                <a:solidFill>
                  <a:srgbClr val="A86F10"/>
                </a:solidFill>
              </a:rPr>
              <a:t>Evidence  </a:t>
            </a:r>
            <a:r>
              <a:rPr lang="en-US" altLang="en-US" sz="1600"/>
              <a:t>moderate (correlation)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03 Figure by figure · Figure 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Blocking engulfment partly rescues memory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Journal Club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200">
                <a:solidFill>
                  <a:srgbClr val="5F6B78"/>
                </a:solidFill>
              </a:rPr>
              <a:t>Placeholder: replace with a screenshot of Figure 3 and credit it (Author, Journal, Year).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200" b="1">
                <a:solidFill>
                  <a:schemeClr val="accent2"/>
                </a:solidFill>
              </a:rPr>
              <a:t>✦ </a:t>
            </a:r>
            <a:r>
              <a:rPr lang="en-US" altLang="en-US" sz="1200">
                <a:solidFill>
                  <a:srgbClr val="5F6B78"/>
                </a:solidFill>
              </a:rPr>
              <a:t>Re-plot the paper's data in one consistent style in SciVis.</a:t>
            </a:r>
            <a:r>
              <a:rPr lang="en-US" altLang="en-US" sz="1200" b="1">
                <a:solidFill>
                  <a:schemeClr val="accent1"/>
                </a:solidFill>
                <a:hlinkClick r:id="rId3"/>
              </a:rPr>
              <a:t>  Open in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28800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700" b="1">
                <a:solidFill>
                  <a:schemeClr val="accent1"/>
                </a:solidFill>
              </a:rPr>
              <a:t>What is shown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194560"/>
            <a:ext cx="35661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en-US" sz="1600"/>
              <a:t>Accuracy of three groups of mice over 5 days of training.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17520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700" b="1">
                <a:solidFill>
                  <a:schemeClr val="accent1"/>
                </a:solidFill>
              </a:rPr>
              <a:t>Key comparison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383279"/>
            <a:ext cx="35661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en-US" sz="1600"/>
              <a:t>Day 5: ~60% after sleep loss vs. ~78% with the blocker.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06240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700" b="1">
                <a:solidFill>
                  <a:schemeClr val="accent1"/>
                </a:solidFill>
              </a:rPr>
              <a:t>What it means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72000"/>
            <a:ext cx="35661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en-US" sz="1600"/>
              <a:t>Engulfment is one necessary step in the memory deficit.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394959"/>
            <a:ext cx="3566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 b="1">
                <a:solidFill>
                  <a:srgbClr val="A86F10"/>
                </a:solidFill>
              </a:rPr>
              <a:t>Evidence  </a:t>
            </a:r>
            <a:r>
              <a:rPr lang="en-US" altLang="en-US" sz="1600"/>
              <a:t>fairly strong (intervention)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03 Figure by figure · Figure 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Activating engulfment alone also impairs memory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Journal Club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200">
                <a:solidFill>
                  <a:srgbClr val="5F6B78"/>
                </a:solidFill>
              </a:rPr>
              <a:t>Placeholder: replace with a screenshot of Figure 4 and credit it (Author, Journal, Year).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200" b="1">
                <a:solidFill>
                  <a:schemeClr val="accent2"/>
                </a:solidFill>
              </a:rPr>
              <a:t>✦ </a:t>
            </a:r>
            <a:r>
              <a:rPr lang="en-US" altLang="en-US" sz="1200">
                <a:solidFill>
                  <a:srgbClr val="5F6B78"/>
                </a:solidFill>
              </a:rPr>
              <a:t>Re-plot the paper's data in one consistent style in SciVis.</a:t>
            </a:r>
            <a:r>
              <a:rPr lang="en-US" altLang="en-US" sz="1200" b="1">
                <a:solidFill>
                  <a:schemeClr val="accent1"/>
                </a:solidFill>
                <a:hlinkClick r:id="rId3"/>
              </a:rPr>
              <a:t>  Open in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28800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700" b="1">
                <a:solidFill>
                  <a:schemeClr val="accent1"/>
                </a:solidFill>
              </a:rPr>
              <a:t>What is shown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194560"/>
            <a:ext cx="35661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en-US" sz="1600"/>
              <a:t>Normally sleeping mice given a drug that activates engulfment.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17520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700" b="1">
                <a:solidFill>
                  <a:schemeClr val="accent1"/>
                </a:solidFill>
              </a:rPr>
              <a:t>Key comparison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383279"/>
            <a:ext cx="35661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en-US" sz="1600"/>
              <a:t>Synapses −19%; memory accuracy falls from 84% to 63%.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06240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700" b="1">
                <a:solidFill>
                  <a:schemeClr val="accent1"/>
                </a:solidFill>
              </a:rPr>
              <a:t>What it means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72000"/>
            <a:ext cx="35661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en-US" sz="1600"/>
              <a:t>More engulfment is sufficient to impair memory.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394959"/>
            <a:ext cx="3566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 b="1">
                <a:solidFill>
                  <a:srgbClr val="A86F10"/>
                </a:solidFill>
              </a:rPr>
              <a:t>Evidence  </a:t>
            </a:r>
            <a:r>
              <a:rPr lang="en-US" altLang="en-US" sz="1600"/>
              <a:t>fairly strong (off-target risk)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04 Critique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Main claims and how strong the evidence is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Journal Club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42915"/>
                <a:gridCol w="4034332"/>
                <a:gridCol w="201716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Claim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Supporting evidence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Strength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Sleep loss reduces hippocampal synapses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Figure 2: synapse marker counts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★★★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Microglial engulfment is necessary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Figure 3: blocking gives partial rescue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★★☆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More engulfment is sufficient to impair memory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Figure 4: activating engulfment alone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★★☆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The mechanism also applies to humans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Speculation in the Discussion; no data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★☆☆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80644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300">
                <a:solidFill>
                  <a:srgbClr val="5F6B78"/>
                </a:solidFill>
              </a:rPr>
              <a:t>★★★ well supported   ★★☆ strong, but alternative explanations remain   ★☆☆ speculative, no direct evidence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04 Critique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Strengths and limitations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Journal Club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 b="1">
                <a:solidFill>
                  <a:schemeClr val="accent2"/>
                </a:solidFill>
              </a:rPr>
              <a:t>Strengths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>
                <a:solidFill>
                  <a:schemeClr val="dk1"/>
                </a:solidFill>
              </a:rPr>
              <a:t>Complete logic: correlation → necessity → sufficiency.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en-US" altLang="en-US" sz="1800">
                <a:solidFill>
                  <a:schemeClr val="dk1"/>
                </a:solidFill>
              </a:rPr>
              <a:t>Careful synapse counts, using both pre- and postsynaptic markers.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en-US" altLang="en-US" sz="1800">
                <a:solidFill>
                  <a:schemeClr val="dk1"/>
                </a:solidFill>
              </a:rPr>
              <a:t>Behavioral and cellular evidence agree.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 b="1">
                <a:solidFill>
                  <a:schemeClr val="accent5"/>
                </a:solidFill>
              </a:rPr>
              <a:t>Limitations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>
                <a:solidFill>
                  <a:schemeClr val="dk1"/>
                </a:solidFill>
              </a:rPr>
              <a:t>Male mice only; sex differences unknown.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en-US" altLang="en-US" sz="1800">
                <a:solidFill>
                  <a:schemeClr val="dk1"/>
                </a:solidFill>
              </a:rPr>
              <a:t>Blocker and activator may act off target; no genetic confirmation.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en-US" altLang="en-US" sz="1800">
                <a:solidFill>
                  <a:schemeClr val="dk1"/>
                </a:solidFill>
              </a:rPr>
              <a:t>"Partial rescue" points to other mechanisms, which the paper barely discusses.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05 Implications &amp; discussion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this means for our work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Journal Club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100" b="1"/>
              <a:t>A method to borrow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n-US" altLang="en-US" sz="1800"/>
              <a:t>Co-localized pre- and postsynaptic counts, directly usable in our sleep fragmentation model.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100" b="1"/>
              <a:t>An idea to test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n-US" altLang="en-US" sz="1800"/>
              <a:t>Measure microglial engulfment in our model and see whether the same change appears.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100" b="1"/>
              <a:t>A gap to fill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n-US" altLang="en-US" sz="1800"/>
              <a:t>Use microglia-specific knockout mice instead of drugs to rule out off-target effects.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05 Implications &amp; discussion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Questions for discussion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Journal Club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2600" b="1">
                <a:solidFill>
                  <a:srgbClr val="FFFFFF"/>
                </a:solidFill>
              </a:rPr>
              <a:t>Q1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7830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/>
              <a:t>What else could explain the "partial rescue"? Could we tell the mechanisms apart?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430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2600" b="1">
                <a:solidFill>
                  <a:srgbClr val="FFFFFF"/>
                </a:solidFill>
              </a:rPr>
              <a:t>Q2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11680" y="31546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/>
              <a:t>How likely are off-target drug effects? How would we design the genetic experiment?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14300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2600" b="1">
                <a:solidFill>
                  <a:srgbClr val="FFFFFF"/>
                </a:solidFill>
              </a:rPr>
              <a:t>Q3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11680" y="45262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/>
              <a:t>Would the same mechanism hold under chronic sleep restriction?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Thank you. Let's discuss!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 A, et al. Sleep deprivation impairs memory consolidation via microglial synapse engulfment. Journal Name. 2026.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Backup · hidden in Slide Show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Supplementary material: extra figures and methods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Figure S1  (supplementary figure from the paper; credit the source)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1700"/>
              <a:t>Put supplementary figures or method details here that people may ask about.</a:t>
            </a:r>
          </a:p>
          <a:p>
            <a:pPr eaLnBrk="1" hangingPunct="1">
              <a:spcBef>
                <a:spcPts val="1400"/>
              </a:spcBef>
            </a:pPr>
            <a:r>
              <a:rPr lang="en-US" altLang="en-US" sz="1700">
                <a:solidFill>
                  <a:srgbClr val="5F6B78"/>
                </a:solidFill>
              </a:rPr>
              <a:t>For example: </a:t>
            </a:r>
            <a:r>
              <a:rPr lang="en-US" altLang="en-US" sz="1700"/>
              <a:t>sleep deprivation protocol, statistics, sample sizes.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Journal Club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Club PowerPoint Template · SciDraw AI</dc:title>
  <dc:subject>Journal club presentation template (example edition)</dc:subject>
  <dc:creator>SciDraw AI</dc:creator>
  <cp:keywords>SciDraw AI; journal club; paper presentation; lab meeting; PowerPoint template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