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Bare Cu</c:v>
                </c:pt>
              </c:strCache>
            </c:strRef>
          </c:tx>
          <c:spPr>
            <a:solidFill>
              <a:srgbClr val="9AA4AF"/>
            </a:solidFill>
            <a:ln>
              <a:noFill/>
            </a:ln>
          </c:spPr>
          <c:errBars>
            <c:errBarType val="both"/>
            <c:errValType val="cust"/>
            <c:noEndCap val="0"/>
            <c:plus>
              <c:numLit>
                <c:formatCode>General</c:formatCode>
                <c:ptCount val="2"/>
                <c:pt idx="0">
                  <c:v>5</c:v>
                </c:pt>
                <c:pt idx="1">
                  <c:v>2</c:v>
                </c:pt>
              </c:numLit>
            </c:plus>
            <c:minus>
              <c:numLit>
                <c:formatCode>General</c:formatCode>
                <c:ptCount val="2"/>
                <c:pt idx="0">
                  <c:v>5</c:v>
                </c:pt>
                <c:pt idx="1">
                  <c:v>2</c:v>
                </c:pt>
              </c:numLit>
            </c:minus>
            <c:spPr>
              <a:ln w="12700">
                <a:solidFill>
                  <a:srgbClr val="333A42"/>
                </a:solidFill>
              </a:ln>
            </c:spPr>
          </c:errBars>
          <c:cat>
            <c:strRef>
              <c:f>Sheet1!$A$2:$A$3</c:f>
              <c:strCache>
                <c:ptCount val="2"/>
                <c:pt idx="0">
                  <c:v>Nucleation</c:v>
                </c:pt>
                <c:pt idx="1">
                  <c:v>Plateau</c:v>
                </c:pt>
              </c:strCache>
            </c:strRef>
          </c:cat>
          <c:val>
            <c:numRef>
              <c:f>Sheet1!$B$2:$B$3</c:f>
              <c:numCache>
                <c:formatCode>General</c:formatCode>
                <c:ptCount val="2"/>
                <c:pt idx="0">
                  <c:v>46</c:v>
                </c:pt>
                <c:pt idx="1">
                  <c:v>21</c:v>
                </c:pt>
              </c:numCache>
            </c:numRef>
          </c:val>
        </c:ser>
        <c:ser>
          <c:idx val="1"/>
          <c:order val="1"/>
          <c:tx>
            <c:strRef>
              <c:f>Sheet1!$C$1</c:f>
              <c:strCache>
                <c:ptCount val="1"/>
                <c:pt idx="0">
                  <c:v>LiF-rich interphase</c:v>
                </c:pt>
              </c:strCache>
            </c:strRef>
          </c:tx>
          <c:spPr>
            <a:solidFill>
              <a:schemeClr val="accent1"/>
            </a:solidFill>
            <a:ln>
              <a:noFill/>
            </a:ln>
          </c:spPr>
          <c:errBars>
            <c:errBarType val="both"/>
            <c:errValType val="cust"/>
            <c:noEndCap val="0"/>
            <c:plus>
              <c:numLit>
                <c:formatCode>General</c:formatCode>
                <c:ptCount val="2"/>
                <c:pt idx="0">
                  <c:v>3</c:v>
                </c:pt>
                <c:pt idx="1">
                  <c:v>1.5</c:v>
                </c:pt>
              </c:numLit>
            </c:plus>
            <c:minus>
              <c:numLit>
                <c:formatCode>General</c:formatCode>
                <c:ptCount val="2"/>
                <c:pt idx="0">
                  <c:v>3</c:v>
                </c:pt>
                <c:pt idx="1">
                  <c:v>1.5</c:v>
                </c:pt>
              </c:numLit>
            </c:minus>
            <c:spPr>
              <a:ln w="12700">
                <a:solidFill>
                  <a:srgbClr val="333A42"/>
                </a:solidFill>
              </a:ln>
            </c:spPr>
          </c:errBars>
          <c:cat>
            <c:strRef>
              <c:f>Sheet1!$A$2:$A$3</c:f>
              <c:strCache>
                <c:ptCount val="2"/>
                <c:pt idx="0">
                  <c:v>Nucleation</c:v>
                </c:pt>
                <c:pt idx="1">
                  <c:v>Plateau</c:v>
                </c:pt>
              </c:strCache>
            </c:strRef>
          </c:cat>
          <c:val>
            <c:numRef>
              <c:f>Sheet1!$C$2:$C$3</c:f>
              <c:numCache>
                <c:formatCode>General</c:formatCode>
                <c:ptCount val="2"/>
                <c:pt idx="0">
                  <c:v>27</c:v>
                </c:pt>
                <c:pt idx="1">
                  <c:v>13</c:v>
                </c:pt>
              </c:numCache>
            </c:numRef>
          </c:val>
        </c:ser>
        <c:gapWidth val="90"/>
        <c:overlap val="-10"/>
        <c:axId val="-2068027336"/>
        <c:axId val="-2113994440"/>
      </c:barChart>
      <c:catAx>
        <c:axId val="-2068027336"/>
        <c:scaling>
          <c:orientation val="minMax"/>
        </c:scaling>
        <c:delete val="0"/>
        <c:axPos val="b"/>
        <c:majorTickMark val="out"/>
        <c:minorTickMark val="none"/>
        <c:tickLblPos val="low"/>
        <c:spPr>
          <a:ln>
            <a:solidFill>
              <a:srgbClr val="9AA4AF"/>
            </a:solidFill>
          </a:ln>
        </c:spPr>
        <c:txPr>
          <a:bodyPr/>
          <a:lstStyle/>
          <a:p>
            <a:pPr>
              <a:defRPr sz="1400"/>
            </a:pPr>
          </a:p>
        </c:txPr>
        <c:crossAx val="-2113994440"/>
        <c:crosses val="autoZero"/>
        <c:auto val="1"/>
        <c:lblAlgn val="ctr"/>
        <c:lblOffset val="100"/>
        <c:noMultiLvlLbl val="0"/>
      </c:catAx>
      <c:valAx>
        <c:axId val="-2113994440"/>
        <c:scaling/>
        <c:delete val="0"/>
        <c:axPos val="l"/>
        <c:majorGridlines>
          <c:spPr>
            <a:ln>
              <a:solidFill>
                <a:srgbClr val="E3E7EC"/>
              </a:solidFill>
            </a:ln>
          </c:spPr>
        </c:majorGridlines>
        <c:title>
          <c:tx>
            <c:rich>
              <a:bodyPr/>
              <a:lstStyle/>
              <a:p>
                <a:r>
                  <a:rPr sz="1300" b="0"/>
                  <a:t>Overpotential (mV)</a:t>
                </a:r>
              </a:p>
            </c:rich>
          </c:tx>
          <c:layout/>
          <c:overlay val="0"/>
        </c:title>
        <c:numFmt formatCode="0" sourceLinked="0"/>
        <c:majorTickMark val="out"/>
        <c:minorTickMark val="none"/>
        <c:tickLblPos val="nextTo"/>
        <c:spPr>
          <a:ln>
            <a:noFill/>
          </a:ln>
        </c:spPr>
        <c:txPr>
          <a:bodyPr/>
          <a:lstStyle/>
          <a:p>
            <a:pPr>
              <a:defRPr sz="1300"/>
            </a:pPr>
          </a:p>
        </c:txPr>
        <c:crossAx val="-2068027336"/>
        <c:crosses val="autoZero"/>
      </c:valAx>
    </c:plotArea>
    <c:legend>
      <c:legendPos val="t"/>
      <c:overlay val="0"/>
      <c:txPr>
        <a:bodyPr/>
        <a:lstStyle/>
        <a:p>
          <a:pPr>
            <a:defRPr sz="1400"/>
          </a:pPr>
        </a:p>
      </c:txPr>
    </c:legend>
    <c:dispBlanksAs val="gap"/>
  </c:chart>
  <c:txPr>
    <a:bodyPr/>
    <a:lstStyle/>
    <a:p>
      <a:pPr>
        <a:defRPr sz="1400">
          <a:solidFill>
            <a:srgbClr val="1F2329"/>
          </a:solidFill>
          <a:latin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lineChart>
        <c:grouping val="standard"/>
        <c:varyColors val="0"/>
        <c:ser>
          <c:idx val="0"/>
          <c:order val="0"/>
          <c:tx>
            <c:strRef>
              <c:f>Sheet1!$B$1</c:f>
              <c:strCache>
                <c:ptCount val="1"/>
                <c:pt idx="0">
                  <c:v>Bare Li</c:v>
                </c:pt>
              </c:strCache>
            </c:strRef>
          </c:tx>
          <c:spPr>
            <a:ln w="28575">
              <a:solidFill>
                <a:srgbClr val="9AA4AF"/>
              </a:solidFill>
            </a:ln>
          </c:spPr>
          <c:marker>
            <c:symbol val="circle"/>
            <c:size val="7"/>
            <c:spPr>
              <a:solidFill>
                <a:srgbClr val="9AA4AF"/>
              </a:solidFill>
              <a:ln>
                <a:solidFill>
                  <a:srgbClr val="9AA4AF"/>
                </a:solidFill>
              </a:ln>
            </c:spPr>
          </c:marker>
          <c:cat>
            <c:strRef>
              <c:f>Sheet1!$A$2:$A$7</c:f>
              <c:strCache>
                <c:ptCount val="6"/>
                <c:pt idx="0">
                  <c:v>0</c:v>
                </c:pt>
                <c:pt idx="1">
                  <c:v>100</c:v>
                </c:pt>
                <c:pt idx="2">
                  <c:v>200</c:v>
                </c:pt>
                <c:pt idx="3">
                  <c:v>300</c:v>
                </c:pt>
                <c:pt idx="4">
                  <c:v>400</c:v>
                </c:pt>
                <c:pt idx="5">
                  <c:v>500</c:v>
                </c:pt>
              </c:strCache>
            </c:strRef>
          </c:cat>
          <c:val>
            <c:numRef>
              <c:f>Sheet1!$B$2:$B$7</c:f>
              <c:numCache>
                <c:formatCode>General</c:formatCode>
                <c:ptCount val="6"/>
                <c:pt idx="0">
                  <c:v>100</c:v>
                </c:pt>
                <c:pt idx="1">
                  <c:v>88</c:v>
                </c:pt>
                <c:pt idx="2">
                  <c:v>74</c:v>
                </c:pt>
                <c:pt idx="3">
                  <c:v>62</c:v>
                </c:pt>
                <c:pt idx="4">
                  <c:v>51</c:v>
                </c:pt>
                <c:pt idx="5">
                  <c:v>41</c:v>
                </c:pt>
              </c:numCache>
            </c:numRef>
          </c:val>
          <c:smooth val="0"/>
        </c:ser>
        <c:ser>
          <c:idx val="1"/>
          <c:order val="1"/>
          <c:tx>
            <c:strRef>
              <c:f>Sheet1!$C$1</c:f>
              <c:strCache>
                <c:ptCount val="1"/>
                <c:pt idx="0">
                  <c:v>LiF-rich interphase</c:v>
                </c:pt>
              </c:strCache>
            </c:strRef>
          </c:tx>
          <c:spPr>
            <a:ln w="28575">
              <a:solidFill>
                <a:schemeClr val="accent1"/>
              </a:solidFill>
            </a:ln>
          </c:spPr>
          <c:marker>
            <c:symbol val="circle"/>
            <c:size val="7"/>
            <c:spPr>
              <a:solidFill>
                <a:schemeClr val="accent1"/>
              </a:solidFill>
              <a:ln>
                <a:solidFill>
                  <a:schemeClr val="accent1"/>
                </a:solidFill>
              </a:ln>
            </c:spPr>
          </c:marker>
          <c:cat>
            <c:strRef>
              <c:f>Sheet1!$A$2:$A$7</c:f>
              <c:strCache>
                <c:ptCount val="6"/>
                <c:pt idx="0">
                  <c:v>0</c:v>
                </c:pt>
                <c:pt idx="1">
                  <c:v>100</c:v>
                </c:pt>
                <c:pt idx="2">
                  <c:v>200</c:v>
                </c:pt>
                <c:pt idx="3">
                  <c:v>300</c:v>
                </c:pt>
                <c:pt idx="4">
                  <c:v>400</c:v>
                </c:pt>
                <c:pt idx="5">
                  <c:v>500</c:v>
                </c:pt>
              </c:strCache>
            </c:strRef>
          </c:cat>
          <c:val>
            <c:numRef>
              <c:f>Sheet1!$C$2:$C$7</c:f>
              <c:numCache>
                <c:formatCode>General</c:formatCode>
                <c:ptCount val="6"/>
                <c:pt idx="0">
                  <c:v>100</c:v>
                </c:pt>
                <c:pt idx="1">
                  <c:v>98</c:v>
                </c:pt>
                <c:pt idx="2">
                  <c:v>95</c:v>
                </c:pt>
                <c:pt idx="3">
                  <c:v>92</c:v>
                </c:pt>
                <c:pt idx="4">
                  <c:v>89</c:v>
                </c:pt>
                <c:pt idx="5">
                  <c:v>86</c:v>
                </c:pt>
              </c:numCache>
            </c:numRef>
          </c:val>
          <c:smooth val="0"/>
        </c:ser>
        <c:marker val="1"/>
        <c:smooth val="0"/>
        <c:axId val="2118791784"/>
        <c:axId val="2140495176"/>
      </c:lineChart>
      <c:catAx>
        <c:axId val="2118791784"/>
        <c:scaling>
          <c:orientation val="minMax"/>
        </c:scaling>
        <c:delete val="0"/>
        <c:axPos val="b"/>
        <c:title>
          <c:tx>
            <c:rich>
              <a:bodyPr/>
              <a:lstStyle/>
              <a:p>
                <a:r>
                  <a:rPr sz="1300" b="0"/>
                  <a:t>Cycle number</a:t>
                </a:r>
              </a:p>
            </c:rich>
          </c:tx>
          <c:layout/>
          <c:overlay val="0"/>
        </c:title>
        <c:majorTickMark val="out"/>
        <c:minorTickMark val="none"/>
        <c:tickLblPos val="nextTo"/>
        <c:spPr>
          <a:ln>
            <a:solidFill>
              <a:srgbClr val="9AA4AF"/>
            </a:solidFill>
          </a:ln>
        </c:spPr>
        <c:txPr>
          <a:bodyPr/>
          <a:lstStyle/>
          <a:p>
            <a:pPr>
              <a:defRPr sz="1300"/>
            </a:pPr>
          </a:p>
        </c:txPr>
        <c:crossAx val="2140495176"/>
        <c:crosses val="autoZero"/>
        <c:auto val="1"/>
        <c:lblAlgn val="ctr"/>
        <c:lblOffset val="100"/>
        <c:noMultiLvlLbl val="0"/>
      </c:catAx>
      <c:valAx>
        <c:axId val="2140495176"/>
        <c:scaling>
          <c:max val="105.0"/>
          <c:min val="30.0"/>
        </c:scaling>
        <c:delete val="0"/>
        <c:axPos val="l"/>
        <c:majorGridlines>
          <c:spPr>
            <a:ln>
              <a:solidFill>
                <a:srgbClr val="E3E7EC"/>
              </a:solidFill>
            </a:ln>
          </c:spPr>
        </c:majorGridlines>
        <c:title>
          <c:tx>
            <c:rich>
              <a:bodyPr/>
              <a:lstStyle/>
              <a:p>
                <a:r>
                  <a:rPr sz="1300" b="0"/>
                  <a:t>Capacity retention (%)</a:t>
                </a:r>
              </a:p>
            </c:rich>
          </c:tx>
          <c:layout/>
          <c:overlay val="0"/>
        </c:title>
        <c:numFmt formatCode="0" sourceLinked="0"/>
        <c:majorTickMark val="out"/>
        <c:minorTickMark val="none"/>
        <c:tickLblPos val="nextTo"/>
        <c:spPr>
          <a:ln>
            <a:noFill/>
          </a:ln>
        </c:spPr>
        <c:txPr>
          <a:bodyPr/>
          <a:lstStyle/>
          <a:p>
            <a:pPr>
              <a:defRPr sz="1300"/>
            </a:pPr>
          </a:p>
        </c:txPr>
        <c:crossAx val="2118791784"/>
        <c:crosses val="autoZero"/>
      </c:valAx>
    </c:plotArea>
    <c:legend>
      <c:legendPos val="t"/>
      <c:layout/>
      <c:overlay val="0"/>
      <c:txPr>
        <a:bodyPr/>
        <a:lstStyle/>
        <a:p>
          <a:pPr>
            <a:defRPr sz="1400"/>
          </a:pPr>
        </a:p>
      </c:txPr>
    </c:legend>
    <c:plotVisOnly val="1"/>
    <c:dispBlanksAs val="gap"/>
    <c:showDLblsOverMax val="0"/>
  </c:chart>
  <c:txPr>
    <a:bodyPr/>
    <a:lstStyle/>
    <a:p>
      <a:pPr>
        <a:defRPr sz="1400">
          <a:solidFill>
            <a:srgbClr val="1F2329"/>
          </a:solidFill>
          <a:latin typeface="Arial"/>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slide (15 seconds): the session chair has usually introduced you already. Thank them, say the title, and move on.</a:t>
            </a:r>
          </a:p>
          <a:p>
            <a:r>
              <a:t>Tip: a talk title can be shorter and plainer than the paper title, but it should name the key result or method.</a:t>
            </a:r>
          </a:p>
          <a:p/>
          <a:p>
            <a:r>
              <a:t>SciDraw AI research templates · sci-draw.com · Example edition: the study and data are fictional and only show what to write on each slide.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slide explains the template. It is hidden in Slide Show; delete it when you are done.</a:t>
            </a:r>
          </a:p>
          <a:p/>
          <a:p>
            <a:r>
              <a:t>SciDraw AI research templates · sci-draw.com · Example edition: the study and data are fictional and only show what to write on each slide.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slide (30 seconds): give the conclusion first and the story second. Attention is highest in the first minute, which is the biggest difference between a conference talk and a defense.</a:t>
            </a:r>
          </a:p>
          <a:p/>
          <a:p>
            <a:r>
              <a:t>SciDraw AI research templates · sci-draw.com · Example edition: the study and data are fictional and only show what to write on each slide.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slide (1 minute): three sentences: why it matters → what goes wrong → our idea. The figure on the right makes the contrast obvious.</a:t>
            </a:r>
          </a:p>
          <a:p>
            <a:r>
              <a:t>Figure prompt: the example figure was generated from the prompt below. The link under the figure fills it in; swap in your own system:</a:t>
            </a:r>
          </a:p>
          <a:p>
            <a:r>
              <a:t>Draw a comparison schematic of the lithium-metal anode problem, flat vector style, white background, navy blue and teal with a few amber accents. Two panels side by side. Left panel, labeled "Conventional SEI": a cracked SEI film on the lithium surface, lithium dendrites growing upward, and broken-off pieces of isolated lithium, with the labels "Dendrite growth", "SEI cracking" and "Dead lithium". Right panel, labeled "LiF-rich artificial interphase": one dense, uniform interphase layer with lithium deposited evenly and compactly beneath it, labeled "Uniform deposition". A single copper current collector runs along the bottom of both panels, labeled once as "Copper current collector". Each label appears only once, in English; no title in the image.</a:t>
            </a:r>
          </a:p>
          <a:p/>
          <a:p>
            <a:r>
              <a:t>SciDraw AI research templates · sci-draw.com · Example edition: the study and data are fictional and only show what to write on each slide.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slide (45 seconds): skip the full field review. Name the two or three approaches closest to yours and the gap they leave.</a:t>
            </a:r>
          </a:p>
          <a:p>
            <a:r>
              <a:t>Tip: to cite specific work, add "Author, year" to the table and put full references on a backup slide.</a:t>
            </a:r>
          </a:p>
          <a:p/>
          <a:p>
            <a:r>
              <a:t>SciDraw AI research templates · sci-draw.com · Example edition: the study and data are fictional and only show what to write on each slide.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slide (30 seconds): tell the audience which question each of the next slides answers. The result slides follow this order.</a:t>
            </a:r>
          </a:p>
          <a:p/>
          <a:p>
            <a:r>
              <a:t>SciDraw AI research templates · sci-draw.com · Example edition: the study and data are fictional and only show what to write on each slide.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slide (45 seconds): give only the conditions the audience needs to read the results. Full parameters go in the paper or on a backup slide.</a:t>
            </a:r>
          </a:p>
          <a:p/>
          <a:p>
            <a:r>
              <a:t>SciDraw AI research templates · sci-draw.com · Example edition: the study and data are fictional and only show what to write on each slide.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slide (1 minute): read the finding in the title, point to the numbers on the left, then let the SEM images show the difference.</a:t>
            </a:r>
          </a:p>
          <a:p>
            <a:r>
              <a:t>Tip: SEM, TEM and other experimental images must be your own raw images, never AI-generated. The two frames on the right are placeholders; delete them and insert your images.</a:t>
            </a:r>
          </a:p>
          <a:p/>
          <a:p>
            <a:r>
              <a:t>SciDraw AI research templates · sci-draw.com · Example edition: the study and data are fictional and only show what to write on each slide.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slide (1 minute) is your most important figure. Say what the two lines are, then stop on the comparison at 500 cycles.</a:t>
            </a:r>
          </a:p>
          <a:p>
            <a:r>
              <a:t>Tip: the three numbers on the right are what people will remember; make sure they match the chart and your text.</a:t>
            </a:r>
          </a:p>
          <a:p/>
          <a:p>
            <a:r>
              <a:t>SciDraw AI research templates · sci-draw.com · Example edition: the study and data are fictional and only show what to write on each slide.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slide (1 minute): use the schematic to explain why the previous two results happen.</a:t>
            </a:r>
          </a:p>
          <a:p>
            <a:r>
              <a:t>Figure prompt: the example figure was generated from the prompt below. The link under the figure fills it in:</a:t>
            </a:r>
          </a:p>
          <a:p>
            <a:r>
              <a:t>Draw a mechanism schematic showing how a LiF-rich artificial interphase stabilizes a lithium-metal anode, flat vector style, white background, navy blue, teal and amber. Three horizontal layers from top to bottom, filling the full width of the image: the top layer is "Carbonate electrolyte", with lithium ions drawn as small plain circles without any text; the middle layer is "LiF-rich interphase", drawn as a dense layer of grains that the lithium ions cross as evenly spaced, parallel navy arrows pointing down; the bottom layer is "Dense lithium deposit". Use only these three English labels, each appearing once, placed at the left of its layer. No legend, no numbered notes, no other text, and no title in the image.</a:t>
            </a:r>
          </a:p>
          <a:p/>
          <a:p>
            <a:r>
              <a:t>SciDraw AI research templates · sci-draw.com · Example edition: the study and data are fictional and only show what to write on each slide.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slide (30–45 seconds): someone will ask "how does this compare with X?" A comparison table answers it before they do.</a:t>
            </a:r>
          </a:p>
          <a:p>
            <a:r>
              <a:t>Tip: compare only at matched current density, areal capacity and electrolyte; otherwise the numbers are not comparable.</a:t>
            </a:r>
          </a:p>
          <a:p/>
          <a:p>
            <a:r>
              <a:t>SciDraw AI research templates · sci-draw.com · Example edition: the study and data are fictional and only show what to write on each slide.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slide (45 seconds): read the conclusions, then end on the same sentence you opened with.</a:t>
            </a:r>
          </a:p>
          <a:p/>
          <a:p>
            <a:r>
              <a:t>SciDraw AI research templates · sci-draw.com · Example edition: the study and data are fictional and only show what to write on each slide.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slide (15 seconds): move through it quickly. Funding agency logos can replace the text cards if you prefer.</a:t>
            </a:r>
          </a:p>
          <a:p/>
          <a:p>
            <a:r>
              <a:t>SciDraw AI research templates · sci-draw.com · Example edition: the study and data are fictional and only show what to write on each slide.</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slide: stay here during questions. Click the icon on the right to insert a QR code for the paper or your lab website.</a:t>
            </a:r>
          </a:p>
          <a:p>
            <a:r>
              <a:t>Tip: repeat each question into the microphone before answering, so the whole room hears it.</a:t>
            </a:r>
          </a:p>
          <a:p/>
          <a:p>
            <a:r>
              <a:t>SciDraw AI research templates · sci-draw.com · Example edition: the study and data are fictional and only show what to write on each slide.</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slide is hidden in Slide Show. During questions, type its number and press Enter to jump to it.</a:t>
            </a:r>
          </a:p>
          <a:p/>
          <a:p>
            <a:r>
              <a:t>SciDraw AI research templates · sci-draw.com · Example edition: the study and data are fictional and only show what to write on each slide.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 name="Side Band"/>
          <p:cNvSpPr/>
          <p:nvPr userDrawn="1"/>
        </p:nvSpPr>
        <p:spPr>
          <a:xfrm>
            <a:off x="0" y="0"/>
            <a:ext cx="292608" cy="6858000"/>
          </a:xfrm>
          <a:prstGeom prst="rect">
            <a:avLst/>
          </a:prstGeom>
          <a:solidFill>
            <a:schemeClr val="accent1"/>
          </a:solidFill>
          <a:ln>
            <a:noFill/>
          </a:ln>
        </p:spPr>
        <p:txBody>
          <a:bodyPr/>
          <a:lstStyle/>
          <a:p>
            <a:endParaRPr lang="en-US"/>
          </a:p>
        </p:txBody>
      </p:sp>
      <p:sp>
        <p:nvSpPr>
          <p:cNvPr id="3" name="Logo"/>
          <p:cNvSpPr>
            <a:spLocks noGrp="1"/>
          </p:cNvSpPr>
          <p:nvPr>
            <p:ph type="pic" idx="10" hasCustomPrompt="1"/>
          </p:nvPr>
        </p:nvSpPr>
        <p:spPr>
          <a:xfrm>
            <a:off x="960120" y="685800"/>
            <a:ext cx="1005840" cy="1005840"/>
          </a:xfrm>
          <a:prstGeom prst="rect">
            <a:avLst/>
          </a:prstGeom>
        </p:spPr>
        <p:txBody>
          <a:bodyPr anchor="ctr"/>
          <a:lstStyle>
            <a:lvl1pPr algn="ctr">
              <a:defRPr sz="1200" b="0">
                <a:solidFill>
                  <a:schemeClr val="tx2"/>
                </a:solidFill>
                <a:latin typeface="+mn-lt"/>
                <a:ea typeface="+mn-ea"/>
                <a:cs typeface="+mn-cs"/>
              </a:defRPr>
            </a:lvl1pPr>
          </a:lstStyle>
          <a:p>
            <a:r>
              <a:rPr lang="en-US"/>
              <a:t>Logo</a:t>
            </a:r>
          </a:p>
        </p:txBody>
      </p:sp>
      <p:sp>
        <p:nvSpPr>
          <p:cNvPr id="4" name="Degree"/>
          <p:cNvSpPr>
            <a:spLocks noGrp="1"/>
          </p:cNvSpPr>
          <p:nvPr>
            <p:ph type="body" idx="13" hasCustomPrompt="1"/>
          </p:nvPr>
        </p:nvSpPr>
        <p:spPr>
          <a:xfrm>
            <a:off x="960120" y="2103120"/>
            <a:ext cx="10058400" cy="411480"/>
          </a:xfrm>
          <a:prstGeom prst="rect">
            <a:avLst/>
          </a:prstGeom>
        </p:spPr>
        <p:txBody>
          <a:bodyPr lIns="0" tIns="0" rIns="0" bIns="0" anchor="b" wrap="square"/>
          <a:lstStyle>
            <a:lvl1pPr algn="l" eaLnBrk="1" hangingPunct="1">
              <a:defRPr sz="1600" b="1">
                <a:solidFill>
                  <a:schemeClr val="accent1"/>
                </a:solidFill>
                <a:latin typeface="+mn-lt"/>
                <a:ea typeface="+mn-ea"/>
                <a:cs typeface="+mn-cs"/>
              </a:defRPr>
            </a:lvl1pPr>
          </a:lstStyle>
          <a:p>
            <a:r>
              <a:rPr lang="en-US"/>
              <a:t>Dissertation defense</a:t>
            </a:r>
          </a:p>
        </p:txBody>
      </p:sp>
      <p:sp>
        <p:nvSpPr>
          <p:cNvPr id="5" name="Title"/>
          <p:cNvSpPr>
            <a:spLocks noGrp="1"/>
          </p:cNvSpPr>
          <p:nvPr>
            <p:ph type="ctrTitle" hasCustomPrompt="1"/>
          </p:nvPr>
        </p:nvSpPr>
        <p:spPr>
          <a:xfrm>
            <a:off x="960120" y="2606040"/>
            <a:ext cx="10332720" cy="1737360"/>
          </a:xfrm>
          <a:prstGeom prst="rect">
            <a:avLst/>
          </a:prstGeom>
        </p:spPr>
        <p:txBody>
          <a:bodyPr lIns="0" tIns="0" rIns="0" bIns="0" anchor="t" wrap="square">
            <a:normAutofit/>
          </a:bodyPr>
          <a:lstStyle>
            <a:lvl1pPr algn="l" eaLnBrk="1" hangingPunct="1">
              <a:lnSpc>
                <a:spcPct val="110000"/>
              </a:lnSpc>
              <a:defRPr sz="3400" b="1">
                <a:solidFill>
                  <a:schemeClr val="tx1"/>
                </a:solidFill>
                <a:latin typeface="+mj-lt"/>
                <a:ea typeface="+mj-ea"/>
                <a:cs typeface="+mj-cs"/>
              </a:defRPr>
            </a:lvl1pPr>
          </a:lstStyle>
          <a:p>
            <a:r>
              <a:rPr lang="en-US"/>
              <a:t>Title</a:t>
            </a:r>
          </a:p>
        </p:txBody>
      </p:sp>
      <p:sp>
        <p:nvSpPr>
          <p:cNvPr id="6" name="Rule"/>
          <p:cNvSpPr/>
          <p:nvPr userDrawn="1"/>
        </p:nvSpPr>
        <p:spPr>
          <a:xfrm>
            <a:off x="960120" y="4572000"/>
            <a:ext cx="10332720" cy="18288"/>
          </a:xfrm>
          <a:prstGeom prst="rect">
            <a:avLst/>
          </a:prstGeom>
          <a:solidFill>
            <a:schemeClr val="accent4"/>
          </a:solidFill>
          <a:ln>
            <a:noFill/>
          </a:ln>
        </p:spPr>
        <p:txBody>
          <a:bodyPr/>
          <a:lstStyle/>
          <a:p>
            <a:endParaRPr lang="en-US"/>
          </a:p>
        </p:txBody>
      </p:sp>
      <p:sp>
        <p:nvSpPr>
          <p:cNvPr id="7" name="Meta"/>
          <p:cNvSpPr>
            <a:spLocks noGrp="1"/>
          </p:cNvSpPr>
          <p:nvPr>
            <p:ph type="body" idx="1" hasCustomPrompt="1"/>
          </p:nvPr>
        </p:nvSpPr>
        <p:spPr>
          <a:xfrm>
            <a:off x="960120" y="4754880"/>
            <a:ext cx="10332720" cy="1463040"/>
          </a:xfrm>
          <a:prstGeom prst="rect">
            <a:avLst/>
          </a:prstGeom>
        </p:spPr>
        <p:txBody>
          <a:bodyPr lIns="0" tIns="0" rIns="0" bIns="0" anchor="t" wrap="square"/>
          <a:lstStyle>
            <a:lvl1pPr algn="l" eaLnBrk="1" hangingPunct="1">
              <a:lnSpc>
                <a:spcPct val="150000"/>
              </a:lnSpc>
              <a:defRPr sz="1700">
                <a:solidFill>
                  <a:schemeClr val="tx1"/>
                </a:solidFill>
                <a:latin typeface="+mn-lt"/>
                <a:ea typeface="+mn-ea"/>
                <a:cs typeface="+mn-cs"/>
              </a:defRPr>
            </a:lvl1pPr>
          </a:lstStyle>
          <a:p>
            <a:r>
              <a:rPr lang="en-US"/>
              <a:t>Click to add text</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p:bg>
      <p:bgPr>
        <a:solidFill>
          <a:schemeClr val="accent1"/>
        </a:solidFill>
        <a:effectLst/>
      </p:bgPr>
    </p:bg>
    <p:spTree>
      <p:nvGrpSpPr>
        <p:cNvPr id="1" name=""/>
        <p:cNvGrpSpPr/>
        <p:nvPr/>
      </p:nvGrpSpPr>
      <p:grpSpPr>
        <a:xfrm>
          <a:off x="0" y="0"/>
          <a:ext cx="0" cy="0"/>
          <a:chOff x="0" y="0"/>
          <a:chExt cx="0" cy="0"/>
        </a:xfrm>
      </p:grpSpPr>
      <p:sp>
        <p:nvSpPr>
          <p:cNvPr id="2" name="Number"/>
          <p:cNvSpPr>
            <a:spLocks noGrp="1"/>
          </p:cNvSpPr>
          <p:nvPr>
            <p:ph type="body" idx="13" hasCustomPrompt="1"/>
          </p:nvPr>
        </p:nvSpPr>
        <p:spPr>
          <a:xfrm>
            <a:off x="914400" y="1737360"/>
            <a:ext cx="3657600" cy="1371600"/>
          </a:xfrm>
          <a:prstGeom prst="rect">
            <a:avLst/>
          </a:prstGeom>
        </p:spPr>
        <p:txBody>
          <a:bodyPr lIns="0" tIns="0" rIns="0" bIns="0" anchor="b" wrap="square"/>
          <a:lstStyle>
            <a:lvl1pPr algn="l" eaLnBrk="1" hangingPunct="1">
              <a:defRPr sz="8000" b="1">
                <a:solidFill>
                  <a:schemeClr val="accent3"/>
                </a:solidFill>
                <a:latin typeface="+mj-lt"/>
                <a:ea typeface="+mj-ea"/>
                <a:cs typeface="+mj-cs"/>
              </a:defRPr>
            </a:lvl1pPr>
          </a:lstStyle>
          <a:p>
            <a:r>
              <a:rPr lang="en-US"/>
              <a:t>01</a:t>
            </a:r>
          </a:p>
        </p:txBody>
      </p:sp>
      <p:sp>
        <p:nvSpPr>
          <p:cNvPr id="3" name="Title"/>
          <p:cNvSpPr>
            <a:spLocks noGrp="1"/>
          </p:cNvSpPr>
          <p:nvPr>
            <p:ph type="title" hasCustomPrompt="1"/>
          </p:nvPr>
        </p:nvSpPr>
        <p:spPr>
          <a:xfrm>
            <a:off x="914400" y="3246120"/>
            <a:ext cx="10058400" cy="914400"/>
          </a:xfrm>
          <a:prstGeom prst="rect">
            <a:avLst/>
          </a:prstGeom>
        </p:spPr>
        <p:txBody>
          <a:bodyPr lIns="0" tIns="0" rIns="0" bIns="0" anchor="t" wrap="square">
            <a:normAutofit/>
          </a:bodyPr>
          <a:lstStyle>
            <a:lvl1pPr algn="l" eaLnBrk="1" hangingPunct="1">
              <a:defRPr sz="3600" b="1">
                <a:solidFill>
                  <a:schemeClr val="bg1"/>
                </a:solidFill>
                <a:latin typeface="+mj-lt"/>
                <a:ea typeface="+mj-ea"/>
                <a:cs typeface="+mj-cs"/>
              </a:defRPr>
            </a:lvl1pPr>
          </a:lstStyle>
          <a:p>
            <a:r>
              <a:rPr lang="en-US"/>
              <a:t>Section title</a:t>
            </a:r>
          </a:p>
        </p:txBody>
      </p:sp>
      <p:sp>
        <p:nvSpPr>
          <p:cNvPr id="4" name="Rule"/>
          <p:cNvSpPr/>
          <p:nvPr userDrawn="1"/>
        </p:nvSpPr>
        <p:spPr>
          <a:xfrm>
            <a:off x="960120" y="4297680"/>
            <a:ext cx="731520" cy="54864"/>
          </a:xfrm>
          <a:prstGeom prst="rect">
            <a:avLst/>
          </a:prstGeom>
          <a:solidFill>
            <a:schemeClr val="accent3"/>
          </a:solidFill>
          <a:ln>
            <a:noFill/>
          </a:ln>
        </p:spPr>
        <p:txBody>
          <a:bodyPr/>
          <a:lstStyle/>
          <a:p>
            <a:endParaRPr lang="en-US"/>
          </a:p>
        </p:txBody>
      </p:sp>
      <p:sp>
        <p:nvSpPr>
          <p:cNvPr id="5" name="Subtitle"/>
          <p:cNvSpPr>
            <a:spLocks noGrp="1"/>
          </p:cNvSpPr>
          <p:nvPr>
            <p:ph type="body" idx="1" hasCustomPrompt="1"/>
          </p:nvPr>
        </p:nvSpPr>
        <p:spPr>
          <a:xfrm>
            <a:off x="914400" y="4526280"/>
            <a:ext cx="10058400" cy="822960"/>
          </a:xfrm>
          <a:prstGeom prst="rect">
            <a:avLst/>
          </a:prstGeom>
        </p:spPr>
        <p:txBody>
          <a:bodyPr lIns="0" tIns="0" rIns="0" bIns="0" anchor="t" wrap="square"/>
          <a:lstStyle>
            <a:lvl1pPr algn="l" eaLnBrk="1" hangingPunct="1">
              <a:defRPr sz="1800">
                <a:solidFill>
                  <a:schemeClr val="bg2"/>
                </a:solidFill>
                <a:latin typeface="+mn-lt"/>
                <a:ea typeface="+mn-ea"/>
                <a:cs typeface="+mn-cs"/>
              </a:defRPr>
            </a:lvl1pPr>
          </a:lstStyle>
          <a:p>
            <a:r>
              <a:rPr lang="en-US"/>
              <a:t>Click to add text</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bg1"/>
                </a:solidFill>
                <a:latin typeface="+mn-lt"/>
                <a:ea typeface="+mn-ea"/>
                <a:cs typeface="+mn-cs"/>
              </a:defRPr>
            </a:lvl1pPr>
          </a:lstStyle>
          <a:p>
            <a:r>
              <a:rPr lang="en-US"/>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bg1"/>
                </a:solidFill>
                <a:latin typeface="+mn-lt"/>
                <a:ea typeface="+mn-ea"/>
                <a:cs typeface="+mn-cs"/>
              </a:defRPr>
            </a:lvl1pPr>
          </a:lstStyle>
          <a:p>
            <a:r>
              <a:rPr lang="en-US"/>
              <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 Figure">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en-US"/>
              <a:t>Section · subheading</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en-US"/>
              <a:t>Click to add title</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en-US"/>
          </a:p>
        </p:txBody>
      </p:sp>
      <p:sp>
        <p:nvSpPr>
          <p:cNvPr id="6" name="Text"/>
          <p:cNvSpPr>
            <a:spLocks noGrp="1"/>
          </p:cNvSpPr>
          <p:nvPr>
            <p:ph type="body" idx="1" hasCustomPrompt="1"/>
          </p:nvPr>
        </p:nvSpPr>
        <p:spPr>
          <a:xfrm>
            <a:off x="548640" y="1691640"/>
            <a:ext cx="4160520" cy="4480560"/>
          </a:xfrm>
          <a:prstGeom prst="rect">
            <a:avLst/>
          </a:prstGeom>
        </p:spPr>
        <p:txBody>
          <a:bodyPr lIns="36576" tIns="36576" rIns="36576" bIns="36576" anchor="t" wrap="square">
            <a:normAutofit/>
          </a:bodyPr>
          <a:lstStyle>
            <a:lvl1pPr algn="l" eaLnBrk="1" hangingPunct="1">
              <a:lnSpc>
                <a:spcPct val="130000"/>
              </a:lnSpc>
              <a:defRPr sz="1800">
                <a:latin typeface="+mn-lt"/>
                <a:ea typeface="+mn-ea"/>
                <a:cs typeface="+mn-cs"/>
              </a:defRPr>
            </a:lvl1pPr>
          </a:lstStyle>
          <a:p>
            <a:r>
              <a:rPr lang="en-US"/>
              <a:t>Click to add text</a:t>
            </a:r>
          </a:p>
        </p:txBody>
      </p:sp>
      <p:sp>
        <p:nvSpPr>
          <p:cNvPr id="7" name="Figure"/>
          <p:cNvSpPr>
            <a:spLocks noGrp="1"/>
          </p:cNvSpPr>
          <p:nvPr>
            <p:ph type="pic" idx="10" hasCustomPrompt="1"/>
          </p:nvPr>
        </p:nvSpPr>
        <p:spPr>
          <a:xfrm>
            <a:off x="5074920" y="1691640"/>
            <a:ext cx="6565392" cy="3977640"/>
          </a:xfrm>
          <a:prstGeom prst="rect">
            <a:avLst/>
          </a:prstGeom>
        </p:spPr>
        <p:txBody>
          <a:bodyPr anchor="ctr"/>
          <a:lstStyle>
            <a:lvl1pPr algn="ctr">
              <a:defRPr sz="1200" b="0">
                <a:solidFill>
                  <a:schemeClr val="tx2"/>
                </a:solidFill>
                <a:latin typeface="+mn-lt"/>
                <a:ea typeface="+mn-ea"/>
                <a:cs typeface="+mn-cs"/>
              </a:defRPr>
            </a:lvl1pPr>
          </a:lstStyle>
          <a:p>
            <a:r>
              <a:rPr lang="en-US"/>
              <a:t>Click the icon to insert a picture</a:t>
            </a:r>
          </a:p>
        </p:txBody>
      </p:sp>
      <p:sp>
        <p:nvSpPr>
          <p:cNvPr id="8" name="Caption"/>
          <p:cNvSpPr>
            <a:spLocks noGrp="1"/>
          </p:cNvSpPr>
          <p:nvPr>
            <p:ph type="body" idx="16" hasCustomPrompt="1"/>
          </p:nvPr>
        </p:nvSpPr>
        <p:spPr>
          <a:xfrm>
            <a:off x="5074920" y="5760720"/>
            <a:ext cx="6565392"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en-US"/>
              <a:t>Caption: one sentence on what the figure shows</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en-US"/>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en-US"/>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igure + Text">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en-US"/>
              <a:t>Section · subheading</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en-US"/>
              <a:t>Click to add title</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en-US"/>
          </a:p>
        </p:txBody>
      </p:sp>
      <p:sp>
        <p:nvSpPr>
          <p:cNvPr id="7" name="Figure"/>
          <p:cNvSpPr>
            <a:spLocks noGrp="1"/>
          </p:cNvSpPr>
          <p:nvPr>
            <p:ph type="pic" idx="10" hasCustomPrompt="1"/>
          </p:nvPr>
        </p:nvSpPr>
        <p:spPr>
          <a:xfrm>
            <a:off x="548640" y="1691640"/>
            <a:ext cx="6400800" cy="3977640"/>
          </a:xfrm>
          <a:prstGeom prst="rect">
            <a:avLst/>
          </a:prstGeom>
        </p:spPr>
        <p:txBody>
          <a:bodyPr anchor="ctr"/>
          <a:lstStyle>
            <a:lvl1pPr algn="ctr">
              <a:defRPr sz="1200" b="0">
                <a:solidFill>
                  <a:schemeClr val="tx2"/>
                </a:solidFill>
                <a:latin typeface="+mn-lt"/>
                <a:ea typeface="+mn-ea"/>
                <a:cs typeface="+mn-cs"/>
              </a:defRPr>
            </a:lvl1pPr>
          </a:lstStyle>
          <a:p>
            <a:r>
              <a:rPr lang="en-US"/>
              <a:t>Click the icon to insert a picture</a:t>
            </a:r>
          </a:p>
        </p:txBody>
      </p:sp>
      <p:sp>
        <p:nvSpPr>
          <p:cNvPr id="8" name="Caption"/>
          <p:cNvSpPr>
            <a:spLocks noGrp="1"/>
          </p:cNvSpPr>
          <p:nvPr>
            <p:ph type="body" idx="16" hasCustomPrompt="1"/>
          </p:nvPr>
        </p:nvSpPr>
        <p:spPr>
          <a:xfrm>
            <a:off x="548640" y="5760720"/>
            <a:ext cx="6400800"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en-US"/>
              <a:t>Caption: one sentence on what the figure shows</a:t>
            </a:r>
          </a:p>
        </p:txBody>
      </p:sp>
      <p:sp>
        <p:nvSpPr>
          <p:cNvPr id="6" name="Text"/>
          <p:cNvSpPr>
            <a:spLocks noGrp="1"/>
          </p:cNvSpPr>
          <p:nvPr>
            <p:ph type="body" idx="1" hasCustomPrompt="1"/>
          </p:nvPr>
        </p:nvSpPr>
        <p:spPr>
          <a:xfrm>
            <a:off x="7315200" y="1691640"/>
            <a:ext cx="4325112" cy="4480560"/>
          </a:xfrm>
          <a:prstGeom prst="rect">
            <a:avLst/>
          </a:prstGeom>
        </p:spPr>
        <p:txBody>
          <a:bodyPr lIns="36576" tIns="36576" rIns="36576" bIns="36576" anchor="t" wrap="square">
            <a:normAutofit/>
          </a:bodyPr>
          <a:lstStyle>
            <a:lvl1pPr algn="l" eaLnBrk="1" hangingPunct="1">
              <a:lnSpc>
                <a:spcPct val="130000"/>
              </a:lnSpc>
              <a:defRPr sz="1800">
                <a:latin typeface="+mn-lt"/>
                <a:ea typeface="+mn-ea"/>
                <a:cs typeface="+mn-cs"/>
              </a:defRPr>
            </a:lvl1pPr>
          </a:lstStyle>
          <a:p>
            <a:r>
              <a:rPr lang="en-US"/>
              <a:t>Click to add text</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en-US"/>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en-US"/>
              <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ull-width Figure">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en-US"/>
              <a:t>Section · subheading</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en-US"/>
              <a:t>Click to add title</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en-US"/>
          </a:p>
        </p:txBody>
      </p:sp>
      <p:sp>
        <p:nvSpPr>
          <p:cNvPr id="7" name="Figure"/>
          <p:cNvSpPr>
            <a:spLocks noGrp="1"/>
          </p:cNvSpPr>
          <p:nvPr>
            <p:ph type="pic" idx="10" hasCustomPrompt="1"/>
          </p:nvPr>
        </p:nvSpPr>
        <p:spPr>
          <a:xfrm>
            <a:off x="548640" y="1691640"/>
            <a:ext cx="11094415" cy="4069080"/>
          </a:xfrm>
          <a:prstGeom prst="rect">
            <a:avLst/>
          </a:prstGeom>
        </p:spPr>
        <p:txBody>
          <a:bodyPr anchor="ctr"/>
          <a:lstStyle>
            <a:lvl1pPr algn="ctr">
              <a:defRPr sz="1200" b="0">
                <a:solidFill>
                  <a:schemeClr val="tx2"/>
                </a:solidFill>
                <a:latin typeface="+mn-lt"/>
                <a:ea typeface="+mn-ea"/>
                <a:cs typeface="+mn-cs"/>
              </a:defRPr>
            </a:lvl1pPr>
          </a:lstStyle>
          <a:p>
            <a:r>
              <a:rPr lang="en-US"/>
              <a:t>Click the icon to insert a picture</a:t>
            </a:r>
          </a:p>
        </p:txBody>
      </p:sp>
      <p:sp>
        <p:nvSpPr>
          <p:cNvPr id="8" name="Caption"/>
          <p:cNvSpPr>
            <a:spLocks noGrp="1"/>
          </p:cNvSpPr>
          <p:nvPr>
            <p:ph type="body" idx="16" hasCustomPrompt="1"/>
          </p:nvPr>
        </p:nvSpPr>
        <p:spPr>
          <a:xfrm>
            <a:off x="548640" y="5833872"/>
            <a:ext cx="11094415"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en-US"/>
              <a:t>Caption: one sentence on what the figure shows</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en-US"/>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en-US"/>
              <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ree Columns">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en-US"/>
              <a:t>Section · subheading</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en-US"/>
              <a:t>Click to add title</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en-US"/>
          </a:p>
        </p:txBody>
      </p:sp>
      <p:sp>
        <p:nvSpPr>
          <p:cNvPr id="6" name="Column Band 1"/>
          <p:cNvSpPr/>
          <p:nvPr userDrawn="1"/>
        </p:nvSpPr>
        <p:spPr>
          <a:xfrm>
            <a:off x="548640" y="1737360"/>
            <a:ext cx="3484778" cy="54864"/>
          </a:xfrm>
          <a:prstGeom prst="rect">
            <a:avLst/>
          </a:prstGeom>
          <a:solidFill>
            <a:schemeClr val="accent1"/>
          </a:solidFill>
          <a:ln>
            <a:noFill/>
          </a:ln>
        </p:spPr>
        <p:txBody>
          <a:bodyPr/>
          <a:lstStyle/>
          <a:p>
            <a:endParaRPr lang="en-US"/>
          </a:p>
        </p:txBody>
      </p:sp>
      <p:sp>
        <p:nvSpPr>
          <p:cNvPr id="7" name="Column Band 2"/>
          <p:cNvSpPr/>
          <p:nvPr userDrawn="1"/>
        </p:nvSpPr>
        <p:spPr>
          <a:xfrm>
            <a:off x="4353458" y="1737360"/>
            <a:ext cx="3484778" cy="54864"/>
          </a:xfrm>
          <a:prstGeom prst="rect">
            <a:avLst/>
          </a:prstGeom>
          <a:solidFill>
            <a:schemeClr val="accent2"/>
          </a:solidFill>
          <a:ln>
            <a:noFill/>
          </a:ln>
        </p:spPr>
        <p:txBody>
          <a:bodyPr/>
          <a:lstStyle/>
          <a:p>
            <a:endParaRPr lang="en-US"/>
          </a:p>
        </p:txBody>
      </p:sp>
      <p:sp>
        <p:nvSpPr>
          <p:cNvPr id="8" name="Column Band 3"/>
          <p:cNvSpPr/>
          <p:nvPr userDrawn="1"/>
        </p:nvSpPr>
        <p:spPr>
          <a:xfrm>
            <a:off x="8158277" y="1737360"/>
            <a:ext cx="3484778" cy="54864"/>
          </a:xfrm>
          <a:prstGeom prst="rect">
            <a:avLst/>
          </a:prstGeom>
          <a:solidFill>
            <a:schemeClr val="accent3"/>
          </a:solidFill>
          <a:ln>
            <a:noFill/>
          </a:ln>
        </p:spPr>
        <p:txBody>
          <a:bodyPr/>
          <a:lstStyle/>
          <a:p>
            <a:endParaRPr lang="en-US"/>
          </a:p>
        </p:txBody>
      </p:sp>
      <p:sp>
        <p:nvSpPr>
          <p:cNvPr id="10" name="Column 1"/>
          <p:cNvSpPr>
            <a:spLocks noGrp="1"/>
          </p:cNvSpPr>
          <p:nvPr>
            <p:ph type="body" idx="1" hasCustomPrompt="1"/>
          </p:nvPr>
        </p:nvSpPr>
        <p:spPr>
          <a:xfrm>
            <a:off x="548640"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en-US"/>
              <a:t>Click to add text</a:t>
            </a:r>
          </a:p>
        </p:txBody>
      </p:sp>
      <p:sp>
        <p:nvSpPr>
          <p:cNvPr id="11" name="Column 2"/>
          <p:cNvSpPr>
            <a:spLocks noGrp="1"/>
          </p:cNvSpPr>
          <p:nvPr>
            <p:ph type="body" idx="2" hasCustomPrompt="1"/>
          </p:nvPr>
        </p:nvSpPr>
        <p:spPr>
          <a:xfrm>
            <a:off x="4353458"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en-US"/>
              <a:t>Click to add text</a:t>
            </a:r>
          </a:p>
        </p:txBody>
      </p:sp>
      <p:sp>
        <p:nvSpPr>
          <p:cNvPr id="12" name="Column 3"/>
          <p:cNvSpPr>
            <a:spLocks noGrp="1"/>
          </p:cNvSpPr>
          <p:nvPr>
            <p:ph type="body" idx="3" hasCustomPrompt="1"/>
          </p:nvPr>
        </p:nvSpPr>
        <p:spPr>
          <a:xfrm>
            <a:off x="8158277"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en-US"/>
              <a:t>Click to add text</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en-US"/>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en-US"/>
              <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en-US"/>
              <a:t>Section · subheading</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en-US"/>
              <a:t>Click to add title</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en-US"/>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en-US"/>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en-US"/>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accent1"/>
        </a:solid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548640" y="2377440"/>
            <a:ext cx="11094415" cy="1097280"/>
          </a:xfrm>
          <a:prstGeom prst="rect">
            <a:avLst/>
          </a:prstGeom>
        </p:spPr>
        <p:txBody>
          <a:bodyPr lIns="0" tIns="0" rIns="0" bIns="0" anchor="ctr" wrap="square">
            <a:normAutofit/>
          </a:bodyPr>
          <a:lstStyle>
            <a:lvl1pPr algn="ctr" eaLnBrk="1" hangingPunct="1">
              <a:defRPr sz="4000" b="1">
                <a:solidFill>
                  <a:schemeClr val="bg1"/>
                </a:solidFill>
                <a:latin typeface="+mj-lt"/>
                <a:ea typeface="+mj-ea"/>
                <a:cs typeface="+mj-cs"/>
              </a:defRPr>
            </a:lvl1pPr>
          </a:lstStyle>
          <a:p>
            <a:r>
              <a:rPr lang="en-US"/>
              <a:t>Thank you</a:t>
            </a:r>
          </a:p>
        </p:txBody>
      </p:sp>
      <p:sp>
        <p:nvSpPr>
          <p:cNvPr id="3" name="Rule"/>
          <p:cNvSpPr/>
          <p:nvPr userDrawn="1"/>
        </p:nvSpPr>
        <p:spPr>
          <a:xfrm>
            <a:off x="5638648" y="3611880"/>
            <a:ext cx="914400" cy="54864"/>
          </a:xfrm>
          <a:prstGeom prst="rect">
            <a:avLst/>
          </a:prstGeom>
          <a:solidFill>
            <a:schemeClr val="accent3"/>
          </a:solidFill>
          <a:ln>
            <a:noFill/>
          </a:ln>
        </p:spPr>
        <p:txBody>
          <a:bodyPr/>
          <a:lstStyle/>
          <a:p>
            <a:endParaRPr lang="en-US"/>
          </a:p>
        </p:txBody>
      </p:sp>
      <p:sp>
        <p:nvSpPr>
          <p:cNvPr id="4" name="Subtitle"/>
          <p:cNvSpPr>
            <a:spLocks noGrp="1"/>
          </p:cNvSpPr>
          <p:nvPr>
            <p:ph type="body" idx="1" hasCustomPrompt="1"/>
          </p:nvPr>
        </p:nvSpPr>
        <p:spPr>
          <a:xfrm>
            <a:off x="548640" y="3840480"/>
            <a:ext cx="11094415" cy="822960"/>
          </a:xfrm>
          <a:prstGeom prst="rect">
            <a:avLst/>
          </a:prstGeom>
        </p:spPr>
        <p:txBody>
          <a:bodyPr lIns="0" tIns="0" rIns="0" bIns="0" anchor="t" wrap="square"/>
          <a:lstStyle>
            <a:lvl1pPr algn="ctr" eaLnBrk="1" hangingPunct="1">
              <a:defRPr sz="1800">
                <a:solidFill>
                  <a:schemeClr val="bg2"/>
                </a:solidFill>
                <a:latin typeface="+mn-lt"/>
                <a:ea typeface="+mn-ea"/>
                <a:cs typeface="+mn-cs"/>
              </a:defRPr>
            </a:lvl1pPr>
          </a:lstStyle>
          <a:p>
            <a:r>
              <a:rPr lang="en-US"/>
              <a:t>Click to add text</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losing + Contact">
    <p:bg>
      <p:bgPr>
        <a:solidFill>
          <a:schemeClr val="accent1"/>
        </a:solid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914400" y="2011680"/>
            <a:ext cx="7498080" cy="1097280"/>
          </a:xfrm>
          <a:prstGeom prst="rect">
            <a:avLst/>
          </a:prstGeom>
        </p:spPr>
        <p:txBody>
          <a:bodyPr lIns="0" tIns="0" rIns="0" bIns="0" anchor="b" wrap="square">
            <a:normAutofit/>
          </a:bodyPr>
          <a:lstStyle>
            <a:lvl1pPr algn="l" eaLnBrk="1" hangingPunct="1">
              <a:defRPr sz="4000" b="1">
                <a:solidFill>
                  <a:schemeClr val="bg1"/>
                </a:solidFill>
                <a:latin typeface="+mj-lt"/>
                <a:ea typeface="+mj-ea"/>
                <a:cs typeface="+mj-cs"/>
              </a:defRPr>
            </a:lvl1pPr>
          </a:lstStyle>
          <a:p>
            <a:r>
              <a:rPr lang="en-US"/>
              <a:t>Thank you</a:t>
            </a:r>
          </a:p>
        </p:txBody>
      </p:sp>
      <p:sp>
        <p:nvSpPr>
          <p:cNvPr id="3" name="Rule"/>
          <p:cNvSpPr/>
          <p:nvPr userDrawn="1"/>
        </p:nvSpPr>
        <p:spPr>
          <a:xfrm>
            <a:off x="960120" y="3291840"/>
            <a:ext cx="822960" cy="54864"/>
          </a:xfrm>
          <a:prstGeom prst="rect">
            <a:avLst/>
          </a:prstGeom>
          <a:solidFill>
            <a:schemeClr val="accent3"/>
          </a:solidFill>
          <a:ln>
            <a:noFill/>
          </a:ln>
        </p:spPr>
        <p:txBody>
          <a:bodyPr/>
          <a:lstStyle/>
          <a:p>
            <a:endParaRPr lang="en-US"/>
          </a:p>
        </p:txBody>
      </p:sp>
      <p:sp>
        <p:nvSpPr>
          <p:cNvPr id="4" name="Contact"/>
          <p:cNvSpPr>
            <a:spLocks noGrp="1"/>
          </p:cNvSpPr>
          <p:nvPr>
            <p:ph type="body" idx="1" hasCustomPrompt="1"/>
          </p:nvPr>
        </p:nvSpPr>
        <p:spPr>
          <a:xfrm>
            <a:off x="914400" y="3520440"/>
            <a:ext cx="7498080" cy="1645920"/>
          </a:xfrm>
          <a:prstGeom prst="rect">
            <a:avLst/>
          </a:prstGeom>
        </p:spPr>
        <p:txBody>
          <a:bodyPr lIns="0" tIns="0" rIns="0" bIns="0" anchor="t" wrap="square"/>
          <a:lstStyle>
            <a:lvl1pPr algn="l" eaLnBrk="1" hangingPunct="1">
              <a:lnSpc>
                <a:spcPct val="150000"/>
              </a:lnSpc>
              <a:defRPr sz="1800">
                <a:solidFill>
                  <a:schemeClr val="bg2"/>
                </a:solidFill>
                <a:latin typeface="+mn-lt"/>
                <a:ea typeface="+mn-ea"/>
                <a:cs typeface="+mn-cs"/>
              </a:defRPr>
            </a:lvl1pPr>
          </a:lstStyle>
          <a:p>
            <a:r>
              <a:rPr lang="en-US"/>
              <a:t>Click to add text</a:t>
            </a:r>
          </a:p>
        </p:txBody>
      </p:sp>
      <p:sp>
        <p:nvSpPr>
          <p:cNvPr id="5" name="QR Panel"/>
          <p:cNvSpPr/>
          <p:nvPr userDrawn="1"/>
        </p:nvSpPr>
        <p:spPr>
          <a:xfrm>
            <a:off x="8732520" y="1874520"/>
            <a:ext cx="2743200" cy="3108960"/>
          </a:xfrm>
          <a:prstGeom prst="rect">
            <a:avLst/>
          </a:prstGeom>
          <a:solidFill>
            <a:schemeClr val="bg1"/>
          </a:solidFill>
          <a:ln>
            <a:noFill/>
          </a:ln>
        </p:spPr>
        <p:txBody>
          <a:bodyPr/>
          <a:lstStyle/>
          <a:p>
            <a:endParaRPr lang="en-US"/>
          </a:p>
        </p:txBody>
      </p:sp>
      <p:sp>
        <p:nvSpPr>
          <p:cNvPr id="6" name="QR Code"/>
          <p:cNvSpPr>
            <a:spLocks noGrp="1"/>
          </p:cNvSpPr>
          <p:nvPr>
            <p:ph type="pic" idx="10" hasCustomPrompt="1"/>
          </p:nvPr>
        </p:nvSpPr>
        <p:spPr>
          <a:xfrm>
            <a:off x="8961120" y="2057400"/>
            <a:ext cx="2286000" cy="2286000"/>
          </a:xfrm>
          <a:prstGeom prst="rect">
            <a:avLst/>
          </a:prstGeom>
        </p:spPr>
        <p:txBody>
          <a:bodyPr anchor="ctr"/>
          <a:lstStyle>
            <a:lvl1pPr algn="ctr">
              <a:defRPr sz="1200" b="0">
                <a:solidFill>
                  <a:schemeClr val="tx2"/>
                </a:solidFill>
                <a:latin typeface="+mn-lt"/>
                <a:ea typeface="+mn-ea"/>
                <a:cs typeface="+mn-cs"/>
              </a:defRPr>
            </a:lvl1pPr>
          </a:lstStyle>
          <a:p>
            <a:r>
              <a:rPr lang="en-US"/>
              <a:t>QR code</a:t>
            </a:r>
          </a:p>
        </p:txBody>
      </p:sp>
      <p:sp>
        <p:nvSpPr>
          <p:cNvPr id="7" name="QR Caption"/>
          <p:cNvSpPr>
            <a:spLocks noGrp="1"/>
          </p:cNvSpPr>
          <p:nvPr>
            <p:ph type="body" idx="16" hasCustomPrompt="1"/>
          </p:nvPr>
        </p:nvSpPr>
        <p:spPr>
          <a:xfrm>
            <a:off x="8732520" y="4434840"/>
            <a:ext cx="2743200" cy="411480"/>
          </a:xfrm>
          <a:prstGeom prst="rect">
            <a:avLst/>
          </a:prstGeom>
        </p:spPr>
        <p:txBody>
          <a:bodyPr lIns="0" tIns="0" rIns="0" bIns="0" anchor="ctr" wrap="square"/>
          <a:lstStyle>
            <a:lvl1pPr algn="ctr" eaLnBrk="1" hangingPunct="1">
              <a:defRPr sz="1300">
                <a:solidFill>
                  <a:schemeClr val="tx2"/>
                </a:solidFill>
                <a:latin typeface="+mn-lt"/>
                <a:ea typeface="+mn-ea"/>
                <a:cs typeface="+mn-cs"/>
              </a:defRPr>
            </a:lvl1pPr>
          </a:lstStyle>
          <a:p>
            <a:r>
              <a:rPr lang="en-US"/>
              <a:t>Paper / lab website</a:t>
            </a: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p:cNvSpPr>
            <a:spLocks noGrp="1"/>
          </p:cNvSpPr>
          <p:nvPr>
            <p:ph type="title"/>
          </p:nvPr>
        </p:nvSpPr>
        <p:spPr>
          <a:xfrm>
            <a:off x="548640" y="640080"/>
            <a:ext cx="11094415" cy="658368"/>
          </a:xfrm>
          <a:prstGeom prst="rect">
            <a:avLst/>
          </a:prstGeom>
        </p:spPr>
        <p:txBody>
          <a:bodyPr lIns="36576" tIns="36576" rIns="36576" bIns="36576" anchor="t" wrap="square">
            <a:normAutofit/>
          </a:bodyPr>
          <a:lstStyle>
            <a:lvl1pPr algn="l" eaLnBrk="1" hangingPunct="1">
              <a:defRPr>
                <a:latin typeface="+mn-lt"/>
                <a:ea typeface="+mn-ea"/>
                <a:cs typeface="+mn-cs"/>
              </a:defRPr>
            </a:lvl1pPr>
          </a:lstStyle>
          <a:p>
            <a:r>
              <a:rPr lang="en-US"/>
              <a:t>Click to edit Master title style</a:t>
            </a:r>
          </a:p>
        </p:txBody>
      </p:sp>
      <p:sp>
        <p:nvSpPr>
          <p:cNvPr id="3" name="Text Placeholder"/>
          <p:cNvSpPr>
            <a:spLocks noGrp="1"/>
          </p:cNvSpPr>
          <p:nvPr>
            <p:ph type="body" idx="1"/>
          </p:nvPr>
        </p:nvSpPr>
        <p:spPr>
          <a:xfrm>
            <a:off x="548640" y="1691640"/>
            <a:ext cx="11094415" cy="4480560"/>
          </a:xfrm>
          <a:prstGeom prst="rect">
            <a:avLst/>
          </a:prstGeom>
        </p:spPr>
        <p:txBody>
          <a:bodyPr lIns="36576" tIns="36576" rIns="36576" bIns="36576" anchor="t" wrap="square">
            <a:normAutofit/>
          </a:bodyPr>
          <a:lstStyle>
            <a:lvl1pPr algn="l" eaLnBrk="1" hangingPunct="1">
              <a:defRPr>
                <a:latin typeface="+mn-lt"/>
                <a:ea typeface="+mn-ea"/>
                <a:cs typeface="+mn-cs"/>
              </a:defRPr>
            </a:lvl1pPr>
          </a:lstStyle>
          <a:p>
            <a:r>
              <a:rPr lang="en-US"/>
              <a:t>Click to edit Master text styles</a:t>
            </a:r>
          </a:p>
        </p:txBody>
      </p:sp>
      <p:sp>
        <p:nvSpPr>
          <p:cNvPr id="1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en-US"/>
              <a:t/>
            </a:r>
          </a:p>
        </p:txBody>
      </p:sp>
      <p:sp>
        <p:nvSpPr>
          <p:cNvPr id="1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en-US"/>
              <a:t/>
            </a:r>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xStyles>
    <p:titleStyle>
      <a:lvl1pPr algn="l" eaLnBrk="1" hangingPunct="1">
        <a:lnSpc>
          <a:spcPct val="105000"/>
        </a:lnSpc>
        <a:defRPr sz="2800" b="1">
          <a:solidFill>
            <a:schemeClr val="tx1"/>
          </a:solidFill>
          <a:latin typeface="+mj-lt"/>
          <a:ea typeface="+mj-ea"/>
          <a:cs typeface="+mj-cs"/>
        </a:defRPr>
      </a:lvl1pPr>
    </p:titleStyle>
    <p:bodyStyle>
      <a:lvl1pPr marL="0" indent="0" algn="l" eaLnBrk="1" hangingPunct="1">
        <a:lnSpc>
          <a:spcPct val="125000"/>
        </a:lnSpc>
        <a:spcBef>
          <a:spcPts val="800"/>
        </a:spcBef>
        <a:buNone/>
        <a:defRPr sz="1800">
          <a:solidFill>
            <a:schemeClr val="tx1"/>
          </a:solidFill>
          <a:latin typeface="+mn-lt"/>
          <a:ea typeface="+mn-ea"/>
          <a:cs typeface="+mn-cs"/>
        </a:defRPr>
      </a:lvl1pPr>
      <a:lvl2pPr marL="285750" indent="-285750" algn="l" eaLnBrk="1" hangingPunct="1">
        <a:lnSpc>
          <a:spcPct val="125000"/>
        </a:lnSpc>
        <a:spcBef>
          <a:spcPts val="400"/>
        </a:spcBef>
        <a:buClr>
          <a:schemeClr val="accent1"/>
        </a:buClr>
        <a:buFont typeface="Arial"/>
        <a:buChar char="•"/>
        <a:defRPr sz="1600">
          <a:solidFill>
            <a:schemeClr val="tx1"/>
          </a:solidFill>
          <a:latin typeface="+mn-lt"/>
          <a:ea typeface="+mn-ea"/>
          <a:cs typeface="+mn-cs"/>
        </a:defRPr>
      </a:lvl2pPr>
      <a:lvl3pPr marL="571500" indent="-285750" algn="l" eaLnBrk="1" hangingPunct="1">
        <a:lnSpc>
          <a:spcPct val="125000"/>
        </a:lnSpc>
        <a:spcBef>
          <a:spcPts val="300"/>
        </a:spcBef>
        <a:buClr>
          <a:schemeClr val="accent4"/>
        </a:buClr>
        <a:buFont typeface="Arial"/>
        <a:buChar char="–"/>
        <a:defRPr sz="1400">
          <a:solidFill>
            <a:schemeClr val="tx1"/>
          </a:solidFill>
          <a:latin typeface="+mn-lt"/>
          <a:ea typeface="+mn-ea"/>
          <a:cs typeface="+mn-cs"/>
        </a:defRPr>
      </a:lvl3pPr>
    </p:bodyStyle>
    <p:otherStyle>
      <a:defPPr eaLnBrk="1" hangingPunct="1">
        <a:defRPr lang="en-US"/>
      </a:def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jpg"/><Relationship Id="rId3" Type="http://schemas.openxmlformats.org/officeDocument/2006/relationships/hyperlink" Target="https://sci-draw.com/ai-drawing?prompt=conference-background&amp;utm_source=template&amp;utm_medium=pptx&amp;utm_campaign=conference-presentation-en&amp;utm_content=background" TargetMode="Externa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sci-draw.com/ai-drawing?prompt=conference-roadmap&amp;utm_source=template&amp;utm_medium=pptx&amp;utm_campaign=conference-presentation-en&amp;utm_content=roadmap" TargetMode="Externa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 Id="rId3" Type="http://schemas.openxmlformats.org/officeDocument/2006/relationships/hyperlink" Target="https://sci-draw.com/sci-vis?utm_source=template&amp;utm_medium=pptx&amp;utm_campaign=conference-presentation-en&amp;utm_content=result-1" TargetMode="Externa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2.xml"/><Relationship Id="rId3" Type="http://schemas.openxmlformats.org/officeDocument/2006/relationships/hyperlink" Target="https://sci-draw.com/sci-vis?utm_source=template&amp;utm_medium=pptx&amp;utm_campaign=conference-presentation-en&amp;utm_content=result-2" TargetMode="Externa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jpg"/><Relationship Id="rId3" Type="http://schemas.openxmlformats.org/officeDocument/2006/relationships/hyperlink" Target="https://sci-draw.com/ai-drawing?prompt=conference-mechanism&amp;utm_source=template&amp;utm_medium=pptx&amp;utm_campaign=conference-presentation-en&amp;utm_content=mechanism" TargetMode="Externa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Picture Placeholder 1"/>
          <p:cNvSpPr>
            <a:spLocks noGrp="1"/>
          </p:cNvSpPr>
          <p:nvPr>
            <p:ph type="pic" idx="10"/>
          </p:nvPr>
        </p:nvSpPr>
        <p:spPr/>
      </p:sp>
      <p:sp>
        <p:nvSpPr>
          <p:cNvPr id="3" name="Text Placeholder 2"/>
          <p:cNvSpPr>
            <a:spLocks noGrp="1"/>
          </p:cNvSpPr>
          <p:nvPr>
            <p:ph type="body" idx="13"/>
          </p:nvPr>
        </p:nvSpPr>
        <p:spPr/>
        <p:txBody>
          <a:bodyPr/>
          <a:lstStyle/>
          <a:p>
            <a:pPr eaLnBrk="1" hangingPunct="1"/>
            <a:r>
              <a:rPr lang="en-US" altLang="en-US"/>
              <a:t>Conference talk · Session X</a:t>
            </a:r>
          </a:p>
        </p:txBody>
      </p:sp>
      <p:sp>
        <p:nvSpPr>
          <p:cNvPr id="4" name="Title 3"/>
          <p:cNvSpPr>
            <a:spLocks noGrp="1"/>
          </p:cNvSpPr>
          <p:nvPr>
            <p:ph type="ctrTitle"/>
          </p:nvPr>
        </p:nvSpPr>
        <p:spPr/>
        <p:txBody>
          <a:bodyPr/>
          <a:lstStyle/>
          <a:p>
            <a:pPr eaLnBrk="1" hangingPunct="1"/>
            <a:r>
              <a:rPr lang="en-US" altLang="en-US"/>
              <a:t>A LiF-Rich Artificial Interphase Extends the Cycle Life of Lithium-Metal Anodes in Carbonate Electrolytes</a:t>
            </a:r>
          </a:p>
        </p:txBody>
      </p:sp>
      <p:sp>
        <p:nvSpPr>
          <p:cNvPr id="5" name="Text Placeholder 4"/>
          <p:cNvSpPr>
            <a:spLocks noGrp="1"/>
          </p:cNvSpPr>
          <p:nvPr>
            <p:ph type="body" idx="1"/>
          </p:nvPr>
        </p:nvSpPr>
        <p:spPr/>
        <p:txBody>
          <a:bodyPr/>
          <a:lstStyle/>
          <a:p>
            <a:pPr eaLnBrk="1" hangingPunct="1" defTabSz="1325880">
              <a:tabLst>
                <a:tab pos="1325880" algn="l"/>
                <a:tab pos="4937760" algn="l"/>
                <a:tab pos="6172200" algn="l"/>
              </a:tabLst>
            </a:pPr>
            <a:r>
              <a:rPr lang="en-US" altLang="en-US">
                <a:solidFill>
                  <a:srgbClr val="5F6B78"/>
                </a:solidFill>
              </a:rPr>
              <a:t>Speaker</a:t>
            </a:r>
            <a:r>
              <a:rPr lang="en-US" altLang="en-US"/>
              <a:t>	Jane Doe, Prof. Alex Smith</a:t>
            </a:r>
          </a:p>
          <a:p>
            <a:pPr eaLnBrk="1" hangingPunct="1" defTabSz="1325880">
              <a:tabLst>
                <a:tab pos="1325880" algn="l"/>
                <a:tab pos="4937760" algn="l"/>
                <a:tab pos="6172200" algn="l"/>
              </a:tabLst>
            </a:pPr>
            <a:r>
              <a:rPr lang="en-US" altLang="en-US">
                <a:solidFill>
                  <a:srgbClr val="5F6B78"/>
                </a:solidFill>
              </a:rPr>
              <a:t>Affiliation</a:t>
            </a:r>
            <a:r>
              <a:rPr lang="en-US" altLang="en-US"/>
              <a:t>	Department of Materials Science and Engineering, Example University</a:t>
            </a:r>
          </a:p>
          <a:p>
            <a:pPr eaLnBrk="1" hangingPunct="1" defTabSz="1325880">
              <a:tabLst>
                <a:tab pos="1325880" algn="l"/>
                <a:tab pos="4937760" algn="l"/>
                <a:tab pos="6172200" algn="l"/>
              </a:tabLst>
            </a:pPr>
            <a:r>
              <a:rPr lang="en-US" altLang="en-US">
                <a:solidFill>
                  <a:srgbClr val="5F6B78"/>
                </a:solidFill>
              </a:rPr>
              <a:t>Meeting</a:t>
            </a:r>
            <a:r>
              <a:rPr lang="en-US" altLang="en-US"/>
              <a:t>	International Conference on Energy Storage Materials, 2026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show="0">
  <p:cSld>
    <p:spTree>
      <p:nvGrpSpPr>
        <p:cNvPr id="1" name=""/>
        <p:cNvGrpSpPr/>
        <p:nvPr/>
      </p:nvGrpSpPr>
      <p:grpSpPr/>
      <p:sp>
        <p:nvSpPr>
          <p:cNvPr id="2" name="Text Placeholder 1"/>
          <p:cNvSpPr>
            <a:spLocks noGrp="1"/>
          </p:cNvSpPr>
          <p:nvPr>
            <p:ph type="body" idx="13"/>
          </p:nvPr>
        </p:nvSpPr>
        <p:spPr/>
        <p:txBody>
          <a:bodyPr/>
          <a:lstStyle/>
          <a:p>
            <a:pPr eaLnBrk="1" hangingPunct="1"/>
            <a:r>
              <a:rPr lang="en-US" altLang="en-US"/>
              <a:t>How to use · hidden in Slide Show</a:t>
            </a:r>
          </a:p>
        </p:txBody>
      </p:sp>
      <p:sp>
        <p:nvSpPr>
          <p:cNvPr id="3" name="Title 2"/>
          <p:cNvSpPr>
            <a:spLocks noGrp="1"/>
          </p:cNvSpPr>
          <p:nvPr>
            <p:ph type="title"/>
          </p:nvPr>
        </p:nvSpPr>
        <p:spPr/>
        <p:txBody>
          <a:bodyPr/>
          <a:lstStyle/>
          <a:p>
            <a:pPr eaLnBrk="1" hangingPunct="1"/>
            <a:r>
              <a:rPr lang="en-US" altLang="en-US"/>
              <a:t>Using this template for a conference talk</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n-US" altLang="en-US"/>
              <a:t>International Conference on Energy Storage Materials 2026 · Session X</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n-US"/>
              <a:t>‹#›</a:t>
            </a:fld>
          </a:p>
        </p:txBody>
      </p:sp>
      <p:sp>
        <p:nvSpPr>
          <p:cNvPr id="22" name="Rectangle 21"/>
          <p:cNvSpPr/>
          <p:nvPr/>
        </p:nvSpPr>
        <p:spPr>
          <a:xfrm>
            <a:off x="548640" y="1737360"/>
            <a:ext cx="5364327" cy="19659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737360"/>
            <a:ext cx="5364327" cy="5486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822959" y="1965960"/>
            <a:ext cx="4815687" cy="457200"/>
          </a:xfrm>
          <a:prstGeom prst="rect">
            <a:avLst/>
          </a:prstGeom>
          <a:noFill/>
        </p:spPr>
        <p:txBody>
          <a:bodyPr wrap="square" anchor="t" lIns="0" rIns="0" tIns="0" bIns="0">
            <a:spAutoFit/>
          </a:bodyPr>
          <a:lstStyle/>
          <a:p>
            <a:pPr eaLnBrk="1" hangingPunct="1">
              <a:lnSpc>
                <a:spcPct val="120000"/>
              </a:lnSpc>
            </a:pPr>
            <a:r>
              <a:rPr lang="en-US" altLang="en-US" sz="1800" b="1">
                <a:solidFill>
                  <a:schemeClr val="accent1"/>
                </a:solidFill>
              </a:rPr>
              <a:t>1  Mind the clock</a:t>
            </a:r>
          </a:p>
        </p:txBody>
      </p:sp>
      <p:sp>
        <p:nvSpPr>
          <p:cNvPr id="25" name="TextBox 24"/>
          <p:cNvSpPr txBox="1"/>
          <p:nvPr/>
        </p:nvSpPr>
        <p:spPr>
          <a:xfrm>
            <a:off x="822959" y="2514600"/>
            <a:ext cx="4815687" cy="1051560"/>
          </a:xfrm>
          <a:prstGeom prst="rect">
            <a:avLst/>
          </a:prstGeom>
          <a:noFill/>
        </p:spPr>
        <p:txBody>
          <a:bodyPr wrap="square" anchor="t" lIns="0" rIns="0" tIns="0" bIns="0">
            <a:spAutoFit/>
          </a:bodyPr>
          <a:lstStyle/>
          <a:p>
            <a:pPr eaLnBrk="1" hangingPunct="1">
              <a:lnSpc>
                <a:spcPct val="130000"/>
              </a:lnSpc>
            </a:pPr>
            <a:r>
              <a:rPr lang="en-US" altLang="en-US" sz="1600">
                <a:solidFill>
                  <a:schemeClr val="dk1"/>
                </a:solidFill>
              </a:rPr>
              <a:t>A contributed talk is usually 12–15 minutes plus 3 for questions, about 1 minute per slide. Past 14 slides, you will run over.</a:t>
            </a:r>
          </a:p>
        </p:txBody>
      </p:sp>
      <p:sp>
        <p:nvSpPr>
          <p:cNvPr id="26" name="Rectangle 25"/>
          <p:cNvSpPr/>
          <p:nvPr/>
        </p:nvSpPr>
        <p:spPr>
          <a:xfrm>
            <a:off x="6278727" y="1737360"/>
            <a:ext cx="5364327" cy="19659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7" name="Rectangle 26"/>
          <p:cNvSpPr/>
          <p:nvPr/>
        </p:nvSpPr>
        <p:spPr>
          <a:xfrm>
            <a:off x="6278727" y="1737360"/>
            <a:ext cx="5364327" cy="5486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TextBox 27"/>
          <p:cNvSpPr txBox="1"/>
          <p:nvPr/>
        </p:nvSpPr>
        <p:spPr>
          <a:xfrm>
            <a:off x="6553047" y="1965960"/>
            <a:ext cx="4815687" cy="457200"/>
          </a:xfrm>
          <a:prstGeom prst="rect">
            <a:avLst/>
          </a:prstGeom>
          <a:noFill/>
        </p:spPr>
        <p:txBody>
          <a:bodyPr wrap="square" anchor="t" lIns="0" rIns="0" tIns="0" bIns="0">
            <a:spAutoFit/>
          </a:bodyPr>
          <a:lstStyle/>
          <a:p>
            <a:pPr eaLnBrk="1" hangingPunct="1">
              <a:lnSpc>
                <a:spcPct val="120000"/>
              </a:lnSpc>
            </a:pPr>
            <a:r>
              <a:rPr lang="en-US" altLang="en-US" sz="1800" b="1">
                <a:solidFill>
                  <a:schemeClr val="accent2"/>
                </a:solidFill>
              </a:rPr>
              <a:t>2  One finding per slide</a:t>
            </a:r>
          </a:p>
        </p:txBody>
      </p:sp>
      <p:sp>
        <p:nvSpPr>
          <p:cNvPr id="29" name="TextBox 28"/>
          <p:cNvSpPr txBox="1"/>
          <p:nvPr/>
        </p:nvSpPr>
        <p:spPr>
          <a:xfrm>
            <a:off x="6553047" y="2514600"/>
            <a:ext cx="4815687" cy="1051560"/>
          </a:xfrm>
          <a:prstGeom prst="rect">
            <a:avLst/>
          </a:prstGeom>
          <a:noFill/>
        </p:spPr>
        <p:txBody>
          <a:bodyPr wrap="square" anchor="t" lIns="0" rIns="0" tIns="0" bIns="0">
            <a:spAutoFit/>
          </a:bodyPr>
          <a:lstStyle/>
          <a:p>
            <a:pPr eaLnBrk="1" hangingPunct="1">
              <a:lnSpc>
                <a:spcPct val="130000"/>
              </a:lnSpc>
            </a:pPr>
            <a:r>
              <a:rPr lang="en-US" altLang="en-US" sz="1600">
                <a:solidFill>
                  <a:schemeClr val="dk1"/>
                </a:solidFill>
              </a:rPr>
              <a:t>Write each result title as a finding. The body holds one figure and two or three numbers that support it.</a:t>
            </a:r>
          </a:p>
        </p:txBody>
      </p:sp>
      <p:sp>
        <p:nvSpPr>
          <p:cNvPr id="30" name="Rectangle 29"/>
          <p:cNvSpPr/>
          <p:nvPr/>
        </p:nvSpPr>
        <p:spPr>
          <a:xfrm>
            <a:off x="548640" y="3886200"/>
            <a:ext cx="5364327" cy="19659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1" name="Rectangle 30"/>
          <p:cNvSpPr/>
          <p:nvPr/>
        </p:nvSpPr>
        <p:spPr>
          <a:xfrm>
            <a:off x="548640" y="3886200"/>
            <a:ext cx="5364327" cy="54864"/>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2" name="TextBox 31"/>
          <p:cNvSpPr txBox="1"/>
          <p:nvPr/>
        </p:nvSpPr>
        <p:spPr>
          <a:xfrm>
            <a:off x="822959" y="4114800"/>
            <a:ext cx="4815687" cy="457200"/>
          </a:xfrm>
          <a:prstGeom prst="rect">
            <a:avLst/>
          </a:prstGeom>
          <a:noFill/>
        </p:spPr>
        <p:txBody>
          <a:bodyPr wrap="square" anchor="t" lIns="0" rIns="0" tIns="0" bIns="0">
            <a:spAutoFit/>
          </a:bodyPr>
          <a:lstStyle/>
          <a:p>
            <a:pPr eaLnBrk="1" hangingPunct="1">
              <a:lnSpc>
                <a:spcPct val="120000"/>
              </a:lnSpc>
            </a:pPr>
            <a:r>
              <a:rPr lang="en-US" altLang="en-US" sz="1800" b="1">
                <a:solidFill>
                  <a:schemeClr val="accent3"/>
                </a:solidFill>
              </a:rPr>
              <a:t>3  Figures and charts</a:t>
            </a:r>
          </a:p>
        </p:txBody>
      </p:sp>
      <p:sp>
        <p:nvSpPr>
          <p:cNvPr id="33" name="TextBox 32"/>
          <p:cNvSpPr txBox="1"/>
          <p:nvPr/>
        </p:nvSpPr>
        <p:spPr>
          <a:xfrm>
            <a:off x="822959" y="4663440"/>
            <a:ext cx="4815687" cy="1051560"/>
          </a:xfrm>
          <a:prstGeom prst="rect">
            <a:avLst/>
          </a:prstGeom>
          <a:noFill/>
        </p:spPr>
        <p:txBody>
          <a:bodyPr wrap="square" anchor="t" lIns="0" rIns="0" tIns="0" bIns="0">
            <a:spAutoFit/>
          </a:bodyPr>
          <a:lstStyle/>
          <a:p>
            <a:pPr eaLnBrk="1" hangingPunct="1">
              <a:lnSpc>
                <a:spcPct val="130000"/>
              </a:lnSpc>
            </a:pPr>
            <a:r>
              <a:rPr lang="en-US" altLang="en-US" sz="1600">
                <a:solidFill>
                  <a:schemeClr val="dk1"/>
                </a:solidFill>
              </a:rPr>
              <a:t>Click a frame icon to insert a picture; the link under a schematic opens a ready-made prompt. Charts: right-click → Edit Data.</a:t>
            </a:r>
          </a:p>
        </p:txBody>
      </p:sp>
      <p:sp>
        <p:nvSpPr>
          <p:cNvPr id="34" name="Rectangle 33"/>
          <p:cNvSpPr/>
          <p:nvPr/>
        </p:nvSpPr>
        <p:spPr>
          <a:xfrm>
            <a:off x="6278727" y="3886200"/>
            <a:ext cx="5364327" cy="19659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5" name="Rectangle 34"/>
          <p:cNvSpPr/>
          <p:nvPr/>
        </p:nvSpPr>
        <p:spPr>
          <a:xfrm>
            <a:off x="6278727" y="3886200"/>
            <a:ext cx="5364327" cy="54864"/>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6" name="TextBox 35"/>
          <p:cNvSpPr txBox="1"/>
          <p:nvPr/>
        </p:nvSpPr>
        <p:spPr>
          <a:xfrm>
            <a:off x="6553047" y="4114800"/>
            <a:ext cx="4815687" cy="457200"/>
          </a:xfrm>
          <a:prstGeom prst="rect">
            <a:avLst/>
          </a:prstGeom>
          <a:noFill/>
        </p:spPr>
        <p:txBody>
          <a:bodyPr wrap="square" anchor="t" lIns="0" rIns="0" tIns="0" bIns="0">
            <a:spAutoFit/>
          </a:bodyPr>
          <a:lstStyle/>
          <a:p>
            <a:pPr eaLnBrk="1" hangingPunct="1">
              <a:lnSpc>
                <a:spcPct val="120000"/>
              </a:lnSpc>
            </a:pPr>
            <a:r>
              <a:rPr lang="en-US" altLang="en-US" sz="1800" b="1">
                <a:solidFill>
                  <a:schemeClr val="accent6"/>
                </a:solidFill>
              </a:rPr>
              <a:t>4  End with contact info</a:t>
            </a:r>
          </a:p>
        </p:txBody>
      </p:sp>
      <p:sp>
        <p:nvSpPr>
          <p:cNvPr id="37" name="TextBox 36"/>
          <p:cNvSpPr txBox="1"/>
          <p:nvPr/>
        </p:nvSpPr>
        <p:spPr>
          <a:xfrm>
            <a:off x="6553047" y="4663440"/>
            <a:ext cx="4815687" cy="1051560"/>
          </a:xfrm>
          <a:prstGeom prst="rect">
            <a:avLst/>
          </a:prstGeom>
          <a:noFill/>
        </p:spPr>
        <p:txBody>
          <a:bodyPr wrap="square" anchor="t" lIns="0" rIns="0" tIns="0" bIns="0">
            <a:spAutoFit/>
          </a:bodyPr>
          <a:lstStyle/>
          <a:p>
            <a:pPr eaLnBrk="1" hangingPunct="1">
              <a:lnSpc>
                <a:spcPct val="130000"/>
              </a:lnSpc>
            </a:pPr>
            <a:r>
              <a:rPr lang="en-US" altLang="en-US" sz="1600">
                <a:solidFill>
                  <a:schemeClr val="dk1"/>
                </a:solidFill>
              </a:rPr>
              <a:t>Put your email and a QR code to the paper on the last slide. The backup slide is hidden; call it up by number.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en-US" altLang="en-US"/>
              <a:t>OVERVIEW</a:t>
            </a:r>
          </a:p>
        </p:txBody>
      </p:sp>
      <p:sp>
        <p:nvSpPr>
          <p:cNvPr id="3" name="Title 2"/>
          <p:cNvSpPr>
            <a:spLocks noGrp="1"/>
          </p:cNvSpPr>
          <p:nvPr>
            <p:ph type="title"/>
          </p:nvPr>
        </p:nvSpPr>
        <p:spPr/>
        <p:txBody>
          <a:bodyPr/>
          <a:lstStyle/>
          <a:p>
            <a:pPr eaLnBrk="1" hangingPunct="1"/>
            <a:r>
              <a:rPr lang="en-US" altLang="en-US"/>
              <a:t>Overview and take-home message</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n-US" altLang="en-US"/>
              <a:t>International Conference on Energy Storage Materials 2026 · Session X</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n-US"/>
              <a:t>‹#›</a:t>
            </a:fld>
          </a:p>
        </p:txBody>
      </p:sp>
      <p:sp>
        <p:nvSpPr>
          <p:cNvPr id="22" name="Rectangle 21"/>
          <p:cNvSpPr/>
          <p:nvPr/>
        </p:nvSpPr>
        <p:spPr>
          <a:xfrm>
            <a:off x="548640" y="1783080"/>
            <a:ext cx="749808" cy="74980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TextBox 22"/>
          <p:cNvSpPr txBox="1"/>
          <p:nvPr/>
        </p:nvSpPr>
        <p:spPr>
          <a:xfrm>
            <a:off x="548640" y="1783080"/>
            <a:ext cx="749808" cy="749808"/>
          </a:xfrm>
          <a:prstGeom prst="rect">
            <a:avLst/>
          </a:prstGeom>
          <a:noFill/>
        </p:spPr>
        <p:txBody>
          <a:bodyPr wrap="square" anchor="ctr" lIns="0" rIns="0" tIns="0" bIns="0">
            <a:spAutoFit/>
          </a:bodyPr>
          <a:lstStyle/>
          <a:p>
            <a:pPr eaLnBrk="1" hangingPunct="1" algn="ctr">
              <a:lnSpc>
                <a:spcPct val="120000"/>
              </a:lnSpc>
            </a:pPr>
            <a:r>
              <a:rPr lang="en-US" altLang="en-US" sz="2200" b="1">
                <a:solidFill>
                  <a:srgbClr val="FFFFFF"/>
                </a:solidFill>
              </a:rPr>
              <a:t>01</a:t>
            </a:r>
          </a:p>
        </p:txBody>
      </p:sp>
      <p:sp>
        <p:nvSpPr>
          <p:cNvPr id="24" name="TextBox 23"/>
          <p:cNvSpPr txBox="1"/>
          <p:nvPr/>
        </p:nvSpPr>
        <p:spPr>
          <a:xfrm>
            <a:off x="1554480" y="1783080"/>
            <a:ext cx="4572000" cy="411480"/>
          </a:xfrm>
          <a:prstGeom prst="rect">
            <a:avLst/>
          </a:prstGeom>
          <a:noFill/>
        </p:spPr>
        <p:txBody>
          <a:bodyPr wrap="square" anchor="t" lIns="0" rIns="0" tIns="0" bIns="0">
            <a:spAutoFit/>
          </a:bodyPr>
          <a:lstStyle/>
          <a:p>
            <a:pPr eaLnBrk="1" hangingPunct="1">
              <a:lnSpc>
                <a:spcPct val="120000"/>
              </a:lnSpc>
            </a:pPr>
            <a:r>
              <a:rPr lang="en-US" altLang="en-US" sz="2100" b="1"/>
              <a:t>Motivation</a:t>
            </a:r>
          </a:p>
        </p:txBody>
      </p:sp>
      <p:sp>
        <p:nvSpPr>
          <p:cNvPr id="25" name="TextBox 24"/>
          <p:cNvSpPr txBox="1"/>
          <p:nvPr/>
        </p:nvSpPr>
        <p:spPr>
          <a:xfrm>
            <a:off x="1554480" y="2203704"/>
            <a:ext cx="4572000" cy="329184"/>
          </a:xfrm>
          <a:prstGeom prst="rect">
            <a:avLst/>
          </a:prstGeom>
          <a:noFill/>
        </p:spPr>
        <p:txBody>
          <a:bodyPr wrap="square" anchor="t" lIns="0" rIns="0" tIns="0" bIns="0">
            <a:spAutoFit/>
          </a:bodyPr>
          <a:lstStyle/>
          <a:p>
            <a:pPr eaLnBrk="1" hangingPunct="1">
              <a:lnSpc>
                <a:spcPct val="120000"/>
              </a:lnSpc>
            </a:pPr>
            <a:r>
              <a:rPr lang="en-US" altLang="en-US" sz="1500">
                <a:solidFill>
                  <a:srgbClr val="5F6B78"/>
                </a:solidFill>
              </a:rPr>
              <a:t>Why lithium metal, and what fails</a:t>
            </a:r>
          </a:p>
        </p:txBody>
      </p:sp>
      <p:sp>
        <p:nvSpPr>
          <p:cNvPr id="26" name="Rectangle 25"/>
          <p:cNvSpPr/>
          <p:nvPr/>
        </p:nvSpPr>
        <p:spPr>
          <a:xfrm>
            <a:off x="548640" y="2807208"/>
            <a:ext cx="749808" cy="74980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7" name="TextBox 26"/>
          <p:cNvSpPr txBox="1"/>
          <p:nvPr/>
        </p:nvSpPr>
        <p:spPr>
          <a:xfrm>
            <a:off x="548640" y="2807208"/>
            <a:ext cx="749808" cy="749808"/>
          </a:xfrm>
          <a:prstGeom prst="rect">
            <a:avLst/>
          </a:prstGeom>
          <a:noFill/>
        </p:spPr>
        <p:txBody>
          <a:bodyPr wrap="square" anchor="ctr" lIns="0" rIns="0" tIns="0" bIns="0">
            <a:spAutoFit/>
          </a:bodyPr>
          <a:lstStyle/>
          <a:p>
            <a:pPr eaLnBrk="1" hangingPunct="1" algn="ctr">
              <a:lnSpc>
                <a:spcPct val="120000"/>
              </a:lnSpc>
            </a:pPr>
            <a:r>
              <a:rPr lang="en-US" altLang="en-US" sz="2200" b="1">
                <a:solidFill>
                  <a:srgbClr val="FFFFFF"/>
                </a:solidFill>
              </a:rPr>
              <a:t>02</a:t>
            </a:r>
          </a:p>
        </p:txBody>
      </p:sp>
      <p:sp>
        <p:nvSpPr>
          <p:cNvPr id="28" name="TextBox 27"/>
          <p:cNvSpPr txBox="1"/>
          <p:nvPr/>
        </p:nvSpPr>
        <p:spPr>
          <a:xfrm>
            <a:off x="1554480" y="2807208"/>
            <a:ext cx="4572000" cy="411480"/>
          </a:xfrm>
          <a:prstGeom prst="rect">
            <a:avLst/>
          </a:prstGeom>
          <a:noFill/>
        </p:spPr>
        <p:txBody>
          <a:bodyPr wrap="square" anchor="t" lIns="0" rIns="0" tIns="0" bIns="0">
            <a:spAutoFit/>
          </a:bodyPr>
          <a:lstStyle/>
          <a:p>
            <a:pPr eaLnBrk="1" hangingPunct="1">
              <a:lnSpc>
                <a:spcPct val="120000"/>
              </a:lnSpc>
            </a:pPr>
            <a:r>
              <a:rPr lang="en-US" altLang="en-US" sz="2100" b="1"/>
              <a:t>Approach &amp; methods</a:t>
            </a:r>
          </a:p>
        </p:txBody>
      </p:sp>
      <p:sp>
        <p:nvSpPr>
          <p:cNvPr id="29" name="TextBox 28"/>
          <p:cNvSpPr txBox="1"/>
          <p:nvPr/>
        </p:nvSpPr>
        <p:spPr>
          <a:xfrm>
            <a:off x="1554480" y="3227832"/>
            <a:ext cx="4572000" cy="329184"/>
          </a:xfrm>
          <a:prstGeom prst="rect">
            <a:avLst/>
          </a:prstGeom>
          <a:noFill/>
        </p:spPr>
        <p:txBody>
          <a:bodyPr wrap="square" anchor="t" lIns="0" rIns="0" tIns="0" bIns="0">
            <a:spAutoFit/>
          </a:bodyPr>
          <a:lstStyle/>
          <a:p>
            <a:pPr eaLnBrk="1" hangingPunct="1">
              <a:lnSpc>
                <a:spcPct val="120000"/>
              </a:lnSpc>
            </a:pPr>
            <a:r>
              <a:rPr lang="en-US" altLang="en-US" sz="1500">
                <a:solidFill>
                  <a:srgbClr val="5F6B78"/>
                </a:solidFill>
              </a:rPr>
              <a:t>Building a LiF-rich interphase</a:t>
            </a:r>
          </a:p>
        </p:txBody>
      </p:sp>
      <p:sp>
        <p:nvSpPr>
          <p:cNvPr id="30" name="Rectangle 29"/>
          <p:cNvSpPr/>
          <p:nvPr/>
        </p:nvSpPr>
        <p:spPr>
          <a:xfrm>
            <a:off x="548640" y="3831336"/>
            <a:ext cx="749808" cy="74980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1" name="TextBox 30"/>
          <p:cNvSpPr txBox="1"/>
          <p:nvPr/>
        </p:nvSpPr>
        <p:spPr>
          <a:xfrm>
            <a:off x="548640" y="3831336"/>
            <a:ext cx="749808" cy="749808"/>
          </a:xfrm>
          <a:prstGeom prst="rect">
            <a:avLst/>
          </a:prstGeom>
          <a:noFill/>
        </p:spPr>
        <p:txBody>
          <a:bodyPr wrap="square" anchor="ctr" lIns="0" rIns="0" tIns="0" bIns="0">
            <a:spAutoFit/>
          </a:bodyPr>
          <a:lstStyle/>
          <a:p>
            <a:pPr eaLnBrk="1" hangingPunct="1" algn="ctr">
              <a:lnSpc>
                <a:spcPct val="120000"/>
              </a:lnSpc>
            </a:pPr>
            <a:r>
              <a:rPr lang="en-US" altLang="en-US" sz="2200" b="1">
                <a:solidFill>
                  <a:srgbClr val="FFFFFF"/>
                </a:solidFill>
              </a:rPr>
              <a:t>03</a:t>
            </a:r>
          </a:p>
        </p:txBody>
      </p:sp>
      <p:sp>
        <p:nvSpPr>
          <p:cNvPr id="32" name="TextBox 31"/>
          <p:cNvSpPr txBox="1"/>
          <p:nvPr/>
        </p:nvSpPr>
        <p:spPr>
          <a:xfrm>
            <a:off x="1554480" y="3831336"/>
            <a:ext cx="4572000" cy="411480"/>
          </a:xfrm>
          <a:prstGeom prst="rect">
            <a:avLst/>
          </a:prstGeom>
          <a:noFill/>
        </p:spPr>
        <p:txBody>
          <a:bodyPr wrap="square" anchor="t" lIns="0" rIns="0" tIns="0" bIns="0">
            <a:spAutoFit/>
          </a:bodyPr>
          <a:lstStyle/>
          <a:p>
            <a:pPr eaLnBrk="1" hangingPunct="1">
              <a:lnSpc>
                <a:spcPct val="120000"/>
              </a:lnSpc>
            </a:pPr>
            <a:r>
              <a:rPr lang="en-US" altLang="en-US" sz="2100" b="1"/>
              <a:t>Results</a:t>
            </a:r>
          </a:p>
        </p:txBody>
      </p:sp>
      <p:sp>
        <p:nvSpPr>
          <p:cNvPr id="33" name="TextBox 32"/>
          <p:cNvSpPr txBox="1"/>
          <p:nvPr/>
        </p:nvSpPr>
        <p:spPr>
          <a:xfrm>
            <a:off x="1554480" y="4251960"/>
            <a:ext cx="4572000" cy="329184"/>
          </a:xfrm>
          <a:prstGeom prst="rect">
            <a:avLst/>
          </a:prstGeom>
          <a:noFill/>
        </p:spPr>
        <p:txBody>
          <a:bodyPr wrap="square" anchor="t" lIns="0" rIns="0" tIns="0" bIns="0">
            <a:spAutoFit/>
          </a:bodyPr>
          <a:lstStyle/>
          <a:p>
            <a:pPr eaLnBrk="1" hangingPunct="1">
              <a:lnSpc>
                <a:spcPct val="120000"/>
              </a:lnSpc>
            </a:pPr>
            <a:r>
              <a:rPr lang="en-US" altLang="en-US" sz="1500">
                <a:solidFill>
                  <a:srgbClr val="5F6B78"/>
                </a:solidFill>
              </a:rPr>
              <a:t>Deposition · cycling · mechanism</a:t>
            </a:r>
          </a:p>
        </p:txBody>
      </p:sp>
      <p:sp>
        <p:nvSpPr>
          <p:cNvPr id="34" name="Rectangle 33"/>
          <p:cNvSpPr/>
          <p:nvPr/>
        </p:nvSpPr>
        <p:spPr>
          <a:xfrm>
            <a:off x="548640" y="4855464"/>
            <a:ext cx="749808" cy="74980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5" name="TextBox 34"/>
          <p:cNvSpPr txBox="1"/>
          <p:nvPr/>
        </p:nvSpPr>
        <p:spPr>
          <a:xfrm>
            <a:off x="548640" y="4855464"/>
            <a:ext cx="749808" cy="749808"/>
          </a:xfrm>
          <a:prstGeom prst="rect">
            <a:avLst/>
          </a:prstGeom>
          <a:noFill/>
        </p:spPr>
        <p:txBody>
          <a:bodyPr wrap="square" anchor="ctr" lIns="0" rIns="0" tIns="0" bIns="0">
            <a:spAutoFit/>
          </a:bodyPr>
          <a:lstStyle/>
          <a:p>
            <a:pPr eaLnBrk="1" hangingPunct="1" algn="ctr">
              <a:lnSpc>
                <a:spcPct val="120000"/>
              </a:lnSpc>
            </a:pPr>
            <a:r>
              <a:rPr lang="en-US" altLang="en-US" sz="2200" b="1">
                <a:solidFill>
                  <a:srgbClr val="FFFFFF"/>
                </a:solidFill>
              </a:rPr>
              <a:t>04</a:t>
            </a:r>
          </a:p>
        </p:txBody>
      </p:sp>
      <p:sp>
        <p:nvSpPr>
          <p:cNvPr id="36" name="TextBox 35"/>
          <p:cNvSpPr txBox="1"/>
          <p:nvPr/>
        </p:nvSpPr>
        <p:spPr>
          <a:xfrm>
            <a:off x="1554480" y="4855464"/>
            <a:ext cx="4572000" cy="411480"/>
          </a:xfrm>
          <a:prstGeom prst="rect">
            <a:avLst/>
          </a:prstGeom>
          <a:noFill/>
        </p:spPr>
        <p:txBody>
          <a:bodyPr wrap="square" anchor="t" lIns="0" rIns="0" tIns="0" bIns="0">
            <a:spAutoFit/>
          </a:bodyPr>
          <a:lstStyle/>
          <a:p>
            <a:pPr eaLnBrk="1" hangingPunct="1">
              <a:lnSpc>
                <a:spcPct val="120000"/>
              </a:lnSpc>
            </a:pPr>
            <a:r>
              <a:rPr lang="en-US" altLang="en-US" sz="2100" b="1"/>
              <a:t>Conclusions &amp; outlook</a:t>
            </a:r>
          </a:p>
        </p:txBody>
      </p:sp>
      <p:sp>
        <p:nvSpPr>
          <p:cNvPr id="37" name="TextBox 36"/>
          <p:cNvSpPr txBox="1"/>
          <p:nvPr/>
        </p:nvSpPr>
        <p:spPr>
          <a:xfrm>
            <a:off x="1554480" y="5276088"/>
            <a:ext cx="4572000" cy="329184"/>
          </a:xfrm>
          <a:prstGeom prst="rect">
            <a:avLst/>
          </a:prstGeom>
          <a:noFill/>
        </p:spPr>
        <p:txBody>
          <a:bodyPr wrap="square" anchor="t" lIns="0" rIns="0" tIns="0" bIns="0">
            <a:spAutoFit/>
          </a:bodyPr>
          <a:lstStyle/>
          <a:p>
            <a:pPr eaLnBrk="1" hangingPunct="1">
              <a:lnSpc>
                <a:spcPct val="120000"/>
              </a:lnSpc>
            </a:pPr>
            <a:r>
              <a:rPr lang="en-US" altLang="en-US" sz="1500">
                <a:solidFill>
                  <a:srgbClr val="5F6B78"/>
                </a:solidFill>
              </a:rPr>
              <a:t>Scope and next steps</a:t>
            </a:r>
          </a:p>
        </p:txBody>
      </p:sp>
      <p:sp>
        <p:nvSpPr>
          <p:cNvPr id="38" name="Rectangle 37"/>
          <p:cNvSpPr/>
          <p:nvPr/>
        </p:nvSpPr>
        <p:spPr>
          <a:xfrm>
            <a:off x="6400800" y="1783080"/>
            <a:ext cx="5239512" cy="39319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9" name="TextBox 38"/>
          <p:cNvSpPr txBox="1"/>
          <p:nvPr/>
        </p:nvSpPr>
        <p:spPr>
          <a:xfrm>
            <a:off x="6766560" y="2057400"/>
            <a:ext cx="4572000" cy="3474720"/>
          </a:xfrm>
          <a:prstGeom prst="rect">
            <a:avLst/>
          </a:prstGeom>
          <a:noFill/>
        </p:spPr>
        <p:txBody>
          <a:bodyPr wrap="square" anchor="t" lIns="0" rIns="0" tIns="0" bIns="0">
            <a:spAutoFit/>
          </a:bodyPr>
          <a:lstStyle/>
          <a:p>
            <a:pPr eaLnBrk="1" hangingPunct="1">
              <a:lnSpc>
                <a:spcPct val="135000"/>
              </a:lnSpc>
            </a:pPr>
            <a:r>
              <a:rPr lang="en-US" altLang="en-US" sz="2200" b="1">
                <a:solidFill>
                  <a:srgbClr val="F2C66D"/>
                </a:solidFill>
              </a:rPr>
              <a:t>Take-home message</a:t>
            </a:r>
          </a:p>
          <a:p>
            <a:pPr eaLnBrk="1" hangingPunct="1">
              <a:lnSpc>
                <a:spcPct val="135000"/>
              </a:lnSpc>
              <a:spcBef>
                <a:spcPts val="1400"/>
              </a:spcBef>
            </a:pPr>
            <a:r>
              <a:rPr lang="en-US" altLang="en-US" sz="2200">
                <a:solidFill>
                  <a:srgbClr val="FFFFFF"/>
                </a:solidFill>
              </a:rPr>
              <a:t>A LiF-rich interphase, built on the lithium surface before cycling, roughly doubles cycle life in a carbonate electrolyte.</a:t>
            </a:r>
          </a:p>
          <a:p>
            <a:pPr eaLnBrk="1" hangingPunct="1">
              <a:lnSpc>
                <a:spcPct val="135000"/>
              </a:lnSpc>
              <a:spcBef>
                <a:spcPts val="2200"/>
              </a:spcBef>
            </a:pPr>
            <a:r>
              <a:rPr lang="en-US" altLang="en-US" sz="1400">
                <a:solidFill>
                  <a:srgbClr val="C9D6E8"/>
                </a:solidFill>
              </a:rPr>
              <a:t>The audience will remember one sentence. Say it now.</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en-US" altLang="en-US"/>
              <a:t>01 Motivation</a:t>
            </a:r>
          </a:p>
        </p:txBody>
      </p:sp>
      <p:sp>
        <p:nvSpPr>
          <p:cNvPr id="3" name="Title 2"/>
          <p:cNvSpPr>
            <a:spLocks noGrp="1"/>
          </p:cNvSpPr>
          <p:nvPr>
            <p:ph type="title"/>
          </p:nvPr>
        </p:nvSpPr>
        <p:spPr/>
        <p:txBody>
          <a:bodyPr/>
          <a:lstStyle/>
          <a:p>
            <a:pPr eaLnBrk="1" hangingPunct="1"/>
            <a:r>
              <a:rPr lang="en-US" altLang="en-US"/>
              <a:t>Lithium metal: highest capacity, but a short life</a:t>
            </a:r>
          </a:p>
        </p:txBody>
      </p:sp>
      <p:sp>
        <p:nvSpPr>
          <p:cNvPr id="4" name="Text Placeholder 3"/>
          <p:cNvSpPr>
            <a:spLocks noGrp="1"/>
          </p:cNvSpPr>
          <p:nvPr>
            <p:ph type="body" idx="1"/>
          </p:nvPr>
        </p:nvSpPr>
        <p:spPr/>
        <p:txBody>
          <a:bodyPr/>
          <a:lstStyle/>
          <a:p>
            <a:pPr eaLnBrk="1" hangingPunct="1"/>
            <a:r>
              <a:rPr lang="en-US" altLang="en-US" sz="1700" b="1">
                <a:solidFill>
                  <a:schemeClr val="accent1"/>
                </a:solidFill>
              </a:rPr>
              <a:t>Why lithium metal</a:t>
            </a:r>
          </a:p>
          <a:p>
            <a:pPr eaLnBrk="1" hangingPunct="1">
              <a:spcBef>
                <a:spcPts val="200"/>
              </a:spcBef>
            </a:pPr>
            <a:r>
              <a:rPr lang="en-US" altLang="en-US" sz="1700"/>
              <a:t>Theoretical capacity of 3860 mAh/g, about 10× that of graphite: the key to high-energy cells.</a:t>
            </a:r>
          </a:p>
          <a:p>
            <a:pPr eaLnBrk="1" hangingPunct="1">
              <a:spcBef>
                <a:spcPts val="1400"/>
              </a:spcBef>
            </a:pPr>
            <a:r>
              <a:rPr lang="en-US" altLang="en-US" sz="1700" b="1">
                <a:solidFill>
                  <a:schemeClr val="accent5"/>
                </a:solidFill>
              </a:rPr>
              <a:t>What goes wrong</a:t>
            </a:r>
          </a:p>
          <a:p>
            <a:pPr eaLnBrk="1" hangingPunct="1">
              <a:spcBef>
                <a:spcPts val="200"/>
              </a:spcBef>
            </a:pPr>
            <a:r>
              <a:rPr lang="en-US" altLang="en-US" sz="1700"/>
              <a:t>A non-uniform native SEI cracks again and again, feeding dendrites and "dead" lithium.</a:t>
            </a:r>
          </a:p>
          <a:p>
            <a:pPr eaLnBrk="1" hangingPunct="1">
              <a:spcBef>
                <a:spcPts val="1400"/>
              </a:spcBef>
            </a:pPr>
            <a:r>
              <a:rPr lang="en-US" altLang="en-US" sz="1700" b="1">
                <a:solidFill>
                  <a:schemeClr val="accent2"/>
                </a:solidFill>
              </a:rPr>
              <a:t>Our idea</a:t>
            </a:r>
          </a:p>
          <a:p>
            <a:pPr eaLnBrk="1" hangingPunct="1">
              <a:spcBef>
                <a:spcPts val="200"/>
              </a:spcBef>
            </a:pPr>
            <a:r>
              <a:rPr lang="en-US" altLang="en-US" sz="1700"/>
              <a:t>Replace the unstable native SEI with a dense, uniform LiF-rich artificial interphase.</a:t>
            </a:r>
          </a:p>
        </p:txBody>
      </p:sp>
      <p:pic>
        <p:nvPicPr>
          <p:cNvPr id="5" name="Picture Placeholder 4" descr="background.jpg"/>
          <p:cNvPicPr>
            <a:picLocks noGrp="1" noChangeAspect="1"/>
          </p:cNvPicPr>
          <p:nvPr>
            <p:ph type="pic" idx="10"/>
          </p:nvPr>
        </p:nvPicPr>
        <p:blipFill>
          <a:blip r:embed="rId2"/>
          <a:srcRect/>
          <a:stretch>
            <a:fillRect/>
          </a:stretch>
        </p:blipFill>
        <p:spPr>
          <a:xfrm>
            <a:off x="5074920" y="1845611"/>
            <a:ext cx="6565392" cy="3669698"/>
          </a:xfrm>
        </p:spPr>
      </p:pic>
      <p:sp>
        <p:nvSpPr>
          <p:cNvPr id="6" name="Text Placeholder 5"/>
          <p:cNvSpPr>
            <a:spLocks noGrp="1"/>
          </p:cNvSpPr>
          <p:nvPr>
            <p:ph type="body" idx="16"/>
          </p:nvPr>
        </p:nvSpPr>
        <p:spPr/>
        <p:txBody>
          <a:bodyPr/>
          <a:lstStyle/>
          <a:p>
            <a:pPr eaLnBrk="1" hangingPunct="1"/>
            <a:r>
              <a:rPr lang="en-US" altLang="en-US"/>
              <a:t>Figure 1  Li deposition: conventional SEI vs. LiF-rich artificial interphase (schematic)</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n-US" altLang="en-US"/>
              <a:t>International Conference on Energy Storage Materials 2026 · Session X</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n-US"/>
              <a:t>‹#›</a:t>
            </a:fld>
          </a:p>
        </p:txBody>
      </p:sp>
      <p:sp>
        <p:nvSpPr>
          <p:cNvPr id="22" name="TextBox 21"/>
          <p:cNvSpPr txBox="1"/>
          <p:nvPr/>
        </p:nvSpPr>
        <p:spPr>
          <a:xfrm>
            <a:off x="5074920" y="6071616"/>
            <a:ext cx="6565392" cy="292608"/>
          </a:xfrm>
          <a:prstGeom prst="rect">
            <a:avLst/>
          </a:prstGeom>
          <a:noFill/>
        </p:spPr>
        <p:txBody>
          <a:bodyPr wrap="square" anchor="t" lIns="0" rIns="0" tIns="0" bIns="0">
            <a:spAutoFit/>
          </a:bodyPr>
          <a:lstStyle/>
          <a:p>
            <a:pPr eaLnBrk="1" hangingPunct="1">
              <a:lnSpc>
                <a:spcPct val="120000"/>
              </a:lnSpc>
            </a:pPr>
            <a:r>
              <a:rPr lang="en-US" altLang="en-US" sz="1200" b="1">
                <a:solidFill>
                  <a:schemeClr val="accent2"/>
                </a:solidFill>
              </a:rPr>
              <a:t>✦ </a:t>
            </a:r>
            <a:r>
              <a:rPr lang="en-US" altLang="en-US" sz="1200">
                <a:solidFill>
                  <a:srgbClr val="5F6B78"/>
                </a:solidFill>
              </a:rPr>
              <a:t>Make a matching schematic in SciDraw AI; the prompt is pre-filled.</a:t>
            </a:r>
            <a:r>
              <a:rPr lang="en-US" altLang="en-US" sz="1200" b="1">
                <a:solidFill>
                  <a:schemeClr val="accent1"/>
                </a:solidFill>
                <a:hlinkClick r:id="rId3"/>
              </a:rPr>
              <a:t>  Open SciDraw AI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en-US" altLang="en-US"/>
              <a:t>01 Motivation</a:t>
            </a:r>
          </a:p>
        </p:txBody>
      </p:sp>
      <p:sp>
        <p:nvSpPr>
          <p:cNvPr id="3" name="Title 2"/>
          <p:cNvSpPr>
            <a:spLocks noGrp="1"/>
          </p:cNvSpPr>
          <p:nvPr>
            <p:ph type="title"/>
          </p:nvPr>
        </p:nvSpPr>
        <p:spPr/>
        <p:txBody>
          <a:bodyPr/>
          <a:lstStyle/>
          <a:p>
            <a:pPr eaLnBrk="1" hangingPunct="1"/>
            <a:r>
              <a:rPr lang="en-US" altLang="en-US"/>
              <a:t>Current strategies trade one problem for another</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n-US" altLang="en-US"/>
              <a:t>International Conference on Energy Storage Materials 2026 · Session X</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n-US"/>
              <a:t>‹#›</a:t>
            </a:fld>
          </a:p>
        </p:txBody>
      </p:sp>
      <p:graphicFrame>
        <p:nvGraphicFramePr>
          <p:cNvPr id="22" name="Table 21"/>
          <p:cNvGraphicFramePr>
            <a:graphicFrameLocks noGrp="1"/>
          </p:cNvGraphicFramePr>
          <p:nvPr/>
        </p:nvGraphicFramePr>
        <p:xfrm>
          <a:off x="548640" y="1737360"/>
          <a:ext cx="11094414" cy="3118104"/>
        </p:xfrm>
        <a:graphic>
          <a:graphicData uri="http://schemas.openxmlformats.org/drawingml/2006/table">
            <a:tbl>
              <a:tblPr firstRow="1">
                <a:tableStyleId>{5C22544A-7EE6-4342-B048-85BDC9FD1C3A}</a:tableStyleId>
              </a:tblPr>
              <a:tblGrid>
                <a:gridCol w="2824032"/>
                <a:gridCol w="4135191"/>
                <a:gridCol w="4135191"/>
              </a:tblGrid>
              <a:tr h="512064">
                <a:tc>
                  <a:txBody>
                    <a:bodyPr wrap="square"/>
                    <a:lstStyle/>
                    <a:p>
                      <a:pPr eaLnBrk="1" hangingPunct="1">
                        <a:lnSpc>
                          <a:spcPct val="115000"/>
                        </a:lnSpc>
                      </a:pPr>
                      <a:r>
                        <a:rPr lang="en-US" altLang="en-US" sz="1500" b="1">
                          <a:solidFill>
                            <a:srgbClr val="FFFFFF"/>
                          </a:solidFill>
                        </a:rPr>
                        <a:t>Strategy</a:t>
                      </a:r>
                    </a:p>
                  </a:txBody>
                  <a:tcPr marL="164592" marR="164592" marT="73152" marB="73152" anchor="ctr">
                    <a:solidFill>
                      <a:schemeClr val="accent1"/>
                    </a:solidFill>
                  </a:tcPr>
                </a:tc>
                <a:tc>
                  <a:txBody>
                    <a:bodyPr wrap="square"/>
                    <a:lstStyle/>
                    <a:p>
                      <a:pPr eaLnBrk="1" hangingPunct="1">
                        <a:lnSpc>
                          <a:spcPct val="115000"/>
                        </a:lnSpc>
                      </a:pPr>
                      <a:r>
                        <a:rPr lang="en-US" altLang="en-US" sz="1500" b="1">
                          <a:solidFill>
                            <a:srgbClr val="FFFFFF"/>
                          </a:solidFill>
                        </a:rPr>
                        <a:t>Strength</a:t>
                      </a:r>
                    </a:p>
                  </a:txBody>
                  <a:tcPr marL="164592" marR="164592" marT="73152" marB="73152" anchor="ctr">
                    <a:solidFill>
                      <a:schemeClr val="accent1"/>
                    </a:solidFill>
                  </a:tcPr>
                </a:tc>
                <a:tc>
                  <a:txBody>
                    <a:bodyPr wrap="square"/>
                    <a:lstStyle/>
                    <a:p>
                      <a:pPr eaLnBrk="1" hangingPunct="1">
                        <a:lnSpc>
                          <a:spcPct val="115000"/>
                        </a:lnSpc>
                      </a:pPr>
                      <a:r>
                        <a:rPr lang="en-US" altLang="en-US" sz="1500" b="1">
                          <a:solidFill>
                            <a:srgbClr val="FFFFFF"/>
                          </a:solidFill>
                        </a:rPr>
                        <a:t>Limitation</a:t>
                      </a:r>
                    </a:p>
                  </a:txBody>
                  <a:tcPr marL="164592" marR="164592" marT="73152" marB="73152" anchor="ctr">
                    <a:solidFill>
                      <a:schemeClr val="accent1"/>
                    </a:solidFill>
                  </a:tcPr>
                </a:tc>
              </a:tr>
              <a:tr h="868680">
                <a:tc>
                  <a:txBody>
                    <a:bodyPr wrap="square"/>
                    <a:lstStyle/>
                    <a:p>
                      <a:pPr eaLnBrk="1" hangingPunct="1">
                        <a:lnSpc>
                          <a:spcPct val="115000"/>
                        </a:lnSpc>
                      </a:pPr>
                      <a:r>
                        <a:rPr lang="en-US" altLang="en-US" sz="1500" b="1">
                          <a:solidFill>
                            <a:schemeClr val="dk1"/>
                          </a:solidFill>
                        </a:rPr>
                        <a:t>Electrolyte additives</a:t>
                      </a:r>
                    </a:p>
                  </a:txBody>
                  <a:tcPr marL="164592" marR="164592" marT="73152" marB="73152" anchor="ctr">
                    <a:solidFill>
                      <a:srgbClr val="FFFFFF"/>
                    </a:solidFill>
                  </a:tcPr>
                </a:tc>
                <a:tc>
                  <a:txBody>
                    <a:bodyPr wrap="square"/>
                    <a:lstStyle/>
                    <a:p>
                      <a:pPr eaLnBrk="1" hangingPunct="1">
                        <a:lnSpc>
                          <a:spcPct val="115000"/>
                        </a:lnSpc>
                      </a:pPr>
                      <a:r>
                        <a:rPr lang="en-US" altLang="en-US" sz="1500">
                          <a:solidFill>
                            <a:schemeClr val="dk1"/>
                          </a:solidFill>
                        </a:rPr>
                        <a:t>Simple and easy to scale</a:t>
                      </a:r>
                    </a:p>
                  </a:txBody>
                  <a:tcPr marL="164592" marR="164592" marT="73152" marB="73152" anchor="ctr">
                    <a:solidFill>
                      <a:srgbClr val="FFFFFF"/>
                    </a:solidFill>
                  </a:tcPr>
                </a:tc>
                <a:tc>
                  <a:txBody>
                    <a:bodyPr wrap="square"/>
                    <a:lstStyle/>
                    <a:p>
                      <a:pPr eaLnBrk="1" hangingPunct="1">
                        <a:lnSpc>
                          <a:spcPct val="115000"/>
                        </a:lnSpc>
                      </a:pPr>
                      <a:r>
                        <a:rPr lang="en-US" altLang="en-US" sz="1500">
                          <a:solidFill>
                            <a:schemeClr val="dk1"/>
                          </a:solidFill>
                        </a:rPr>
                        <a:t>Consumed over cycling; fade in long-term tests</a:t>
                      </a:r>
                    </a:p>
                  </a:txBody>
                  <a:tcPr marL="164592" marR="164592" marT="73152" marB="73152" anchor="ctr">
                    <a:solidFill>
                      <a:srgbClr val="FFFFFF"/>
                    </a:solidFill>
                  </a:tcPr>
                </a:tc>
              </a:tr>
              <a:tr h="868680">
                <a:tc>
                  <a:txBody>
                    <a:bodyPr wrap="square"/>
                    <a:lstStyle/>
                    <a:p>
                      <a:pPr eaLnBrk="1" hangingPunct="1">
                        <a:lnSpc>
                          <a:spcPct val="115000"/>
                        </a:lnSpc>
                      </a:pPr>
                      <a:r>
                        <a:rPr lang="en-US" altLang="en-US" sz="1500" b="1">
                          <a:solidFill>
                            <a:schemeClr val="dk1"/>
                          </a:solidFill>
                        </a:rPr>
                        <a:t>PVD / CVD artificial SEI</a:t>
                      </a:r>
                    </a:p>
                  </a:txBody>
                  <a:tcPr marL="164592" marR="164592" marT="73152" marB="73152" anchor="ctr">
                    <a:solidFill>
                      <a:schemeClr val="lt2"/>
                    </a:solidFill>
                  </a:tcPr>
                </a:tc>
                <a:tc>
                  <a:txBody>
                    <a:bodyPr wrap="square"/>
                    <a:lstStyle/>
                    <a:p>
                      <a:pPr eaLnBrk="1" hangingPunct="1">
                        <a:lnSpc>
                          <a:spcPct val="115000"/>
                        </a:lnSpc>
                      </a:pPr>
                      <a:r>
                        <a:rPr lang="en-US" altLang="en-US" sz="1500">
                          <a:solidFill>
                            <a:schemeClr val="dk1"/>
                          </a:solidFill>
                        </a:rPr>
                        <a:t>Dense, well-controlled layers</a:t>
                      </a:r>
                    </a:p>
                  </a:txBody>
                  <a:tcPr marL="164592" marR="164592" marT="73152" marB="73152" anchor="ctr">
                    <a:solidFill>
                      <a:schemeClr val="lt2"/>
                    </a:solidFill>
                  </a:tcPr>
                </a:tc>
                <a:tc>
                  <a:txBody>
                    <a:bodyPr wrap="square"/>
                    <a:lstStyle/>
                    <a:p>
                      <a:pPr eaLnBrk="1" hangingPunct="1">
                        <a:lnSpc>
                          <a:spcPct val="115000"/>
                        </a:lnSpc>
                      </a:pPr>
                      <a:r>
                        <a:rPr lang="en-US" altLang="en-US" sz="1500">
                          <a:solidFill>
                            <a:schemeClr val="dk1"/>
                          </a:solidFill>
                        </a:rPr>
                        <a:t>Costly equipment; hard to coat large areas</a:t>
                      </a:r>
                    </a:p>
                  </a:txBody>
                  <a:tcPr marL="164592" marR="164592" marT="73152" marB="73152" anchor="ctr">
                    <a:solidFill>
                      <a:schemeClr val="lt2"/>
                    </a:solidFill>
                  </a:tcPr>
                </a:tc>
              </a:tr>
              <a:tr h="868680">
                <a:tc>
                  <a:txBody>
                    <a:bodyPr wrap="square"/>
                    <a:lstStyle/>
                    <a:p>
                      <a:pPr eaLnBrk="1" hangingPunct="1">
                        <a:lnSpc>
                          <a:spcPct val="115000"/>
                        </a:lnSpc>
                      </a:pPr>
                      <a:r>
                        <a:rPr lang="en-US" altLang="en-US" sz="1500" b="1">
                          <a:solidFill>
                            <a:schemeClr val="dk1"/>
                          </a:solidFill>
                        </a:rPr>
                        <a:t>3D current collectors</a:t>
                      </a:r>
                    </a:p>
                  </a:txBody>
                  <a:tcPr marL="164592" marR="164592" marT="73152" marB="73152" anchor="ctr">
                    <a:solidFill>
                      <a:srgbClr val="FFFFFF"/>
                    </a:solidFill>
                  </a:tcPr>
                </a:tc>
                <a:tc>
                  <a:txBody>
                    <a:bodyPr wrap="square"/>
                    <a:lstStyle/>
                    <a:p>
                      <a:pPr eaLnBrk="1" hangingPunct="1">
                        <a:lnSpc>
                          <a:spcPct val="115000"/>
                        </a:lnSpc>
                      </a:pPr>
                      <a:r>
                        <a:rPr lang="en-US" altLang="en-US" sz="1500">
                          <a:solidFill>
                            <a:schemeClr val="dk1"/>
                          </a:solidFill>
                        </a:rPr>
                        <a:t>Lower local current density</a:t>
                      </a:r>
                    </a:p>
                  </a:txBody>
                  <a:tcPr marL="164592" marR="164592" marT="73152" marB="73152" anchor="ctr">
                    <a:solidFill>
                      <a:srgbClr val="FFFFFF"/>
                    </a:solidFill>
                  </a:tcPr>
                </a:tc>
                <a:tc>
                  <a:txBody>
                    <a:bodyPr wrap="square"/>
                    <a:lstStyle/>
                    <a:p>
                      <a:pPr eaLnBrk="1" hangingPunct="1">
                        <a:lnSpc>
                          <a:spcPct val="115000"/>
                        </a:lnSpc>
                      </a:pPr>
                      <a:r>
                        <a:rPr lang="en-US" altLang="en-US" sz="1500">
                          <a:solidFill>
                            <a:schemeClr val="dk1"/>
                          </a:solidFill>
                        </a:rPr>
                        <a:t>Extra inactive mass lowers energy density</a:t>
                      </a:r>
                    </a:p>
                  </a:txBody>
                  <a:tcPr marL="164592" marR="164592" marT="73152" marB="73152" anchor="ctr">
                    <a:solidFill>
                      <a:srgbClr val="FFFFFF"/>
                    </a:solidFill>
                  </a:tcPr>
                </a:tc>
              </a:tr>
            </a:tbl>
          </a:graphicData>
        </a:graphic>
      </p:graphicFrame>
      <p:sp>
        <p:nvSpPr>
          <p:cNvPr id="23" name="Rectangle 22"/>
          <p:cNvSpPr/>
          <p:nvPr/>
        </p:nvSpPr>
        <p:spPr>
          <a:xfrm>
            <a:off x="548640" y="4983480"/>
            <a:ext cx="11094415" cy="1005840"/>
          </a:xfrm>
          <a:prstGeom prst="rect">
            <a:avLst/>
          </a:prstGeom>
          <a:solidFill>
            <a:srgbClr val="FDF3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Rectangle 23"/>
          <p:cNvSpPr/>
          <p:nvPr/>
        </p:nvSpPr>
        <p:spPr>
          <a:xfrm>
            <a:off x="548640" y="4983480"/>
            <a:ext cx="82296" cy="100584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5" name="TextBox 24"/>
          <p:cNvSpPr txBox="1"/>
          <p:nvPr/>
        </p:nvSpPr>
        <p:spPr>
          <a:xfrm>
            <a:off x="914400" y="4983480"/>
            <a:ext cx="10545775" cy="1005840"/>
          </a:xfrm>
          <a:prstGeom prst="rect">
            <a:avLst/>
          </a:prstGeom>
          <a:noFill/>
        </p:spPr>
        <p:txBody>
          <a:bodyPr wrap="square" anchor="ctr" lIns="0" rIns="0" tIns="0" bIns="0">
            <a:spAutoFit/>
          </a:bodyPr>
          <a:lstStyle/>
          <a:p>
            <a:pPr eaLnBrk="1" hangingPunct="1">
              <a:lnSpc>
                <a:spcPct val="130000"/>
              </a:lnSpc>
            </a:pPr>
            <a:r>
              <a:rPr lang="en-US" altLang="en-US" sz="1800" b="1">
                <a:solidFill>
                  <a:srgbClr val="A86F10"/>
                </a:solidFill>
              </a:rPr>
              <a:t>Our angle  </a:t>
            </a:r>
            <a:r>
              <a:rPr lang="en-US" altLang="en-US" sz="1800"/>
              <a:t>Grow a LiF-rich layer in situ by dipping lithium in a solution at room temperature: simple, and compatible with commercial carbonate electrolytes.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en-US" altLang="en-US"/>
              <a:t>02 Approach &amp; methods</a:t>
            </a:r>
          </a:p>
        </p:txBody>
      </p:sp>
      <p:sp>
        <p:nvSpPr>
          <p:cNvPr id="3" name="Title 2"/>
          <p:cNvSpPr>
            <a:spLocks noGrp="1"/>
          </p:cNvSpPr>
          <p:nvPr>
            <p:ph type="title"/>
          </p:nvPr>
        </p:nvSpPr>
        <p:spPr/>
        <p:txBody>
          <a:bodyPr/>
          <a:lstStyle/>
          <a:p>
            <a:pPr eaLnBrk="1" hangingPunct="1"/>
            <a:r>
              <a:rPr lang="en-US" altLang="en-US"/>
              <a:t>Approach: build → observe → test → explain</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n-US" altLang="en-US"/>
              <a:t>International Conference on Energy Storage Materials 2026 · Session X</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n-US"/>
              <a:t>‹#›</a:t>
            </a:fld>
          </a:p>
        </p:txBody>
      </p:sp>
      <p:sp>
        <p:nvSpPr>
          <p:cNvPr id="22" name="Rectangle 21"/>
          <p:cNvSpPr/>
          <p:nvPr/>
        </p:nvSpPr>
        <p:spPr>
          <a:xfrm>
            <a:off x="548640" y="1920240"/>
            <a:ext cx="2377440" cy="35661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920240"/>
            <a:ext cx="2377440" cy="6400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822959" y="2194560"/>
            <a:ext cx="1920240" cy="548640"/>
          </a:xfrm>
          <a:prstGeom prst="rect">
            <a:avLst/>
          </a:prstGeom>
          <a:noFill/>
        </p:spPr>
        <p:txBody>
          <a:bodyPr wrap="square" anchor="t" lIns="0" rIns="0" tIns="0" bIns="0">
            <a:spAutoFit/>
          </a:bodyPr>
          <a:lstStyle/>
          <a:p>
            <a:pPr eaLnBrk="1" hangingPunct="1">
              <a:lnSpc>
                <a:spcPct val="120000"/>
              </a:lnSpc>
            </a:pPr>
            <a:r>
              <a:rPr lang="en-US" altLang="en-US" sz="2600" b="1">
                <a:solidFill>
                  <a:schemeClr val="accent1"/>
                </a:solidFill>
              </a:rPr>
              <a:t>Build</a:t>
            </a:r>
          </a:p>
        </p:txBody>
      </p:sp>
      <p:sp>
        <p:nvSpPr>
          <p:cNvPr id="25" name="TextBox 24"/>
          <p:cNvSpPr txBox="1"/>
          <p:nvPr/>
        </p:nvSpPr>
        <p:spPr>
          <a:xfrm>
            <a:off x="822959" y="2880360"/>
            <a:ext cx="1920240" cy="457200"/>
          </a:xfrm>
          <a:prstGeom prst="rect">
            <a:avLst/>
          </a:prstGeom>
          <a:noFill/>
        </p:spPr>
        <p:txBody>
          <a:bodyPr wrap="square" anchor="t" lIns="0" rIns="0" tIns="0" bIns="0">
            <a:spAutoFit/>
          </a:bodyPr>
          <a:lstStyle/>
          <a:p>
            <a:pPr eaLnBrk="1" hangingPunct="1">
              <a:lnSpc>
                <a:spcPct val="120000"/>
              </a:lnSpc>
            </a:pPr>
            <a:r>
              <a:rPr lang="en-US" altLang="en-US" sz="2000" b="1"/>
              <a:t>Interphase</a:t>
            </a:r>
          </a:p>
        </p:txBody>
      </p:sp>
      <p:sp>
        <p:nvSpPr>
          <p:cNvPr id="26" name="TextBox 25"/>
          <p:cNvSpPr txBox="1"/>
          <p:nvPr/>
        </p:nvSpPr>
        <p:spPr>
          <a:xfrm>
            <a:off x="822959" y="3474720"/>
            <a:ext cx="1920240" cy="1828800"/>
          </a:xfrm>
          <a:prstGeom prst="rect">
            <a:avLst/>
          </a:prstGeom>
          <a:noFill/>
        </p:spPr>
        <p:txBody>
          <a:bodyPr wrap="square" anchor="t" lIns="0" rIns="0" tIns="0" bIns="0">
            <a:spAutoFit/>
          </a:bodyPr>
          <a:lstStyle/>
          <a:p>
            <a:pPr eaLnBrk="1" hangingPunct="1">
              <a:lnSpc>
                <a:spcPct val="135000"/>
              </a:lnSpc>
            </a:pPr>
            <a:r>
              <a:rPr lang="en-US" altLang="en-US" sz="1700"/>
              <a:t>Dip Li foil in a fluorinated precursor to grow a LiF-rich layer</a:t>
            </a:r>
          </a:p>
        </p:txBody>
      </p:sp>
      <p:sp>
        <p:nvSpPr>
          <p:cNvPr id="27" name="Right Arrow 26"/>
          <p:cNvSpPr/>
          <p:nvPr/>
        </p:nvSpPr>
        <p:spPr>
          <a:xfrm>
            <a:off x="2999232" y="3474720"/>
            <a:ext cx="310896" cy="402336"/>
          </a:xfrm>
          <a:prstGeom prst="rightArrow">
            <a:avLst/>
          </a:prstGeom>
          <a:solidFill>
            <a:srgbClr val="9AA4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hangingPunct="1"/>
          </a:p>
        </p:txBody>
      </p:sp>
      <p:sp>
        <p:nvSpPr>
          <p:cNvPr id="28" name="Rectangle 27"/>
          <p:cNvSpPr/>
          <p:nvPr/>
        </p:nvSpPr>
        <p:spPr>
          <a:xfrm>
            <a:off x="3383280" y="1920240"/>
            <a:ext cx="2377440" cy="35661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9" name="Rectangle 28"/>
          <p:cNvSpPr/>
          <p:nvPr/>
        </p:nvSpPr>
        <p:spPr>
          <a:xfrm>
            <a:off x="3383280" y="1920240"/>
            <a:ext cx="2377440" cy="6400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0" name="TextBox 29"/>
          <p:cNvSpPr txBox="1"/>
          <p:nvPr/>
        </p:nvSpPr>
        <p:spPr>
          <a:xfrm>
            <a:off x="3657600" y="2194560"/>
            <a:ext cx="1920240" cy="548640"/>
          </a:xfrm>
          <a:prstGeom prst="rect">
            <a:avLst/>
          </a:prstGeom>
          <a:noFill/>
        </p:spPr>
        <p:txBody>
          <a:bodyPr wrap="square" anchor="t" lIns="0" rIns="0" tIns="0" bIns="0">
            <a:spAutoFit/>
          </a:bodyPr>
          <a:lstStyle/>
          <a:p>
            <a:pPr eaLnBrk="1" hangingPunct="1">
              <a:lnSpc>
                <a:spcPct val="120000"/>
              </a:lnSpc>
            </a:pPr>
            <a:r>
              <a:rPr lang="en-US" altLang="en-US" sz="2600" b="1">
                <a:solidFill>
                  <a:schemeClr val="accent2"/>
                </a:solidFill>
              </a:rPr>
              <a:t>Observe</a:t>
            </a:r>
          </a:p>
        </p:txBody>
      </p:sp>
      <p:sp>
        <p:nvSpPr>
          <p:cNvPr id="31" name="TextBox 30"/>
          <p:cNvSpPr txBox="1"/>
          <p:nvPr/>
        </p:nvSpPr>
        <p:spPr>
          <a:xfrm>
            <a:off x="3657600" y="2880360"/>
            <a:ext cx="1920240" cy="457200"/>
          </a:xfrm>
          <a:prstGeom prst="rect">
            <a:avLst/>
          </a:prstGeom>
          <a:noFill/>
        </p:spPr>
        <p:txBody>
          <a:bodyPr wrap="square" anchor="t" lIns="0" rIns="0" tIns="0" bIns="0">
            <a:spAutoFit/>
          </a:bodyPr>
          <a:lstStyle/>
          <a:p>
            <a:pPr eaLnBrk="1" hangingPunct="1">
              <a:lnSpc>
                <a:spcPct val="120000"/>
              </a:lnSpc>
            </a:pPr>
            <a:r>
              <a:rPr lang="en-US" altLang="en-US" sz="2000" b="1"/>
              <a:t>Deposition</a:t>
            </a:r>
          </a:p>
        </p:txBody>
      </p:sp>
      <p:sp>
        <p:nvSpPr>
          <p:cNvPr id="32" name="TextBox 31"/>
          <p:cNvSpPr txBox="1"/>
          <p:nvPr/>
        </p:nvSpPr>
        <p:spPr>
          <a:xfrm>
            <a:off x="3657600" y="3474720"/>
            <a:ext cx="1920240" cy="1828800"/>
          </a:xfrm>
          <a:prstGeom prst="rect">
            <a:avLst/>
          </a:prstGeom>
          <a:noFill/>
        </p:spPr>
        <p:txBody>
          <a:bodyPr wrap="square" anchor="t" lIns="0" rIns="0" tIns="0" bIns="0">
            <a:spAutoFit/>
          </a:bodyPr>
          <a:lstStyle/>
          <a:p>
            <a:pPr eaLnBrk="1" hangingPunct="1">
              <a:lnSpc>
                <a:spcPct val="135000"/>
              </a:lnSpc>
            </a:pPr>
            <a:r>
              <a:rPr lang="en-US" altLang="en-US" sz="1700"/>
              <a:t>Nucleation overpotential and deposit morphology</a:t>
            </a:r>
          </a:p>
        </p:txBody>
      </p:sp>
      <p:sp>
        <p:nvSpPr>
          <p:cNvPr id="33" name="Right Arrow 32"/>
          <p:cNvSpPr/>
          <p:nvPr/>
        </p:nvSpPr>
        <p:spPr>
          <a:xfrm>
            <a:off x="5833872" y="3474720"/>
            <a:ext cx="310896" cy="402336"/>
          </a:xfrm>
          <a:prstGeom prst="rightArrow">
            <a:avLst/>
          </a:prstGeom>
          <a:solidFill>
            <a:srgbClr val="9AA4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hangingPunct="1"/>
          </a:p>
        </p:txBody>
      </p:sp>
      <p:sp>
        <p:nvSpPr>
          <p:cNvPr id="34" name="Rectangle 33"/>
          <p:cNvSpPr/>
          <p:nvPr/>
        </p:nvSpPr>
        <p:spPr>
          <a:xfrm>
            <a:off x="6217920" y="1920240"/>
            <a:ext cx="2377440" cy="35661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5" name="Rectangle 34"/>
          <p:cNvSpPr/>
          <p:nvPr/>
        </p:nvSpPr>
        <p:spPr>
          <a:xfrm>
            <a:off x="6217920" y="1920240"/>
            <a:ext cx="2377440" cy="6400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6" name="TextBox 35"/>
          <p:cNvSpPr txBox="1"/>
          <p:nvPr/>
        </p:nvSpPr>
        <p:spPr>
          <a:xfrm>
            <a:off x="6492240" y="2194560"/>
            <a:ext cx="1920240" cy="548640"/>
          </a:xfrm>
          <a:prstGeom prst="rect">
            <a:avLst/>
          </a:prstGeom>
          <a:noFill/>
        </p:spPr>
        <p:txBody>
          <a:bodyPr wrap="square" anchor="t" lIns="0" rIns="0" tIns="0" bIns="0">
            <a:spAutoFit/>
          </a:bodyPr>
          <a:lstStyle/>
          <a:p>
            <a:pPr eaLnBrk="1" hangingPunct="1">
              <a:lnSpc>
                <a:spcPct val="120000"/>
              </a:lnSpc>
            </a:pPr>
            <a:r>
              <a:rPr lang="en-US" altLang="en-US" sz="2600" b="1">
                <a:solidFill>
                  <a:schemeClr val="accent3"/>
                </a:solidFill>
              </a:rPr>
              <a:t>Test</a:t>
            </a:r>
          </a:p>
        </p:txBody>
      </p:sp>
      <p:sp>
        <p:nvSpPr>
          <p:cNvPr id="37" name="TextBox 36"/>
          <p:cNvSpPr txBox="1"/>
          <p:nvPr/>
        </p:nvSpPr>
        <p:spPr>
          <a:xfrm>
            <a:off x="6492240" y="2880360"/>
            <a:ext cx="1920240" cy="457200"/>
          </a:xfrm>
          <a:prstGeom prst="rect">
            <a:avLst/>
          </a:prstGeom>
          <a:noFill/>
        </p:spPr>
        <p:txBody>
          <a:bodyPr wrap="square" anchor="t" lIns="0" rIns="0" tIns="0" bIns="0">
            <a:spAutoFit/>
          </a:bodyPr>
          <a:lstStyle/>
          <a:p>
            <a:pPr eaLnBrk="1" hangingPunct="1">
              <a:lnSpc>
                <a:spcPct val="120000"/>
              </a:lnSpc>
            </a:pPr>
            <a:r>
              <a:rPr lang="en-US" altLang="en-US" sz="2000" b="1"/>
              <a:t>Cycling</a:t>
            </a:r>
          </a:p>
        </p:txBody>
      </p:sp>
      <p:sp>
        <p:nvSpPr>
          <p:cNvPr id="38" name="TextBox 37"/>
          <p:cNvSpPr txBox="1"/>
          <p:nvPr/>
        </p:nvSpPr>
        <p:spPr>
          <a:xfrm>
            <a:off x="6492240" y="3474720"/>
            <a:ext cx="1920240" cy="1828800"/>
          </a:xfrm>
          <a:prstGeom prst="rect">
            <a:avLst/>
          </a:prstGeom>
          <a:noFill/>
        </p:spPr>
        <p:txBody>
          <a:bodyPr wrap="square" anchor="t" lIns="0" rIns="0" tIns="0" bIns="0">
            <a:spAutoFit/>
          </a:bodyPr>
          <a:lstStyle/>
          <a:p>
            <a:pPr eaLnBrk="1" hangingPunct="1">
              <a:lnSpc>
                <a:spcPct val="135000"/>
              </a:lnSpc>
            </a:pPr>
            <a:r>
              <a:rPr lang="en-US" altLang="en-US" sz="1700"/>
              <a:t>Long-term symmetric and full-cell cycling</a:t>
            </a:r>
          </a:p>
        </p:txBody>
      </p:sp>
      <p:sp>
        <p:nvSpPr>
          <p:cNvPr id="39" name="Right Arrow 38"/>
          <p:cNvSpPr/>
          <p:nvPr/>
        </p:nvSpPr>
        <p:spPr>
          <a:xfrm>
            <a:off x="8668512" y="3474720"/>
            <a:ext cx="310896" cy="402336"/>
          </a:xfrm>
          <a:prstGeom prst="rightArrow">
            <a:avLst/>
          </a:prstGeom>
          <a:solidFill>
            <a:srgbClr val="9AA4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hangingPunct="1"/>
          </a:p>
        </p:txBody>
      </p:sp>
      <p:sp>
        <p:nvSpPr>
          <p:cNvPr id="40" name="Rectangle 39"/>
          <p:cNvSpPr/>
          <p:nvPr/>
        </p:nvSpPr>
        <p:spPr>
          <a:xfrm>
            <a:off x="9052560" y="1920240"/>
            <a:ext cx="2377440" cy="35661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1" name="Rectangle 40"/>
          <p:cNvSpPr/>
          <p:nvPr/>
        </p:nvSpPr>
        <p:spPr>
          <a:xfrm>
            <a:off x="9052560" y="1920240"/>
            <a:ext cx="2377440" cy="64008"/>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2" name="TextBox 41"/>
          <p:cNvSpPr txBox="1"/>
          <p:nvPr/>
        </p:nvSpPr>
        <p:spPr>
          <a:xfrm>
            <a:off x="9326880" y="2194560"/>
            <a:ext cx="1920240" cy="548640"/>
          </a:xfrm>
          <a:prstGeom prst="rect">
            <a:avLst/>
          </a:prstGeom>
          <a:noFill/>
        </p:spPr>
        <p:txBody>
          <a:bodyPr wrap="square" anchor="t" lIns="0" rIns="0" tIns="0" bIns="0">
            <a:spAutoFit/>
          </a:bodyPr>
          <a:lstStyle/>
          <a:p>
            <a:pPr eaLnBrk="1" hangingPunct="1">
              <a:lnSpc>
                <a:spcPct val="120000"/>
              </a:lnSpc>
            </a:pPr>
            <a:r>
              <a:rPr lang="en-US" altLang="en-US" sz="2600" b="1">
                <a:solidFill>
                  <a:schemeClr val="accent6"/>
                </a:solidFill>
              </a:rPr>
              <a:t>Explain</a:t>
            </a:r>
          </a:p>
        </p:txBody>
      </p:sp>
      <p:sp>
        <p:nvSpPr>
          <p:cNvPr id="43" name="TextBox 42"/>
          <p:cNvSpPr txBox="1"/>
          <p:nvPr/>
        </p:nvSpPr>
        <p:spPr>
          <a:xfrm>
            <a:off x="9326880" y="2880360"/>
            <a:ext cx="1920240" cy="457200"/>
          </a:xfrm>
          <a:prstGeom prst="rect">
            <a:avLst/>
          </a:prstGeom>
          <a:noFill/>
        </p:spPr>
        <p:txBody>
          <a:bodyPr wrap="square" anchor="t" lIns="0" rIns="0" tIns="0" bIns="0">
            <a:spAutoFit/>
          </a:bodyPr>
          <a:lstStyle/>
          <a:p>
            <a:pPr eaLnBrk="1" hangingPunct="1">
              <a:lnSpc>
                <a:spcPct val="120000"/>
              </a:lnSpc>
            </a:pPr>
            <a:r>
              <a:rPr lang="en-US" altLang="en-US" sz="2000" b="1"/>
              <a:t>Mechanism</a:t>
            </a:r>
          </a:p>
        </p:txBody>
      </p:sp>
      <p:sp>
        <p:nvSpPr>
          <p:cNvPr id="44" name="TextBox 43"/>
          <p:cNvSpPr txBox="1"/>
          <p:nvPr/>
        </p:nvSpPr>
        <p:spPr>
          <a:xfrm>
            <a:off x="9326880" y="3474720"/>
            <a:ext cx="1920240" cy="1828800"/>
          </a:xfrm>
          <a:prstGeom prst="rect">
            <a:avLst/>
          </a:prstGeom>
          <a:noFill/>
        </p:spPr>
        <p:txBody>
          <a:bodyPr wrap="square" anchor="t" lIns="0" rIns="0" tIns="0" bIns="0">
            <a:spAutoFit/>
          </a:bodyPr>
          <a:lstStyle/>
          <a:p>
            <a:pPr eaLnBrk="1" hangingPunct="1">
              <a:lnSpc>
                <a:spcPct val="135000"/>
              </a:lnSpc>
            </a:pPr>
            <a:r>
              <a:rPr lang="en-US" altLang="en-US" sz="1700"/>
              <a:t>XPS depth profiling and ionic conductivity</a:t>
            </a:r>
          </a:p>
        </p:txBody>
      </p:sp>
      <p:sp>
        <p:nvSpPr>
          <p:cNvPr id="45" name="TextBox 44"/>
          <p:cNvSpPr txBox="1"/>
          <p:nvPr/>
        </p:nvSpPr>
        <p:spPr>
          <a:xfrm>
            <a:off x="548640" y="5852160"/>
            <a:ext cx="11094415" cy="292608"/>
          </a:xfrm>
          <a:prstGeom prst="rect">
            <a:avLst/>
          </a:prstGeom>
          <a:noFill/>
        </p:spPr>
        <p:txBody>
          <a:bodyPr wrap="square" anchor="t" lIns="0" rIns="0" tIns="0" bIns="0">
            <a:spAutoFit/>
          </a:bodyPr>
          <a:lstStyle/>
          <a:p>
            <a:pPr eaLnBrk="1" hangingPunct="1">
              <a:lnSpc>
                <a:spcPct val="120000"/>
              </a:lnSpc>
            </a:pPr>
            <a:r>
              <a:rPr lang="en-US" altLang="en-US" sz="1200" b="1">
                <a:solidFill>
                  <a:schemeClr val="accent2"/>
                </a:solidFill>
              </a:rPr>
              <a:t>✦ </a:t>
            </a:r>
            <a:r>
              <a:rPr lang="en-US" altLang="en-US" sz="1200">
                <a:solidFill>
                  <a:srgbClr val="5F6B78"/>
                </a:solidFill>
              </a:rPr>
              <a:t>These are editable shapes: just type over them. Want a picture version? The prompt is pre-filled.</a:t>
            </a:r>
            <a:r>
              <a:rPr lang="en-US" altLang="en-US" sz="1200" b="1">
                <a:solidFill>
                  <a:schemeClr val="accent1"/>
                </a:solidFill>
                <a:hlinkClick r:id="rId2"/>
              </a:rPr>
              <a:t>  Open SciDraw AI →</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en-US" altLang="en-US"/>
              <a:t>02 Approach &amp; methods</a:t>
            </a:r>
          </a:p>
        </p:txBody>
      </p:sp>
      <p:sp>
        <p:nvSpPr>
          <p:cNvPr id="3" name="Title 2"/>
          <p:cNvSpPr>
            <a:spLocks noGrp="1"/>
          </p:cNvSpPr>
          <p:nvPr>
            <p:ph type="title"/>
          </p:nvPr>
        </p:nvSpPr>
        <p:spPr/>
        <p:txBody>
          <a:bodyPr/>
          <a:lstStyle/>
          <a:p>
            <a:pPr eaLnBrk="1" hangingPunct="1"/>
            <a:r>
              <a:rPr lang="en-US" altLang="en-US"/>
              <a:t>Methods</a:t>
            </a:r>
          </a:p>
        </p:txBody>
      </p:sp>
      <p:sp>
        <p:nvSpPr>
          <p:cNvPr id="4" name="Text Placeholder 3"/>
          <p:cNvSpPr>
            <a:spLocks noGrp="1"/>
          </p:cNvSpPr>
          <p:nvPr>
            <p:ph type="body" idx="1"/>
          </p:nvPr>
        </p:nvSpPr>
        <p:spPr/>
        <p:txBody>
          <a:bodyPr/>
          <a:lstStyle/>
          <a:p>
            <a:pPr eaLnBrk="1" hangingPunct="1"/>
            <a:r>
              <a:rPr lang="en-US" altLang="en-US" sz="2000" b="1">
                <a:solidFill>
                  <a:schemeClr val="accent1"/>
                </a:solidFill>
              </a:rPr>
              <a:t>Interphase synthesis</a:t>
            </a:r>
          </a:p>
          <a:p>
            <a:pPr eaLnBrk="1" hangingPunct="1" lvl="1">
              <a:spcBef>
                <a:spcPts val="1000"/>
              </a:spcBef>
            </a:pPr>
            <a:r>
              <a:rPr lang="en-US" altLang="en-US" sz="1700"/>
              <a:t>Li foil dipped in a fluorinated precursor (example: 25 °C, 10 min)</a:t>
            </a:r>
          </a:p>
          <a:p>
            <a:pPr eaLnBrk="1" hangingPunct="1" lvl="1">
              <a:spcBef>
                <a:spcPts val="1000"/>
              </a:spcBef>
            </a:pPr>
            <a:r>
              <a:rPr lang="en-US" altLang="en-US" sz="1700"/>
              <a:t>Rinsed with solvent and dried</a:t>
            </a:r>
          </a:p>
          <a:p>
            <a:pPr eaLnBrk="1" hangingPunct="1" lvl="1">
              <a:spcBef>
                <a:spcPts val="1000"/>
              </a:spcBef>
            </a:pPr>
            <a:r>
              <a:rPr lang="en-US" altLang="en-US" sz="1700"/>
              <a:t>All steps in an argon-filled glovebox</a:t>
            </a:r>
          </a:p>
        </p:txBody>
      </p:sp>
      <p:sp>
        <p:nvSpPr>
          <p:cNvPr id="5" name="Text Placeholder 4"/>
          <p:cNvSpPr>
            <a:spLocks noGrp="1"/>
          </p:cNvSpPr>
          <p:nvPr>
            <p:ph type="body" idx="2"/>
          </p:nvPr>
        </p:nvSpPr>
        <p:spPr/>
        <p:txBody>
          <a:bodyPr/>
          <a:lstStyle/>
          <a:p>
            <a:pPr eaLnBrk="1" hangingPunct="1"/>
            <a:r>
              <a:rPr lang="en-US" altLang="en-US" sz="2000" b="1">
                <a:solidFill>
                  <a:schemeClr val="accent2"/>
                </a:solidFill>
              </a:rPr>
              <a:t>Characterization</a:t>
            </a:r>
          </a:p>
          <a:p>
            <a:pPr eaLnBrk="1" hangingPunct="1" lvl="1">
              <a:spcBef>
                <a:spcPts val="1000"/>
              </a:spcBef>
            </a:pPr>
            <a:r>
              <a:rPr lang="en-US" altLang="en-US" sz="1700"/>
              <a:t>SEM: deposit morphology and layer thickness</a:t>
            </a:r>
          </a:p>
          <a:p>
            <a:pPr eaLnBrk="1" hangingPunct="1" lvl="1">
              <a:spcBef>
                <a:spcPts val="1000"/>
              </a:spcBef>
            </a:pPr>
            <a:r>
              <a:rPr lang="en-US" altLang="en-US" sz="1700"/>
              <a:t>XPS depth profiling: layer composition</a:t>
            </a:r>
          </a:p>
          <a:p>
            <a:pPr eaLnBrk="1" hangingPunct="1" lvl="1">
              <a:spcBef>
                <a:spcPts val="1000"/>
              </a:spcBef>
            </a:pPr>
            <a:r>
              <a:rPr lang="en-US" altLang="en-US" sz="1700"/>
              <a:t>EIS: interfacial ionic conductivity</a:t>
            </a:r>
          </a:p>
        </p:txBody>
      </p:sp>
      <p:sp>
        <p:nvSpPr>
          <p:cNvPr id="6" name="Text Placeholder 5"/>
          <p:cNvSpPr>
            <a:spLocks noGrp="1"/>
          </p:cNvSpPr>
          <p:nvPr>
            <p:ph type="body" idx="3"/>
          </p:nvPr>
        </p:nvSpPr>
        <p:spPr/>
        <p:txBody>
          <a:bodyPr/>
          <a:lstStyle/>
          <a:p>
            <a:pPr eaLnBrk="1" hangingPunct="1"/>
            <a:r>
              <a:rPr lang="en-US" altLang="en-US" sz="2000" b="1">
                <a:solidFill>
                  <a:srgbClr val="A86F10"/>
                </a:solidFill>
              </a:rPr>
              <a:t>Electrochemistry</a:t>
            </a:r>
          </a:p>
          <a:p>
            <a:pPr eaLnBrk="1" hangingPunct="1" lvl="1">
              <a:spcBef>
                <a:spcPts val="1000"/>
              </a:spcBef>
            </a:pPr>
            <a:r>
              <a:rPr lang="en-US" altLang="en-US" sz="1700"/>
              <a:t>Li||Cu cells: nucleation overpotential, Coulombic efficiency</a:t>
            </a:r>
          </a:p>
          <a:p>
            <a:pPr eaLnBrk="1" hangingPunct="1" lvl="1">
              <a:spcBef>
                <a:spcPts val="1000"/>
              </a:spcBef>
            </a:pPr>
            <a:r>
              <a:rPr lang="en-US" altLang="en-US" sz="1700"/>
              <a:t>Li||Li symmetric cells: 1 mA/cm², 1 mAh/cm²</a:t>
            </a:r>
          </a:p>
          <a:p>
            <a:pPr eaLnBrk="1" hangingPunct="1" lvl="1">
              <a:spcBef>
                <a:spcPts val="1000"/>
              </a:spcBef>
            </a:pPr>
            <a:r>
              <a:rPr lang="en-US" altLang="en-US" sz="1700"/>
              <a:t>Li||LFP full cells: long-term cycling at 1C</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n-US" altLang="en-US"/>
              <a:t>International Conference on Energy Storage Materials 2026 · Session X</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n-US"/>
              <a:t>‹#›</a:t>
            </a:fld>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en-US" altLang="en-US"/>
              <a:t>03 Results · Deposition</a:t>
            </a:r>
          </a:p>
        </p:txBody>
      </p:sp>
      <p:sp>
        <p:nvSpPr>
          <p:cNvPr id="3" name="Title 2"/>
          <p:cNvSpPr>
            <a:spLocks noGrp="1"/>
          </p:cNvSpPr>
          <p:nvPr>
            <p:ph type="title"/>
          </p:nvPr>
        </p:nvSpPr>
        <p:spPr/>
        <p:txBody>
          <a:bodyPr/>
          <a:lstStyle/>
          <a:p>
            <a:pPr eaLnBrk="1" hangingPunct="1"/>
            <a:r>
              <a:rPr lang="en-US" altLang="en-US"/>
              <a:t>The interphase cuts nucleation overpotential by ~40%</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n-US" altLang="en-US"/>
              <a:t>International Conference on Energy Storage Materials 2026 · Session X</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n-US"/>
              <a:t>‹#›</a:t>
            </a:fld>
          </a:p>
        </p:txBody>
      </p:sp>
      <p:graphicFrame>
        <p:nvGraphicFramePr>
          <p:cNvPr id="22" name="Chart 21"/>
          <p:cNvGraphicFramePr>
            <a:graphicFrameLocks noGrp="1"/>
          </p:cNvGraphicFramePr>
          <p:nvPr/>
        </p:nvGraphicFramePr>
        <p:xfrm>
          <a:off x="548640" y="1645920"/>
          <a:ext cx="6035040" cy="4069080"/>
        </p:xfrm>
        <a:graphic>
          <a:graphicData uri="http://schemas.openxmlformats.org/drawingml/2006/chart">
            <c:chart xmlns:c="http://schemas.openxmlformats.org/drawingml/2006/chart" r:id="rId2"/>
          </a:graphicData>
        </a:graphic>
      </p:graphicFrame>
      <p:sp>
        <p:nvSpPr>
          <p:cNvPr id="23" name="TextBox 22"/>
          <p:cNvSpPr txBox="1"/>
          <p:nvPr/>
        </p:nvSpPr>
        <p:spPr>
          <a:xfrm>
            <a:off x="548640" y="5742432"/>
            <a:ext cx="6035040" cy="310896"/>
          </a:xfrm>
          <a:prstGeom prst="rect">
            <a:avLst/>
          </a:prstGeom>
          <a:noFill/>
        </p:spPr>
        <p:txBody>
          <a:bodyPr wrap="square" anchor="t" lIns="0" rIns="0" tIns="0" bIns="0">
            <a:spAutoFit/>
          </a:bodyPr>
          <a:lstStyle/>
          <a:p>
            <a:pPr eaLnBrk="1" hangingPunct="1">
              <a:lnSpc>
                <a:spcPct val="120000"/>
              </a:lnSpc>
            </a:pPr>
            <a:r>
              <a:rPr lang="en-US" altLang="en-US" sz="1200">
                <a:solidFill>
                  <a:srgbClr val="5F6B78"/>
                </a:solidFill>
              </a:rPr>
              <a:t>Figure 2  Li||Cu overpotential at 0.5 mA/cm² (example data, mean ± SD, n = 3)</a:t>
            </a:r>
          </a:p>
        </p:txBody>
      </p:sp>
      <p:sp>
        <p:nvSpPr>
          <p:cNvPr id="24" name="TextBox 23"/>
          <p:cNvSpPr txBox="1"/>
          <p:nvPr/>
        </p:nvSpPr>
        <p:spPr>
          <a:xfrm>
            <a:off x="548640" y="6071616"/>
            <a:ext cx="6035040" cy="292608"/>
          </a:xfrm>
          <a:prstGeom prst="rect">
            <a:avLst/>
          </a:prstGeom>
          <a:noFill/>
        </p:spPr>
        <p:txBody>
          <a:bodyPr wrap="square" anchor="t" lIns="0" rIns="0" tIns="0" bIns="0">
            <a:spAutoFit/>
          </a:bodyPr>
          <a:lstStyle/>
          <a:p>
            <a:pPr eaLnBrk="1" hangingPunct="1">
              <a:lnSpc>
                <a:spcPct val="120000"/>
              </a:lnSpc>
            </a:pPr>
            <a:r>
              <a:rPr lang="en-US" altLang="en-US" sz="1200" b="1">
                <a:solidFill>
                  <a:schemeClr val="accent2"/>
                </a:solidFill>
              </a:rPr>
              <a:t>✦ </a:t>
            </a:r>
            <a:r>
              <a:rPr lang="en-US" altLang="en-US" sz="1200">
                <a:solidFill>
                  <a:srgbClr val="5F6B78"/>
                </a:solidFill>
              </a:rPr>
              <a:t>Right-click → Edit Data, or re-plot your raw data in SciVis.</a:t>
            </a:r>
            <a:r>
              <a:rPr lang="en-US" altLang="en-US" sz="1200" b="1">
                <a:solidFill>
                  <a:schemeClr val="accent1"/>
                </a:solidFill>
                <a:hlinkClick r:id="rId3"/>
              </a:rPr>
              <a:t>  Open in SciVis →</a:t>
            </a:r>
          </a:p>
        </p:txBody>
      </p:sp>
      <p:sp>
        <p:nvSpPr>
          <p:cNvPr id="25" name="Rectangle 24"/>
          <p:cNvSpPr/>
          <p:nvPr/>
        </p:nvSpPr>
        <p:spPr>
          <a:xfrm>
            <a:off x="6903720" y="1737360"/>
            <a:ext cx="4736592" cy="3977639"/>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6" name="TextBox 25"/>
          <p:cNvSpPr txBox="1"/>
          <p:nvPr/>
        </p:nvSpPr>
        <p:spPr>
          <a:xfrm>
            <a:off x="7178040" y="1920240"/>
            <a:ext cx="4206240" cy="411480"/>
          </a:xfrm>
          <a:prstGeom prst="rect">
            <a:avLst/>
          </a:prstGeom>
          <a:noFill/>
        </p:spPr>
        <p:txBody>
          <a:bodyPr wrap="square" anchor="t" lIns="0" rIns="0" tIns="0" bIns="0">
            <a:spAutoFit/>
          </a:bodyPr>
          <a:lstStyle/>
          <a:p>
            <a:pPr eaLnBrk="1" hangingPunct="1">
              <a:lnSpc>
                <a:spcPct val="120000"/>
              </a:lnSpc>
            </a:pPr>
            <a:r>
              <a:rPr lang="en-US" altLang="en-US" sz="1800" b="1">
                <a:solidFill>
                  <a:schemeClr val="accent1"/>
                </a:solidFill>
              </a:rPr>
              <a:t>Deposit morphology (SEM)</a:t>
            </a:r>
          </a:p>
        </p:txBody>
      </p:sp>
      <p:sp>
        <p:nvSpPr>
          <p:cNvPr id="27" name="Rectangle 26"/>
          <p:cNvSpPr/>
          <p:nvPr/>
        </p:nvSpPr>
        <p:spPr>
          <a:xfrm>
            <a:off x="7178040" y="2423160"/>
            <a:ext cx="1965960" cy="2103120"/>
          </a:xfrm>
          <a:prstGeom prst="rect">
            <a:avLst/>
          </a:prstGeom>
          <a:solidFill>
            <a:srgbClr val="FFFFFF"/>
          </a:solidFill>
          <a:ln w="12700">
            <a:solidFill>
              <a:srgbClr val="C5CCD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Rectangle 27"/>
          <p:cNvSpPr/>
          <p:nvPr/>
        </p:nvSpPr>
        <p:spPr>
          <a:xfrm>
            <a:off x="9400032" y="2423160"/>
            <a:ext cx="1965960" cy="2103120"/>
          </a:xfrm>
          <a:prstGeom prst="rect">
            <a:avLst/>
          </a:prstGeom>
          <a:solidFill>
            <a:srgbClr val="FFFFFF"/>
          </a:solidFill>
          <a:ln w="12700">
            <a:solidFill>
              <a:srgbClr val="C5CCD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9" name="TextBox 28"/>
          <p:cNvSpPr txBox="1"/>
          <p:nvPr/>
        </p:nvSpPr>
        <p:spPr>
          <a:xfrm>
            <a:off x="7178040" y="2423160"/>
            <a:ext cx="1965960" cy="2103120"/>
          </a:xfrm>
          <a:prstGeom prst="rect">
            <a:avLst/>
          </a:prstGeom>
          <a:noFill/>
        </p:spPr>
        <p:txBody>
          <a:bodyPr wrap="square" anchor="ctr" lIns="0" rIns="0" tIns="0" bIns="0">
            <a:spAutoFit/>
          </a:bodyPr>
          <a:lstStyle/>
          <a:p>
            <a:pPr eaLnBrk="1" hangingPunct="1" algn="ctr">
              <a:lnSpc>
                <a:spcPct val="120000"/>
              </a:lnSpc>
            </a:pPr>
            <a:r>
              <a:rPr lang="en-US" altLang="en-US" sz="1300">
                <a:solidFill>
                  <a:srgbClr val="5F6B78"/>
                </a:solidFill>
              </a:rPr>
              <a:t>Insert SEM image
Bare Cu</a:t>
            </a:r>
          </a:p>
        </p:txBody>
      </p:sp>
      <p:sp>
        <p:nvSpPr>
          <p:cNvPr id="30" name="TextBox 29"/>
          <p:cNvSpPr txBox="1"/>
          <p:nvPr/>
        </p:nvSpPr>
        <p:spPr>
          <a:xfrm>
            <a:off x="9400032" y="2423160"/>
            <a:ext cx="1965960" cy="2103120"/>
          </a:xfrm>
          <a:prstGeom prst="rect">
            <a:avLst/>
          </a:prstGeom>
          <a:noFill/>
        </p:spPr>
        <p:txBody>
          <a:bodyPr wrap="square" anchor="ctr" lIns="0" rIns="0" tIns="0" bIns="0">
            <a:spAutoFit/>
          </a:bodyPr>
          <a:lstStyle/>
          <a:p>
            <a:pPr eaLnBrk="1" hangingPunct="1" algn="ctr">
              <a:lnSpc>
                <a:spcPct val="120000"/>
              </a:lnSpc>
            </a:pPr>
            <a:r>
              <a:rPr lang="en-US" altLang="en-US" sz="1300">
                <a:solidFill>
                  <a:srgbClr val="5F6B78"/>
                </a:solidFill>
              </a:rPr>
              <a:t>Insert SEM image
LiF-rich interphase</a:t>
            </a:r>
          </a:p>
        </p:txBody>
      </p:sp>
      <p:sp>
        <p:nvSpPr>
          <p:cNvPr id="31" name="TextBox 30"/>
          <p:cNvSpPr txBox="1"/>
          <p:nvPr/>
        </p:nvSpPr>
        <p:spPr>
          <a:xfrm>
            <a:off x="7178040" y="4663440"/>
            <a:ext cx="4206240" cy="1005840"/>
          </a:xfrm>
          <a:prstGeom prst="rect">
            <a:avLst/>
          </a:prstGeom>
          <a:noFill/>
        </p:spPr>
        <p:txBody>
          <a:bodyPr wrap="square" anchor="t" lIns="0" rIns="0" tIns="0" bIns="0">
            <a:spAutoFit/>
          </a:bodyPr>
          <a:lstStyle/>
          <a:p>
            <a:pPr eaLnBrk="1" hangingPunct="1">
              <a:lnSpc>
                <a:spcPct val="130000"/>
              </a:lnSpc>
            </a:pPr>
            <a:r>
              <a:rPr lang="en-US" altLang="en-US" sz="1700"/>
              <a:t>Dense, chunky lithium on the interphase; clear dendrites on bare Cu.</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en-US" altLang="en-US"/>
              <a:t>03 Results · Cycling</a:t>
            </a:r>
          </a:p>
        </p:txBody>
      </p:sp>
      <p:sp>
        <p:nvSpPr>
          <p:cNvPr id="3" name="Title 2"/>
          <p:cNvSpPr>
            <a:spLocks noGrp="1"/>
          </p:cNvSpPr>
          <p:nvPr>
            <p:ph type="title"/>
          </p:nvPr>
        </p:nvSpPr>
        <p:spPr/>
        <p:txBody>
          <a:bodyPr/>
          <a:lstStyle/>
          <a:p>
            <a:pPr eaLnBrk="1" hangingPunct="1"/>
            <a:r>
              <a:rPr lang="en-US" altLang="en-US"/>
              <a:t>Full cells keep 86% capacity after 500 cycles, vs. 41%</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n-US" altLang="en-US"/>
              <a:t>International Conference on Energy Storage Materials 2026 · Session X</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n-US"/>
              <a:t>‹#›</a:t>
            </a:fld>
          </a:p>
        </p:txBody>
      </p:sp>
      <p:graphicFrame>
        <p:nvGraphicFramePr>
          <p:cNvPr id="22" name="Chart 21"/>
          <p:cNvGraphicFramePr>
            <a:graphicFrameLocks noGrp="1"/>
          </p:cNvGraphicFramePr>
          <p:nvPr/>
        </p:nvGraphicFramePr>
        <p:xfrm>
          <a:off x="548640" y="1645920"/>
          <a:ext cx="7315200" cy="4069080"/>
        </p:xfrm>
        <a:graphic>
          <a:graphicData uri="http://schemas.openxmlformats.org/drawingml/2006/chart">
            <c:chart xmlns:c="http://schemas.openxmlformats.org/drawingml/2006/chart" r:id="rId2"/>
          </a:graphicData>
        </a:graphic>
      </p:graphicFrame>
      <p:sp>
        <p:nvSpPr>
          <p:cNvPr id="23" name="TextBox 22"/>
          <p:cNvSpPr txBox="1"/>
          <p:nvPr/>
        </p:nvSpPr>
        <p:spPr>
          <a:xfrm>
            <a:off x="548640" y="5742432"/>
            <a:ext cx="7315200" cy="310896"/>
          </a:xfrm>
          <a:prstGeom prst="rect">
            <a:avLst/>
          </a:prstGeom>
          <a:noFill/>
        </p:spPr>
        <p:txBody>
          <a:bodyPr wrap="square" anchor="t" lIns="0" rIns="0" tIns="0" bIns="0">
            <a:spAutoFit/>
          </a:bodyPr>
          <a:lstStyle/>
          <a:p>
            <a:pPr eaLnBrk="1" hangingPunct="1">
              <a:lnSpc>
                <a:spcPct val="120000"/>
              </a:lnSpc>
            </a:pPr>
            <a:r>
              <a:rPr lang="en-US" altLang="en-US" sz="1200">
                <a:solidFill>
                  <a:srgbClr val="5F6B78"/>
                </a:solidFill>
              </a:rPr>
              <a:t>Figure 3  Li||LFP full-cell cycling at 1C (example data)</a:t>
            </a:r>
          </a:p>
        </p:txBody>
      </p:sp>
      <p:sp>
        <p:nvSpPr>
          <p:cNvPr id="24" name="TextBox 23"/>
          <p:cNvSpPr txBox="1"/>
          <p:nvPr/>
        </p:nvSpPr>
        <p:spPr>
          <a:xfrm>
            <a:off x="548640" y="6071616"/>
            <a:ext cx="7315200" cy="292608"/>
          </a:xfrm>
          <a:prstGeom prst="rect">
            <a:avLst/>
          </a:prstGeom>
          <a:noFill/>
        </p:spPr>
        <p:txBody>
          <a:bodyPr wrap="square" anchor="t" lIns="0" rIns="0" tIns="0" bIns="0">
            <a:spAutoFit/>
          </a:bodyPr>
          <a:lstStyle/>
          <a:p>
            <a:pPr eaLnBrk="1" hangingPunct="1">
              <a:lnSpc>
                <a:spcPct val="120000"/>
              </a:lnSpc>
            </a:pPr>
            <a:r>
              <a:rPr lang="en-US" altLang="en-US" sz="1200" b="1">
                <a:solidFill>
                  <a:schemeClr val="accent2"/>
                </a:solidFill>
              </a:rPr>
              <a:t>✦ </a:t>
            </a:r>
            <a:r>
              <a:rPr lang="en-US" altLang="en-US" sz="1200">
                <a:solidFill>
                  <a:srgbClr val="5F6B78"/>
                </a:solidFill>
              </a:rPr>
              <a:t>Right-click → Edit Data, or upload your cycling data to SciVis.</a:t>
            </a:r>
            <a:r>
              <a:rPr lang="en-US" altLang="en-US" sz="1200" b="1">
                <a:solidFill>
                  <a:schemeClr val="accent1"/>
                </a:solidFill>
                <a:hlinkClick r:id="rId3"/>
              </a:rPr>
              <a:t>  Open in SciVis →</a:t>
            </a:r>
          </a:p>
        </p:txBody>
      </p:sp>
      <p:sp>
        <p:nvSpPr>
          <p:cNvPr id="25" name="Rectangle 24"/>
          <p:cNvSpPr/>
          <p:nvPr/>
        </p:nvSpPr>
        <p:spPr>
          <a:xfrm>
            <a:off x="8229600" y="1737360"/>
            <a:ext cx="3410712" cy="118872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6" name="TextBox 25"/>
          <p:cNvSpPr txBox="1"/>
          <p:nvPr/>
        </p:nvSpPr>
        <p:spPr>
          <a:xfrm>
            <a:off x="8503920" y="1828800"/>
            <a:ext cx="2926080" cy="640080"/>
          </a:xfrm>
          <a:prstGeom prst="rect">
            <a:avLst/>
          </a:prstGeom>
          <a:noFill/>
        </p:spPr>
        <p:txBody>
          <a:bodyPr wrap="square" anchor="t" lIns="0" rIns="0" tIns="0" bIns="0">
            <a:spAutoFit/>
          </a:bodyPr>
          <a:lstStyle/>
          <a:p>
            <a:pPr eaLnBrk="1" hangingPunct="1">
              <a:lnSpc>
                <a:spcPct val="120000"/>
              </a:lnSpc>
            </a:pPr>
            <a:r>
              <a:rPr lang="en-US" altLang="en-US" sz="3000" b="1">
                <a:solidFill>
                  <a:schemeClr val="accent1"/>
                </a:solidFill>
              </a:rPr>
              <a:t>86%</a:t>
            </a:r>
          </a:p>
        </p:txBody>
      </p:sp>
      <p:sp>
        <p:nvSpPr>
          <p:cNvPr id="27" name="TextBox 26"/>
          <p:cNvSpPr txBox="1"/>
          <p:nvPr/>
        </p:nvSpPr>
        <p:spPr>
          <a:xfrm>
            <a:off x="8503920" y="2450591"/>
            <a:ext cx="2926080" cy="365760"/>
          </a:xfrm>
          <a:prstGeom prst="rect">
            <a:avLst/>
          </a:prstGeom>
          <a:noFill/>
        </p:spPr>
        <p:txBody>
          <a:bodyPr wrap="square" anchor="t" lIns="0" rIns="0" tIns="0" bIns="0">
            <a:spAutoFit/>
          </a:bodyPr>
          <a:lstStyle/>
          <a:p>
            <a:pPr eaLnBrk="1" hangingPunct="1">
              <a:lnSpc>
                <a:spcPct val="120000"/>
              </a:lnSpc>
            </a:pPr>
            <a:r>
              <a:rPr lang="en-US" altLang="en-US" sz="1500">
                <a:solidFill>
                  <a:srgbClr val="5F6B78"/>
                </a:solidFill>
              </a:rPr>
              <a:t>Retention after 500 cycles</a:t>
            </a:r>
          </a:p>
        </p:txBody>
      </p:sp>
      <p:sp>
        <p:nvSpPr>
          <p:cNvPr id="28" name="Rectangle 27"/>
          <p:cNvSpPr/>
          <p:nvPr/>
        </p:nvSpPr>
        <p:spPr>
          <a:xfrm>
            <a:off x="8229600" y="3108960"/>
            <a:ext cx="3410712" cy="118872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9" name="TextBox 28"/>
          <p:cNvSpPr txBox="1"/>
          <p:nvPr/>
        </p:nvSpPr>
        <p:spPr>
          <a:xfrm>
            <a:off x="8503920" y="3200400"/>
            <a:ext cx="2926080" cy="640080"/>
          </a:xfrm>
          <a:prstGeom prst="rect">
            <a:avLst/>
          </a:prstGeom>
          <a:noFill/>
        </p:spPr>
        <p:txBody>
          <a:bodyPr wrap="square" anchor="t" lIns="0" rIns="0" tIns="0" bIns="0">
            <a:spAutoFit/>
          </a:bodyPr>
          <a:lstStyle/>
          <a:p>
            <a:pPr eaLnBrk="1" hangingPunct="1">
              <a:lnSpc>
                <a:spcPct val="120000"/>
              </a:lnSpc>
            </a:pPr>
            <a:r>
              <a:rPr lang="en-US" altLang="en-US" sz="3000" b="1">
                <a:solidFill>
                  <a:schemeClr val="accent2"/>
                </a:solidFill>
              </a:rPr>
              <a:t>99.3%</a:t>
            </a:r>
          </a:p>
        </p:txBody>
      </p:sp>
      <p:sp>
        <p:nvSpPr>
          <p:cNvPr id="30" name="TextBox 29"/>
          <p:cNvSpPr txBox="1"/>
          <p:nvPr/>
        </p:nvSpPr>
        <p:spPr>
          <a:xfrm>
            <a:off x="8503920" y="3822191"/>
            <a:ext cx="2926080" cy="365760"/>
          </a:xfrm>
          <a:prstGeom prst="rect">
            <a:avLst/>
          </a:prstGeom>
          <a:noFill/>
        </p:spPr>
        <p:txBody>
          <a:bodyPr wrap="square" anchor="t" lIns="0" rIns="0" tIns="0" bIns="0">
            <a:spAutoFit/>
          </a:bodyPr>
          <a:lstStyle/>
          <a:p>
            <a:pPr eaLnBrk="1" hangingPunct="1">
              <a:lnSpc>
                <a:spcPct val="120000"/>
              </a:lnSpc>
            </a:pPr>
            <a:r>
              <a:rPr lang="en-US" altLang="en-US" sz="1500">
                <a:solidFill>
                  <a:srgbClr val="5F6B78"/>
                </a:solidFill>
              </a:rPr>
              <a:t>Average Coulombic efficiency</a:t>
            </a:r>
          </a:p>
        </p:txBody>
      </p:sp>
      <p:sp>
        <p:nvSpPr>
          <p:cNvPr id="31" name="Rectangle 30"/>
          <p:cNvSpPr/>
          <p:nvPr/>
        </p:nvSpPr>
        <p:spPr>
          <a:xfrm>
            <a:off x="8229600" y="4480560"/>
            <a:ext cx="3410712" cy="118872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2" name="TextBox 31"/>
          <p:cNvSpPr txBox="1"/>
          <p:nvPr/>
        </p:nvSpPr>
        <p:spPr>
          <a:xfrm>
            <a:off x="8503920" y="4572000"/>
            <a:ext cx="2926080" cy="640080"/>
          </a:xfrm>
          <a:prstGeom prst="rect">
            <a:avLst/>
          </a:prstGeom>
          <a:noFill/>
        </p:spPr>
        <p:txBody>
          <a:bodyPr wrap="square" anchor="t" lIns="0" rIns="0" tIns="0" bIns="0">
            <a:spAutoFit/>
          </a:bodyPr>
          <a:lstStyle/>
          <a:p>
            <a:pPr eaLnBrk="1" hangingPunct="1">
              <a:lnSpc>
                <a:spcPct val="120000"/>
              </a:lnSpc>
            </a:pPr>
            <a:r>
              <a:rPr lang="en-US" altLang="en-US" sz="3000" b="1">
                <a:solidFill>
                  <a:srgbClr val="A86F10"/>
                </a:solidFill>
              </a:rPr>
              <a:t>~2×</a:t>
            </a:r>
          </a:p>
        </p:txBody>
      </p:sp>
      <p:sp>
        <p:nvSpPr>
          <p:cNvPr id="33" name="TextBox 32"/>
          <p:cNvSpPr txBox="1"/>
          <p:nvPr/>
        </p:nvSpPr>
        <p:spPr>
          <a:xfrm>
            <a:off x="8503920" y="5193792"/>
            <a:ext cx="2926080" cy="365760"/>
          </a:xfrm>
          <a:prstGeom prst="rect">
            <a:avLst/>
          </a:prstGeom>
          <a:noFill/>
        </p:spPr>
        <p:txBody>
          <a:bodyPr wrap="square" anchor="t" lIns="0" rIns="0" tIns="0" bIns="0">
            <a:spAutoFit/>
          </a:bodyPr>
          <a:lstStyle/>
          <a:p>
            <a:pPr eaLnBrk="1" hangingPunct="1">
              <a:lnSpc>
                <a:spcPct val="120000"/>
              </a:lnSpc>
            </a:pPr>
            <a:r>
              <a:rPr lang="en-US" altLang="en-US" sz="1500">
                <a:solidFill>
                  <a:srgbClr val="5F6B78"/>
                </a:solidFill>
              </a:rPr>
              <a:t>Longer cycle life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en-US" altLang="en-US"/>
              <a:t>03 Results · Mechanism</a:t>
            </a:r>
          </a:p>
        </p:txBody>
      </p:sp>
      <p:sp>
        <p:nvSpPr>
          <p:cNvPr id="3" name="Title 2"/>
          <p:cNvSpPr>
            <a:spLocks noGrp="1"/>
          </p:cNvSpPr>
          <p:nvPr>
            <p:ph type="title"/>
          </p:nvPr>
        </p:nvSpPr>
        <p:spPr/>
        <p:txBody>
          <a:bodyPr/>
          <a:lstStyle/>
          <a:p>
            <a:pPr eaLnBrk="1" hangingPunct="1"/>
            <a:r>
              <a:rPr lang="en-US" altLang="en-US"/>
              <a:t>The interphase evens out Li⁺ flux and blocks side reactions</a:t>
            </a:r>
          </a:p>
        </p:txBody>
      </p:sp>
      <p:pic>
        <p:nvPicPr>
          <p:cNvPr id="4" name="Picture Placeholder 3" descr="mechanism.jpg"/>
          <p:cNvPicPr>
            <a:picLocks noGrp="1" noChangeAspect="1"/>
          </p:cNvPicPr>
          <p:nvPr>
            <p:ph type="pic" idx="10"/>
          </p:nvPr>
        </p:nvPicPr>
        <p:blipFill>
          <a:blip r:embed="rId2"/>
          <a:srcRect/>
          <a:stretch>
            <a:fillRect/>
          </a:stretch>
        </p:blipFill>
        <p:spPr>
          <a:xfrm>
            <a:off x="936724" y="1691640"/>
            <a:ext cx="5624631" cy="3977640"/>
          </a:xfrm>
        </p:spPr>
      </p:pic>
      <p:sp>
        <p:nvSpPr>
          <p:cNvPr id="5" name="Text Placeholder 4"/>
          <p:cNvSpPr>
            <a:spLocks noGrp="1"/>
          </p:cNvSpPr>
          <p:nvPr>
            <p:ph type="body" idx="16"/>
          </p:nvPr>
        </p:nvSpPr>
        <p:spPr/>
        <p:txBody>
          <a:bodyPr/>
          <a:lstStyle/>
          <a:p>
            <a:pPr eaLnBrk="1" hangingPunct="1"/>
            <a:r>
              <a:rPr lang="en-US" altLang="en-US"/>
              <a:t>Figure 4  How a LiF-rich interphase stabilizes the lithium-metal anode (schematic)</a:t>
            </a:r>
          </a:p>
        </p:txBody>
      </p:sp>
      <p:sp>
        <p:nvSpPr>
          <p:cNvPr id="6" name="Text Placeholder 5"/>
          <p:cNvSpPr>
            <a:spLocks noGrp="1"/>
          </p:cNvSpPr>
          <p:nvPr>
            <p:ph type="body" idx="1"/>
          </p:nvPr>
        </p:nvSpPr>
        <p:spPr/>
        <p:txBody>
          <a:bodyPr/>
          <a:lstStyle/>
          <a:p>
            <a:pPr eaLnBrk="1" hangingPunct="1"/>
            <a:r>
              <a:rPr lang="en-US" altLang="en-US" sz="1700" b="1">
                <a:solidFill>
                  <a:schemeClr val="accent1"/>
                </a:solidFill>
              </a:rPr>
              <a:t>Composition</a:t>
            </a:r>
          </a:p>
          <a:p>
            <a:pPr eaLnBrk="1" hangingPunct="1"/>
            <a:r>
              <a:rPr lang="en-US" altLang="en-US" sz="1700"/>
              <a:t>XPS depth profiling shows a LiF-dominated layer about 50 nm thick.</a:t>
            </a:r>
          </a:p>
          <a:p>
            <a:pPr eaLnBrk="1" hangingPunct="1">
              <a:spcBef>
                <a:spcPts val="1400"/>
              </a:spcBef>
            </a:pPr>
            <a:r>
              <a:rPr lang="en-US" altLang="en-US" sz="1700" b="1">
                <a:solidFill>
                  <a:schemeClr val="accent1"/>
                </a:solidFill>
              </a:rPr>
              <a:t>Ion transport</a:t>
            </a:r>
          </a:p>
          <a:p>
            <a:pPr eaLnBrk="1" hangingPunct="1"/>
            <a:r>
              <a:rPr lang="en-US" altLang="en-US" sz="1700"/>
              <a:t>Higher interfacial ionic conductivity gives a more uniform Li⁺ flux.</a:t>
            </a:r>
          </a:p>
          <a:p>
            <a:pPr eaLnBrk="1" hangingPunct="1">
              <a:spcBef>
                <a:spcPts val="1400"/>
              </a:spcBef>
            </a:pPr>
            <a:r>
              <a:rPr lang="en-US" altLang="en-US" sz="1700" b="1">
                <a:solidFill>
                  <a:schemeClr val="accent2"/>
                </a:solidFill>
              </a:rPr>
              <a:t>Stability</a:t>
            </a:r>
          </a:p>
          <a:p>
            <a:pPr eaLnBrk="1" hangingPunct="1"/>
            <a:r>
              <a:rPr lang="en-US" altLang="en-US" sz="1700"/>
              <a:t>The layer suppresses ongoing electrolyte decomposition; impedance grows more slowly.</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n-US" altLang="en-US"/>
              <a:t>International Conference on Energy Storage Materials 2026 · Session X</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n-US"/>
              <a:t>‹#›</a:t>
            </a:fld>
          </a:p>
        </p:txBody>
      </p:sp>
      <p:sp>
        <p:nvSpPr>
          <p:cNvPr id="22" name="TextBox 21"/>
          <p:cNvSpPr txBox="1"/>
          <p:nvPr/>
        </p:nvSpPr>
        <p:spPr>
          <a:xfrm>
            <a:off x="548640" y="6071616"/>
            <a:ext cx="6400800" cy="292608"/>
          </a:xfrm>
          <a:prstGeom prst="rect">
            <a:avLst/>
          </a:prstGeom>
          <a:noFill/>
        </p:spPr>
        <p:txBody>
          <a:bodyPr wrap="square" anchor="t" lIns="0" rIns="0" tIns="0" bIns="0">
            <a:spAutoFit/>
          </a:bodyPr>
          <a:lstStyle/>
          <a:p>
            <a:pPr eaLnBrk="1" hangingPunct="1">
              <a:lnSpc>
                <a:spcPct val="120000"/>
              </a:lnSpc>
            </a:pPr>
            <a:r>
              <a:rPr lang="en-US" altLang="en-US" sz="1200" b="1">
                <a:solidFill>
                  <a:schemeClr val="accent2"/>
                </a:solidFill>
              </a:rPr>
              <a:t>✦ </a:t>
            </a:r>
            <a:r>
              <a:rPr lang="en-US" altLang="en-US" sz="1200">
                <a:solidFill>
                  <a:srgbClr val="5F6B78"/>
                </a:solidFill>
              </a:rPr>
              <a:t>Draw a matching mechanism figure; the prompt is pre-filled.</a:t>
            </a:r>
            <a:r>
              <a:rPr lang="en-US" altLang="en-US" sz="1200" b="1">
                <a:solidFill>
                  <a:schemeClr val="accent1"/>
                </a:solidFill>
                <a:hlinkClick r:id="rId3"/>
              </a:rPr>
              <a:t>  Open SciDraw AI →</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en-US" altLang="en-US"/>
              <a:t>04 Conclusions &amp; outlook</a:t>
            </a:r>
          </a:p>
        </p:txBody>
      </p:sp>
      <p:sp>
        <p:nvSpPr>
          <p:cNvPr id="3" name="Title 2"/>
          <p:cNvSpPr>
            <a:spLocks noGrp="1"/>
          </p:cNvSpPr>
          <p:nvPr>
            <p:ph type="title"/>
          </p:nvPr>
        </p:nvSpPr>
        <p:spPr/>
        <p:txBody>
          <a:bodyPr/>
          <a:lstStyle/>
          <a:p>
            <a:pPr eaLnBrk="1" hangingPunct="1"/>
            <a:r>
              <a:rPr lang="en-US" altLang="en-US"/>
              <a:t>Versus other strategies: simple and carbonate-compatible</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n-US" altLang="en-US"/>
              <a:t>International Conference on Energy Storage Materials 2026 · Session X</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n-US"/>
              <a:t>‹#›</a:t>
            </a:fld>
          </a:p>
        </p:txBody>
      </p:sp>
      <p:graphicFrame>
        <p:nvGraphicFramePr>
          <p:cNvPr id="22" name="Table 21"/>
          <p:cNvGraphicFramePr>
            <a:graphicFrameLocks noGrp="1"/>
          </p:cNvGraphicFramePr>
          <p:nvPr/>
        </p:nvGraphicFramePr>
        <p:xfrm>
          <a:off x="548640" y="1737360"/>
          <a:ext cx="11094414" cy="3118104"/>
        </p:xfrm>
        <a:graphic>
          <a:graphicData uri="http://schemas.openxmlformats.org/drawingml/2006/table">
            <a:tbl>
              <a:tblPr firstRow="1">
                <a:tableStyleId>{5C22544A-7EE6-4342-B048-85BDC9FD1C3A}</a:tableStyleId>
              </a:tblPr>
              <a:tblGrid>
                <a:gridCol w="3227466"/>
                <a:gridCol w="2622316"/>
                <a:gridCol w="2622316"/>
                <a:gridCol w="2622316"/>
              </a:tblGrid>
              <a:tr h="512064">
                <a:tc>
                  <a:txBody>
                    <a:bodyPr wrap="square"/>
                    <a:lstStyle/>
                    <a:p>
                      <a:pPr eaLnBrk="1" hangingPunct="1">
                        <a:lnSpc>
                          <a:spcPct val="115000"/>
                        </a:lnSpc>
                      </a:pPr>
                      <a:r>
                        <a:rPr lang="en-US" altLang="en-US" sz="1500" b="1">
                          <a:solidFill>
                            <a:srgbClr val="FFFFFF"/>
                          </a:solidFill>
                        </a:rPr>
                        <a:t>Strategy</a:t>
                      </a:r>
                    </a:p>
                  </a:txBody>
                  <a:tcPr marL="164592" marR="164592" marT="73152" marB="73152" anchor="ctr">
                    <a:solidFill>
                      <a:schemeClr val="accent1"/>
                    </a:solidFill>
                  </a:tcPr>
                </a:tc>
                <a:tc>
                  <a:txBody>
                    <a:bodyPr wrap="square"/>
                    <a:lstStyle/>
                    <a:p>
                      <a:pPr eaLnBrk="1" hangingPunct="1">
                        <a:lnSpc>
                          <a:spcPct val="115000"/>
                        </a:lnSpc>
                      </a:pPr>
                      <a:r>
                        <a:rPr lang="en-US" altLang="en-US" sz="1500" b="1">
                          <a:solidFill>
                            <a:srgbClr val="FFFFFF"/>
                          </a:solidFill>
                        </a:rPr>
                        <a:t>Processing effort</a:t>
                      </a:r>
                    </a:p>
                  </a:txBody>
                  <a:tcPr marL="164592" marR="164592" marT="73152" marB="73152" anchor="ctr">
                    <a:solidFill>
                      <a:schemeClr val="accent1"/>
                    </a:solidFill>
                  </a:tcPr>
                </a:tc>
                <a:tc>
                  <a:txBody>
                    <a:bodyPr wrap="square"/>
                    <a:lstStyle/>
                    <a:p>
                      <a:pPr eaLnBrk="1" hangingPunct="1">
                        <a:lnSpc>
                          <a:spcPct val="115000"/>
                        </a:lnSpc>
                      </a:pPr>
                      <a:r>
                        <a:rPr lang="en-US" altLang="en-US" sz="1500" b="1">
                          <a:solidFill>
                            <a:srgbClr val="FFFFFF"/>
                          </a:solidFill>
                        </a:rPr>
                        <a:t>Works in carbonates</a:t>
                      </a:r>
                    </a:p>
                  </a:txBody>
                  <a:tcPr marL="164592" marR="164592" marT="73152" marB="73152" anchor="ctr">
                    <a:solidFill>
                      <a:schemeClr val="accent1"/>
                    </a:solidFill>
                  </a:tcPr>
                </a:tc>
                <a:tc>
                  <a:txBody>
                    <a:bodyPr wrap="square"/>
                    <a:lstStyle/>
                    <a:p>
                      <a:pPr eaLnBrk="1" hangingPunct="1">
                        <a:lnSpc>
                          <a:spcPct val="115000"/>
                        </a:lnSpc>
                      </a:pPr>
                      <a:r>
                        <a:rPr lang="en-US" altLang="en-US" sz="1500" b="1">
                          <a:solidFill>
                            <a:srgbClr val="FFFFFF"/>
                          </a:solidFill>
                        </a:rPr>
                        <a:t>Scalability</a:t>
                      </a:r>
                    </a:p>
                  </a:txBody>
                  <a:tcPr marL="164592" marR="164592" marT="73152" marB="73152" anchor="ctr">
                    <a:solidFill>
                      <a:schemeClr val="accent1"/>
                    </a:solidFill>
                  </a:tcPr>
                </a:tc>
              </a:tr>
              <a:tr h="868680">
                <a:tc>
                  <a:txBody>
                    <a:bodyPr wrap="square"/>
                    <a:lstStyle/>
                    <a:p>
                      <a:pPr eaLnBrk="1" hangingPunct="1">
                        <a:lnSpc>
                          <a:spcPct val="115000"/>
                        </a:lnSpc>
                      </a:pPr>
                      <a:r>
                        <a:rPr lang="en-US" altLang="en-US" sz="1500" b="1">
                          <a:solidFill>
                            <a:schemeClr val="dk1"/>
                          </a:solidFill>
                        </a:rPr>
                        <a:t>Electrolyte additives</a:t>
                      </a:r>
                    </a:p>
                  </a:txBody>
                  <a:tcPr marL="164592" marR="164592" marT="73152" marB="73152" anchor="ctr">
                    <a:solidFill>
                      <a:srgbClr val="FFFFFF"/>
                    </a:solidFill>
                  </a:tcPr>
                </a:tc>
                <a:tc>
                  <a:txBody>
                    <a:bodyPr wrap="square"/>
                    <a:lstStyle/>
                    <a:p>
                      <a:pPr eaLnBrk="1" hangingPunct="1">
                        <a:lnSpc>
                          <a:spcPct val="115000"/>
                        </a:lnSpc>
                      </a:pPr>
                      <a:r>
                        <a:rPr lang="en-US" altLang="en-US" sz="1500">
                          <a:solidFill>
                            <a:schemeClr val="dk1"/>
                          </a:solidFill>
                        </a:rPr>
                        <a:t>Low</a:t>
                      </a:r>
                    </a:p>
                  </a:txBody>
                  <a:tcPr marL="164592" marR="164592" marT="73152" marB="73152" anchor="ctr">
                    <a:solidFill>
                      <a:srgbClr val="FFFFFF"/>
                    </a:solidFill>
                  </a:tcPr>
                </a:tc>
                <a:tc>
                  <a:txBody>
                    <a:bodyPr wrap="square"/>
                    <a:lstStyle/>
                    <a:p>
                      <a:pPr eaLnBrk="1" hangingPunct="1">
                        <a:lnSpc>
                          <a:spcPct val="115000"/>
                        </a:lnSpc>
                      </a:pPr>
                      <a:r>
                        <a:rPr lang="en-US" altLang="en-US" sz="1500">
                          <a:solidFill>
                            <a:schemeClr val="dk1"/>
                          </a:solidFill>
                        </a:rPr>
                        <a:t>Partly</a:t>
                      </a:r>
                    </a:p>
                  </a:txBody>
                  <a:tcPr marL="164592" marR="164592" marT="73152" marB="73152" anchor="ctr">
                    <a:solidFill>
                      <a:srgbClr val="FFFFFF"/>
                    </a:solidFill>
                  </a:tcPr>
                </a:tc>
                <a:tc>
                  <a:txBody>
                    <a:bodyPr wrap="square"/>
                    <a:lstStyle/>
                    <a:p>
                      <a:pPr eaLnBrk="1" hangingPunct="1">
                        <a:lnSpc>
                          <a:spcPct val="115000"/>
                        </a:lnSpc>
                      </a:pPr>
                      <a:r>
                        <a:rPr lang="en-US" altLang="en-US" sz="1500">
                          <a:solidFill>
                            <a:schemeClr val="dk1"/>
                          </a:solidFill>
                        </a:rPr>
                        <a:t>High</a:t>
                      </a:r>
                    </a:p>
                  </a:txBody>
                  <a:tcPr marL="164592" marR="164592" marT="73152" marB="73152" anchor="ctr">
                    <a:solidFill>
                      <a:srgbClr val="FFFFFF"/>
                    </a:solidFill>
                  </a:tcPr>
                </a:tc>
              </a:tr>
              <a:tr h="868680">
                <a:tc>
                  <a:txBody>
                    <a:bodyPr wrap="square"/>
                    <a:lstStyle/>
                    <a:p>
                      <a:pPr eaLnBrk="1" hangingPunct="1">
                        <a:lnSpc>
                          <a:spcPct val="115000"/>
                        </a:lnSpc>
                      </a:pPr>
                      <a:r>
                        <a:rPr lang="en-US" altLang="en-US" sz="1500" b="1">
                          <a:solidFill>
                            <a:schemeClr val="dk1"/>
                          </a:solidFill>
                        </a:rPr>
                        <a:t>Vapor-deposited artificial SEI</a:t>
                      </a:r>
                    </a:p>
                  </a:txBody>
                  <a:tcPr marL="164592" marR="164592" marT="73152" marB="73152" anchor="ctr">
                    <a:solidFill>
                      <a:schemeClr val="lt2"/>
                    </a:solidFill>
                  </a:tcPr>
                </a:tc>
                <a:tc>
                  <a:txBody>
                    <a:bodyPr wrap="square"/>
                    <a:lstStyle/>
                    <a:p>
                      <a:pPr eaLnBrk="1" hangingPunct="1">
                        <a:lnSpc>
                          <a:spcPct val="115000"/>
                        </a:lnSpc>
                      </a:pPr>
                      <a:r>
                        <a:rPr lang="en-US" altLang="en-US" sz="1500">
                          <a:solidFill>
                            <a:schemeClr val="dk1"/>
                          </a:solidFill>
                        </a:rPr>
                        <a:t>High</a:t>
                      </a:r>
                    </a:p>
                  </a:txBody>
                  <a:tcPr marL="164592" marR="164592" marT="73152" marB="73152" anchor="ctr">
                    <a:solidFill>
                      <a:schemeClr val="lt2"/>
                    </a:solidFill>
                  </a:tcPr>
                </a:tc>
                <a:tc>
                  <a:txBody>
                    <a:bodyPr wrap="square"/>
                    <a:lstStyle/>
                    <a:p>
                      <a:pPr eaLnBrk="1" hangingPunct="1">
                        <a:lnSpc>
                          <a:spcPct val="115000"/>
                        </a:lnSpc>
                      </a:pPr>
                      <a:r>
                        <a:rPr lang="en-US" altLang="en-US" sz="1500">
                          <a:solidFill>
                            <a:schemeClr val="dk1"/>
                          </a:solidFill>
                        </a:rPr>
                        <a:t>Yes</a:t>
                      </a:r>
                    </a:p>
                  </a:txBody>
                  <a:tcPr marL="164592" marR="164592" marT="73152" marB="73152" anchor="ctr">
                    <a:solidFill>
                      <a:schemeClr val="lt2"/>
                    </a:solidFill>
                  </a:tcPr>
                </a:tc>
                <a:tc>
                  <a:txBody>
                    <a:bodyPr wrap="square"/>
                    <a:lstStyle/>
                    <a:p>
                      <a:pPr eaLnBrk="1" hangingPunct="1">
                        <a:lnSpc>
                          <a:spcPct val="115000"/>
                        </a:lnSpc>
                      </a:pPr>
                      <a:r>
                        <a:rPr lang="en-US" altLang="en-US" sz="1500">
                          <a:solidFill>
                            <a:schemeClr val="dk1"/>
                          </a:solidFill>
                        </a:rPr>
                        <a:t>Low</a:t>
                      </a:r>
                    </a:p>
                  </a:txBody>
                  <a:tcPr marL="164592" marR="164592" marT="73152" marB="73152" anchor="ctr">
                    <a:solidFill>
                      <a:schemeClr val="lt2"/>
                    </a:solidFill>
                  </a:tcPr>
                </a:tc>
              </a:tr>
              <a:tr h="868680">
                <a:tc>
                  <a:txBody>
                    <a:bodyPr wrap="square"/>
                    <a:lstStyle/>
                    <a:p>
                      <a:pPr eaLnBrk="1" hangingPunct="1">
                        <a:lnSpc>
                          <a:spcPct val="115000"/>
                        </a:lnSpc>
                      </a:pPr>
                      <a:r>
                        <a:rPr lang="en-US" altLang="en-US" sz="1500" b="1">
                          <a:solidFill>
                            <a:schemeClr val="dk1"/>
                          </a:solidFill>
                        </a:rPr>
                        <a:t>This work: solution dipping</a:t>
                      </a:r>
                    </a:p>
                  </a:txBody>
                  <a:tcPr marL="164592" marR="164592" marT="73152" marB="73152" anchor="ctr">
                    <a:solidFill>
                      <a:srgbClr val="FFFFFF"/>
                    </a:solidFill>
                  </a:tcPr>
                </a:tc>
                <a:tc>
                  <a:txBody>
                    <a:bodyPr wrap="square"/>
                    <a:lstStyle/>
                    <a:p>
                      <a:pPr eaLnBrk="1" hangingPunct="1">
                        <a:lnSpc>
                          <a:spcPct val="115000"/>
                        </a:lnSpc>
                      </a:pPr>
                      <a:r>
                        <a:rPr lang="en-US" altLang="en-US" sz="1500">
                          <a:solidFill>
                            <a:schemeClr val="dk1"/>
                          </a:solidFill>
                        </a:rPr>
                        <a:t>Low</a:t>
                      </a:r>
                    </a:p>
                  </a:txBody>
                  <a:tcPr marL="164592" marR="164592" marT="73152" marB="73152" anchor="ctr">
                    <a:solidFill>
                      <a:srgbClr val="FFFFFF"/>
                    </a:solidFill>
                  </a:tcPr>
                </a:tc>
                <a:tc>
                  <a:txBody>
                    <a:bodyPr wrap="square"/>
                    <a:lstStyle/>
                    <a:p>
                      <a:pPr eaLnBrk="1" hangingPunct="1">
                        <a:lnSpc>
                          <a:spcPct val="115000"/>
                        </a:lnSpc>
                      </a:pPr>
                      <a:r>
                        <a:rPr lang="en-US" altLang="en-US" sz="1500">
                          <a:solidFill>
                            <a:schemeClr val="dk1"/>
                          </a:solidFill>
                        </a:rPr>
                        <a:t>Yes</a:t>
                      </a:r>
                    </a:p>
                  </a:txBody>
                  <a:tcPr marL="164592" marR="164592" marT="73152" marB="73152" anchor="ctr">
                    <a:solidFill>
                      <a:srgbClr val="FFFFFF"/>
                    </a:solidFill>
                  </a:tcPr>
                </a:tc>
                <a:tc>
                  <a:txBody>
                    <a:bodyPr wrap="square"/>
                    <a:lstStyle/>
                    <a:p>
                      <a:pPr eaLnBrk="1" hangingPunct="1">
                        <a:lnSpc>
                          <a:spcPct val="115000"/>
                        </a:lnSpc>
                      </a:pPr>
                      <a:r>
                        <a:rPr lang="en-US" altLang="en-US" sz="1500">
                          <a:solidFill>
                            <a:schemeClr val="dk1"/>
                          </a:solidFill>
                        </a:rPr>
                        <a:t>Fairly high</a:t>
                      </a:r>
                    </a:p>
                  </a:txBody>
                  <a:tcPr marL="164592" marR="164592" marT="73152" marB="73152" anchor="ctr">
                    <a:solidFill>
                      <a:srgbClr val="FFFFFF"/>
                    </a:solidFill>
                  </a:tcPr>
                </a:tc>
              </a:tr>
            </a:tbl>
          </a:graphicData>
        </a:graphic>
      </p:graphicFrame>
      <p:sp>
        <p:nvSpPr>
          <p:cNvPr id="23" name="Rectangle 22"/>
          <p:cNvSpPr/>
          <p:nvPr/>
        </p:nvSpPr>
        <p:spPr>
          <a:xfrm>
            <a:off x="548640" y="4983480"/>
            <a:ext cx="11094415" cy="100584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Rectangle 23"/>
          <p:cNvSpPr/>
          <p:nvPr/>
        </p:nvSpPr>
        <p:spPr>
          <a:xfrm>
            <a:off x="548640" y="4983480"/>
            <a:ext cx="82296" cy="100584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5" name="TextBox 24"/>
          <p:cNvSpPr txBox="1"/>
          <p:nvPr/>
        </p:nvSpPr>
        <p:spPr>
          <a:xfrm>
            <a:off x="914400" y="4983480"/>
            <a:ext cx="10545775" cy="1005840"/>
          </a:xfrm>
          <a:prstGeom prst="rect">
            <a:avLst/>
          </a:prstGeom>
          <a:noFill/>
        </p:spPr>
        <p:txBody>
          <a:bodyPr wrap="square" anchor="ctr" lIns="0" rIns="0" tIns="0" bIns="0">
            <a:spAutoFit/>
          </a:bodyPr>
          <a:lstStyle/>
          <a:p>
            <a:pPr eaLnBrk="1" hangingPunct="1">
              <a:lnSpc>
                <a:spcPct val="130000"/>
              </a:lnSpc>
            </a:pPr>
            <a:r>
              <a:rPr lang="en-US" altLang="en-US" sz="1800" b="1">
                <a:solidFill>
                  <a:srgbClr val="5F6B78"/>
                </a:solidFill>
              </a:rPr>
              <a:t>Note  </a:t>
            </a:r>
            <a:r>
              <a:rPr lang="en-US" altLang="en-US" sz="1800"/>
              <a:t>This qualitative comparison only shows the layout. In your talk, compare quantitative metrics under matched conditions and cite the sources.</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en-US" altLang="en-US"/>
              <a:t>04 Conclusions &amp; outlook</a:t>
            </a:r>
          </a:p>
        </p:txBody>
      </p:sp>
      <p:sp>
        <p:nvSpPr>
          <p:cNvPr id="3" name="Title 2"/>
          <p:cNvSpPr>
            <a:spLocks noGrp="1"/>
          </p:cNvSpPr>
          <p:nvPr>
            <p:ph type="title"/>
          </p:nvPr>
        </p:nvSpPr>
        <p:spPr/>
        <p:txBody>
          <a:bodyPr/>
          <a:lstStyle/>
          <a:p>
            <a:pPr eaLnBrk="1" hangingPunct="1"/>
            <a:r>
              <a:rPr lang="en-US" altLang="en-US"/>
              <a:t>Conclusions and outlook</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n-US" altLang="en-US"/>
              <a:t>International Conference on Energy Storage Materials 2026 · Session X</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n-US"/>
              <a:t>‹#›</a:t>
            </a:fld>
          </a:p>
        </p:txBody>
      </p:sp>
      <p:sp>
        <p:nvSpPr>
          <p:cNvPr id="22" name="Rectangle 21"/>
          <p:cNvSpPr/>
          <p:nvPr/>
        </p:nvSpPr>
        <p:spPr>
          <a:xfrm>
            <a:off x="548640" y="1737360"/>
            <a:ext cx="6434760" cy="3154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737360"/>
            <a:ext cx="6434760" cy="5486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822959" y="1965960"/>
            <a:ext cx="5886120" cy="457200"/>
          </a:xfrm>
          <a:prstGeom prst="rect">
            <a:avLst/>
          </a:prstGeom>
          <a:noFill/>
        </p:spPr>
        <p:txBody>
          <a:bodyPr wrap="square" anchor="t" lIns="0" rIns="0" tIns="0" bIns="0">
            <a:spAutoFit/>
          </a:bodyPr>
          <a:lstStyle/>
          <a:p>
            <a:pPr eaLnBrk="1" hangingPunct="1">
              <a:lnSpc>
                <a:spcPct val="120000"/>
              </a:lnSpc>
            </a:pPr>
            <a:r>
              <a:rPr lang="en-US" altLang="en-US" sz="2000" b="1">
                <a:solidFill>
                  <a:schemeClr val="accent1"/>
                </a:solidFill>
              </a:rPr>
              <a:t>Conclusions</a:t>
            </a:r>
          </a:p>
        </p:txBody>
      </p:sp>
      <p:sp>
        <p:nvSpPr>
          <p:cNvPr id="25" name="TextBox 24"/>
          <p:cNvSpPr txBox="1"/>
          <p:nvPr/>
        </p:nvSpPr>
        <p:spPr>
          <a:xfrm>
            <a:off x="822959" y="2514600"/>
            <a:ext cx="5886120" cy="2240280"/>
          </a:xfrm>
          <a:prstGeom prst="rect">
            <a:avLst/>
          </a:prstGeom>
          <a:noFill/>
        </p:spPr>
        <p:txBody>
          <a:bodyPr wrap="square" anchor="t" lIns="0" rIns="0" tIns="0" bIns="0">
            <a:spAutoFit/>
          </a:bodyPr>
          <a:lstStyle/>
          <a:p>
            <a:pPr eaLnBrk="1" hangingPunct="1">
              <a:lnSpc>
                <a:spcPct val="130000"/>
              </a:lnSpc>
            </a:pPr>
            <a:r>
              <a:rPr lang="en-US" altLang="en-US" sz="1800">
                <a:solidFill>
                  <a:schemeClr val="dk1"/>
                </a:solidFill>
              </a:rPr>
              <a:t>1.  Solution dipping grows a LiF-rich interphase on lithium.</a:t>
            </a:r>
          </a:p>
          <a:p>
            <a:pPr eaLnBrk="1" hangingPunct="1">
              <a:lnSpc>
                <a:spcPct val="130000"/>
              </a:lnSpc>
              <a:spcBef>
                <a:spcPts val="1200"/>
              </a:spcBef>
            </a:pPr>
            <a:r>
              <a:rPr lang="en-US" altLang="en-US" sz="1800">
                <a:solidFill>
                  <a:schemeClr val="dk1"/>
                </a:solidFill>
              </a:rPr>
              <a:t>2.  The interphase cuts nucleation overpotential by ~40%, giving denser deposits.</a:t>
            </a:r>
          </a:p>
          <a:p>
            <a:pPr eaLnBrk="1" hangingPunct="1">
              <a:lnSpc>
                <a:spcPct val="130000"/>
              </a:lnSpc>
              <a:spcBef>
                <a:spcPts val="1200"/>
              </a:spcBef>
            </a:pPr>
            <a:r>
              <a:rPr lang="en-US" altLang="en-US" sz="1800">
                <a:solidFill>
                  <a:schemeClr val="dk1"/>
                </a:solidFill>
              </a:rPr>
              <a:t>3.  Full-cell retention at 500 cycles rises from 41% to 86%.</a:t>
            </a:r>
          </a:p>
        </p:txBody>
      </p:sp>
      <p:sp>
        <p:nvSpPr>
          <p:cNvPr id="26" name="Rectangle 25"/>
          <p:cNvSpPr/>
          <p:nvPr/>
        </p:nvSpPr>
        <p:spPr>
          <a:xfrm>
            <a:off x="7303440" y="1737360"/>
            <a:ext cx="4339614" cy="3154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7" name="Rectangle 26"/>
          <p:cNvSpPr/>
          <p:nvPr/>
        </p:nvSpPr>
        <p:spPr>
          <a:xfrm>
            <a:off x="7303440" y="1737360"/>
            <a:ext cx="4339614" cy="5486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TextBox 27"/>
          <p:cNvSpPr txBox="1"/>
          <p:nvPr/>
        </p:nvSpPr>
        <p:spPr>
          <a:xfrm>
            <a:off x="7577760" y="1965960"/>
            <a:ext cx="3790974" cy="457200"/>
          </a:xfrm>
          <a:prstGeom prst="rect">
            <a:avLst/>
          </a:prstGeom>
          <a:noFill/>
        </p:spPr>
        <p:txBody>
          <a:bodyPr wrap="square" anchor="t" lIns="0" rIns="0" tIns="0" bIns="0">
            <a:spAutoFit/>
          </a:bodyPr>
          <a:lstStyle/>
          <a:p>
            <a:pPr eaLnBrk="1" hangingPunct="1">
              <a:lnSpc>
                <a:spcPct val="120000"/>
              </a:lnSpc>
            </a:pPr>
            <a:r>
              <a:rPr lang="en-US" altLang="en-US" sz="2000" b="1">
                <a:solidFill>
                  <a:schemeClr val="accent4"/>
                </a:solidFill>
              </a:rPr>
              <a:t>Limitations &amp; next steps</a:t>
            </a:r>
          </a:p>
        </p:txBody>
      </p:sp>
      <p:sp>
        <p:nvSpPr>
          <p:cNvPr id="29" name="TextBox 28"/>
          <p:cNvSpPr txBox="1"/>
          <p:nvPr/>
        </p:nvSpPr>
        <p:spPr>
          <a:xfrm>
            <a:off x="7577760" y="2514600"/>
            <a:ext cx="3790974" cy="2240280"/>
          </a:xfrm>
          <a:prstGeom prst="rect">
            <a:avLst/>
          </a:prstGeom>
          <a:noFill/>
        </p:spPr>
        <p:txBody>
          <a:bodyPr wrap="square" anchor="t" lIns="0" rIns="0" tIns="0" bIns="0">
            <a:spAutoFit/>
          </a:bodyPr>
          <a:lstStyle/>
          <a:p>
            <a:pPr eaLnBrk="1" hangingPunct="1">
              <a:lnSpc>
                <a:spcPct val="130000"/>
              </a:lnSpc>
            </a:pPr>
            <a:r>
              <a:rPr lang="en-US" altLang="en-US" sz="1700">
                <a:solidFill>
                  <a:schemeClr val="dk1"/>
                </a:solidFill>
              </a:rPr>
              <a:t>Stability at high areal capacity (&gt; 3 mAh/cm²) is untested.</a:t>
            </a:r>
          </a:p>
          <a:p>
            <a:pPr eaLnBrk="1" hangingPunct="1">
              <a:lnSpc>
                <a:spcPct val="130000"/>
              </a:lnSpc>
              <a:spcBef>
                <a:spcPts val="1000"/>
              </a:spcBef>
            </a:pPr>
            <a:r>
              <a:rPr lang="en-US" altLang="en-US" sz="1700">
                <a:solidFill>
                  <a:schemeClr val="dk1"/>
                </a:solidFill>
              </a:rPr>
              <a:t>How the layer evolves at high temperature is unclear.</a:t>
            </a:r>
          </a:p>
          <a:p>
            <a:pPr eaLnBrk="1" hangingPunct="1">
              <a:lnSpc>
                <a:spcPct val="130000"/>
              </a:lnSpc>
              <a:spcBef>
                <a:spcPts val="1400"/>
              </a:spcBef>
            </a:pPr>
            <a:r>
              <a:rPr lang="en-US" altLang="en-US" sz="1700" b="1">
                <a:solidFill>
                  <a:schemeClr val="dk1"/>
                </a:solidFill>
              </a:rPr>
              <a:t>Next: </a:t>
            </a:r>
            <a:r>
              <a:rPr lang="en-US" altLang="en-US" sz="1700">
                <a:solidFill>
                  <a:schemeClr val="dk1"/>
                </a:solidFill>
              </a:rPr>
              <a:t>pouch cells and operando characterization.</a:t>
            </a:r>
          </a:p>
        </p:txBody>
      </p:sp>
      <p:sp>
        <p:nvSpPr>
          <p:cNvPr id="30" name="Rectangle 29"/>
          <p:cNvSpPr/>
          <p:nvPr/>
        </p:nvSpPr>
        <p:spPr>
          <a:xfrm>
            <a:off x="548640" y="5120640"/>
            <a:ext cx="11094415" cy="914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1" name="TextBox 30"/>
          <p:cNvSpPr txBox="1"/>
          <p:nvPr/>
        </p:nvSpPr>
        <p:spPr>
          <a:xfrm>
            <a:off x="960120" y="5120640"/>
            <a:ext cx="10271455" cy="914400"/>
          </a:xfrm>
          <a:prstGeom prst="rect">
            <a:avLst/>
          </a:prstGeom>
          <a:noFill/>
        </p:spPr>
        <p:txBody>
          <a:bodyPr wrap="square" anchor="ctr" lIns="0" rIns="0" tIns="0" bIns="0">
            <a:spAutoFit/>
          </a:bodyPr>
          <a:lstStyle/>
          <a:p>
            <a:pPr eaLnBrk="1" hangingPunct="1">
              <a:lnSpc>
                <a:spcPct val="120000"/>
              </a:lnSpc>
            </a:pPr>
            <a:r>
              <a:rPr lang="en-US" altLang="en-US" sz="1900" b="1">
                <a:solidFill>
                  <a:srgbClr val="F2C66D"/>
                </a:solidFill>
              </a:rPr>
              <a:t>Take-home  </a:t>
            </a:r>
            <a:r>
              <a:rPr lang="en-US" altLang="en-US" sz="1900">
                <a:solidFill>
                  <a:srgbClr val="FFFFFF"/>
                </a:solidFill>
              </a:rPr>
              <a:t>A LiF-rich interphase roughly doubles the cycle life of lithium-metal anodes.</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en-US" altLang="en-US"/>
              <a:t>Acknowledgments</a:t>
            </a:r>
          </a:p>
        </p:txBody>
      </p:sp>
      <p:sp>
        <p:nvSpPr>
          <p:cNvPr id="3" name="Title 2"/>
          <p:cNvSpPr>
            <a:spLocks noGrp="1"/>
          </p:cNvSpPr>
          <p:nvPr>
            <p:ph type="title"/>
          </p:nvPr>
        </p:nvSpPr>
        <p:spPr/>
        <p:txBody>
          <a:bodyPr/>
          <a:lstStyle/>
          <a:p>
            <a:pPr eaLnBrk="1" hangingPunct="1"/>
            <a:r>
              <a:rPr lang="en-US" altLang="en-US"/>
              <a:t>Acknowledgments</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n-US" altLang="en-US"/>
              <a:t>International Conference on Energy Storage Materials 2026 · Session X</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n-US"/>
              <a:t>‹#›</a:t>
            </a:fld>
          </a:p>
        </p:txBody>
      </p:sp>
      <p:sp>
        <p:nvSpPr>
          <p:cNvPr id="22" name="Rectangle 21"/>
          <p:cNvSpPr/>
          <p:nvPr/>
        </p:nvSpPr>
        <p:spPr>
          <a:xfrm>
            <a:off x="548640" y="1737360"/>
            <a:ext cx="5364327" cy="2011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737360"/>
            <a:ext cx="5364327" cy="5486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822959" y="1965960"/>
            <a:ext cx="4815687" cy="457200"/>
          </a:xfrm>
          <a:prstGeom prst="rect">
            <a:avLst/>
          </a:prstGeom>
          <a:noFill/>
        </p:spPr>
        <p:txBody>
          <a:bodyPr wrap="square" anchor="t" lIns="0" rIns="0" tIns="0" bIns="0">
            <a:spAutoFit/>
          </a:bodyPr>
          <a:lstStyle/>
          <a:p>
            <a:pPr eaLnBrk="1" hangingPunct="1">
              <a:lnSpc>
                <a:spcPct val="120000"/>
              </a:lnSpc>
            </a:pPr>
            <a:r>
              <a:rPr lang="en-US" altLang="en-US" sz="1900" b="1">
                <a:solidFill>
                  <a:schemeClr val="accent1"/>
                </a:solidFill>
              </a:rPr>
              <a:t>Advisor</a:t>
            </a:r>
          </a:p>
        </p:txBody>
      </p:sp>
      <p:sp>
        <p:nvSpPr>
          <p:cNvPr id="25" name="TextBox 24"/>
          <p:cNvSpPr txBox="1"/>
          <p:nvPr/>
        </p:nvSpPr>
        <p:spPr>
          <a:xfrm>
            <a:off x="822959" y="2514600"/>
            <a:ext cx="4815687" cy="1097280"/>
          </a:xfrm>
          <a:prstGeom prst="rect">
            <a:avLst/>
          </a:prstGeom>
          <a:noFill/>
        </p:spPr>
        <p:txBody>
          <a:bodyPr wrap="square" anchor="t" lIns="0" rIns="0" tIns="0" bIns="0">
            <a:spAutoFit/>
          </a:bodyPr>
          <a:lstStyle/>
          <a:p>
            <a:pPr eaLnBrk="1" hangingPunct="1">
              <a:lnSpc>
                <a:spcPct val="130000"/>
              </a:lnSpc>
            </a:pPr>
            <a:r>
              <a:rPr lang="en-US" altLang="en-US" sz="1700">
                <a:solidFill>
                  <a:schemeClr val="dk1"/>
                </a:solidFill>
              </a:rPr>
              <a:t>Prof. Alex Smith, for guidance and support.</a:t>
            </a:r>
          </a:p>
        </p:txBody>
      </p:sp>
      <p:sp>
        <p:nvSpPr>
          <p:cNvPr id="26" name="Rectangle 25"/>
          <p:cNvSpPr/>
          <p:nvPr/>
        </p:nvSpPr>
        <p:spPr>
          <a:xfrm>
            <a:off x="6278727" y="1737360"/>
            <a:ext cx="5364327" cy="2011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7" name="Rectangle 26"/>
          <p:cNvSpPr/>
          <p:nvPr/>
        </p:nvSpPr>
        <p:spPr>
          <a:xfrm>
            <a:off x="6278727" y="1737360"/>
            <a:ext cx="5364327" cy="5486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TextBox 27"/>
          <p:cNvSpPr txBox="1"/>
          <p:nvPr/>
        </p:nvSpPr>
        <p:spPr>
          <a:xfrm>
            <a:off x="6553047" y="1965960"/>
            <a:ext cx="4815687" cy="457200"/>
          </a:xfrm>
          <a:prstGeom prst="rect">
            <a:avLst/>
          </a:prstGeom>
          <a:noFill/>
        </p:spPr>
        <p:txBody>
          <a:bodyPr wrap="square" anchor="t" lIns="0" rIns="0" tIns="0" bIns="0">
            <a:spAutoFit/>
          </a:bodyPr>
          <a:lstStyle/>
          <a:p>
            <a:pPr eaLnBrk="1" hangingPunct="1">
              <a:lnSpc>
                <a:spcPct val="120000"/>
              </a:lnSpc>
            </a:pPr>
            <a:r>
              <a:rPr lang="en-US" altLang="en-US" sz="1900" b="1">
                <a:solidFill>
                  <a:schemeClr val="accent2"/>
                </a:solidFill>
              </a:rPr>
              <a:t>Collaborators</a:t>
            </a:r>
          </a:p>
        </p:txBody>
      </p:sp>
      <p:sp>
        <p:nvSpPr>
          <p:cNvPr id="29" name="TextBox 28"/>
          <p:cNvSpPr txBox="1"/>
          <p:nvPr/>
        </p:nvSpPr>
        <p:spPr>
          <a:xfrm>
            <a:off x="6553047" y="2514600"/>
            <a:ext cx="4815687" cy="1097280"/>
          </a:xfrm>
          <a:prstGeom prst="rect">
            <a:avLst/>
          </a:prstGeom>
          <a:noFill/>
        </p:spPr>
        <p:txBody>
          <a:bodyPr wrap="square" anchor="t" lIns="0" rIns="0" tIns="0" bIns="0">
            <a:spAutoFit/>
          </a:bodyPr>
          <a:lstStyle/>
          <a:p>
            <a:pPr eaLnBrk="1" hangingPunct="1">
              <a:lnSpc>
                <a:spcPct val="130000"/>
              </a:lnSpc>
            </a:pPr>
            <a:r>
              <a:rPr lang="en-US" altLang="en-US" sz="1700">
                <a:solidFill>
                  <a:schemeClr val="dk1"/>
                </a:solidFill>
              </a:rPr>
              <a:t>The Jones group, for help with XPS measurements.</a:t>
            </a:r>
          </a:p>
        </p:txBody>
      </p:sp>
      <p:sp>
        <p:nvSpPr>
          <p:cNvPr id="30" name="Rectangle 29"/>
          <p:cNvSpPr/>
          <p:nvPr/>
        </p:nvSpPr>
        <p:spPr>
          <a:xfrm>
            <a:off x="548640" y="3931920"/>
            <a:ext cx="5364327" cy="2011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1" name="Rectangle 30"/>
          <p:cNvSpPr/>
          <p:nvPr/>
        </p:nvSpPr>
        <p:spPr>
          <a:xfrm>
            <a:off x="548640" y="3931920"/>
            <a:ext cx="5364327" cy="54864"/>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2" name="TextBox 31"/>
          <p:cNvSpPr txBox="1"/>
          <p:nvPr/>
        </p:nvSpPr>
        <p:spPr>
          <a:xfrm>
            <a:off x="822959" y="4160520"/>
            <a:ext cx="4815687" cy="457200"/>
          </a:xfrm>
          <a:prstGeom prst="rect">
            <a:avLst/>
          </a:prstGeom>
          <a:noFill/>
        </p:spPr>
        <p:txBody>
          <a:bodyPr wrap="square" anchor="t" lIns="0" rIns="0" tIns="0" bIns="0">
            <a:spAutoFit/>
          </a:bodyPr>
          <a:lstStyle/>
          <a:p>
            <a:pPr eaLnBrk="1" hangingPunct="1">
              <a:lnSpc>
                <a:spcPct val="120000"/>
              </a:lnSpc>
            </a:pPr>
            <a:r>
              <a:rPr lang="en-US" altLang="en-US" sz="1900" b="1">
                <a:solidFill>
                  <a:schemeClr val="accent3"/>
                </a:solidFill>
              </a:rPr>
              <a:t>Facilities</a:t>
            </a:r>
          </a:p>
        </p:txBody>
      </p:sp>
      <p:sp>
        <p:nvSpPr>
          <p:cNvPr id="33" name="TextBox 32"/>
          <p:cNvSpPr txBox="1"/>
          <p:nvPr/>
        </p:nvSpPr>
        <p:spPr>
          <a:xfrm>
            <a:off x="822959" y="4709159"/>
            <a:ext cx="4815687" cy="1097280"/>
          </a:xfrm>
          <a:prstGeom prst="rect">
            <a:avLst/>
          </a:prstGeom>
          <a:noFill/>
        </p:spPr>
        <p:txBody>
          <a:bodyPr wrap="square" anchor="t" lIns="0" rIns="0" tIns="0" bIns="0">
            <a:spAutoFit/>
          </a:bodyPr>
          <a:lstStyle/>
          <a:p>
            <a:pPr eaLnBrk="1" hangingPunct="1">
              <a:lnSpc>
                <a:spcPct val="130000"/>
              </a:lnSpc>
            </a:pPr>
            <a:r>
              <a:rPr lang="en-US" altLang="en-US" sz="1700">
                <a:solidFill>
                  <a:schemeClr val="dk1"/>
                </a:solidFill>
              </a:rPr>
              <a:t>The Example University shared materials characterization facility.</a:t>
            </a:r>
          </a:p>
        </p:txBody>
      </p:sp>
      <p:sp>
        <p:nvSpPr>
          <p:cNvPr id="34" name="Rectangle 33"/>
          <p:cNvSpPr/>
          <p:nvPr/>
        </p:nvSpPr>
        <p:spPr>
          <a:xfrm>
            <a:off x="6278727" y="3931920"/>
            <a:ext cx="5364327" cy="2011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5" name="Rectangle 34"/>
          <p:cNvSpPr/>
          <p:nvPr/>
        </p:nvSpPr>
        <p:spPr>
          <a:xfrm>
            <a:off x="6278727" y="3931920"/>
            <a:ext cx="5364327" cy="5486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6" name="TextBox 35"/>
          <p:cNvSpPr txBox="1"/>
          <p:nvPr/>
        </p:nvSpPr>
        <p:spPr>
          <a:xfrm>
            <a:off x="6553047" y="4160520"/>
            <a:ext cx="4815687" cy="457200"/>
          </a:xfrm>
          <a:prstGeom prst="rect">
            <a:avLst/>
          </a:prstGeom>
          <a:noFill/>
        </p:spPr>
        <p:txBody>
          <a:bodyPr wrap="square" anchor="t" lIns="0" rIns="0" tIns="0" bIns="0">
            <a:spAutoFit/>
          </a:bodyPr>
          <a:lstStyle/>
          <a:p>
            <a:pPr eaLnBrk="1" hangingPunct="1">
              <a:lnSpc>
                <a:spcPct val="120000"/>
              </a:lnSpc>
            </a:pPr>
            <a:r>
              <a:rPr lang="en-US" altLang="en-US" sz="1900" b="1">
                <a:solidFill>
                  <a:schemeClr val="accent4"/>
                </a:solidFill>
              </a:rPr>
              <a:t>Funding</a:t>
            </a:r>
          </a:p>
        </p:txBody>
      </p:sp>
      <p:sp>
        <p:nvSpPr>
          <p:cNvPr id="37" name="TextBox 36"/>
          <p:cNvSpPr txBox="1"/>
          <p:nvPr/>
        </p:nvSpPr>
        <p:spPr>
          <a:xfrm>
            <a:off x="6553047" y="4709159"/>
            <a:ext cx="4815687" cy="1097280"/>
          </a:xfrm>
          <a:prstGeom prst="rect">
            <a:avLst/>
          </a:prstGeom>
          <a:noFill/>
        </p:spPr>
        <p:txBody>
          <a:bodyPr wrap="square" anchor="t" lIns="0" rIns="0" tIns="0" bIns="0">
            <a:spAutoFit/>
          </a:bodyPr>
          <a:lstStyle/>
          <a:p>
            <a:pPr eaLnBrk="1" hangingPunct="1">
              <a:lnSpc>
                <a:spcPct val="130000"/>
              </a:lnSpc>
            </a:pPr>
            <a:r>
              <a:rPr lang="en-US" altLang="en-US" sz="1700">
                <a:solidFill>
                  <a:schemeClr val="dk1"/>
                </a:solidFill>
              </a:rPr>
              <a:t>[Funding agency] (Award No. XXXXXXX).</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pPr eaLnBrk="1" hangingPunct="1"/>
            <a:r>
              <a:rPr lang="en-US" altLang="en-US"/>
              <a:t>Thank you! Questions?</a:t>
            </a:r>
          </a:p>
        </p:txBody>
      </p:sp>
      <p:sp>
        <p:nvSpPr>
          <p:cNvPr id="3" name="Text Placeholder 2"/>
          <p:cNvSpPr>
            <a:spLocks noGrp="1"/>
          </p:cNvSpPr>
          <p:nvPr>
            <p:ph type="body" idx="1"/>
          </p:nvPr>
        </p:nvSpPr>
        <p:spPr/>
        <p:txBody>
          <a:bodyPr/>
          <a:lstStyle/>
          <a:p>
            <a:pPr eaLnBrk="1" hangingPunct="1"/>
            <a:r>
              <a:rPr lang="en-US" altLang="en-US">
                <a:solidFill>
                  <a:srgbClr val="C9D6E8"/>
                </a:solidFill>
              </a:rPr>
              <a:t>Speaker   </a:t>
            </a:r>
            <a:r>
              <a:rPr lang="en-US" altLang="en-US">
                <a:solidFill>
                  <a:srgbClr val="FFFFFF"/>
                </a:solidFill>
              </a:rPr>
              <a:t>Jane Doe · Example University</a:t>
            </a:r>
          </a:p>
          <a:p>
            <a:pPr eaLnBrk="1" hangingPunct="1"/>
            <a:r>
              <a:rPr lang="en-US" altLang="en-US">
                <a:solidFill>
                  <a:srgbClr val="C9D6E8"/>
                </a:solidFill>
              </a:rPr>
              <a:t>Email   </a:t>
            </a:r>
            <a:r>
              <a:rPr lang="en-US" altLang="en-US">
                <a:solidFill>
                  <a:srgbClr val="FFFFFF"/>
                </a:solidFill>
              </a:rPr>
              <a:t>name@university.edu</a:t>
            </a:r>
          </a:p>
          <a:p>
            <a:pPr eaLnBrk="1" hangingPunct="1"/>
            <a:r>
              <a:rPr lang="en-US" altLang="en-US">
                <a:solidFill>
                  <a:srgbClr val="C9D6E8"/>
                </a:solidFill>
              </a:rPr>
              <a:t>Paper   </a:t>
            </a:r>
            <a:r>
              <a:rPr lang="en-US" altLang="en-US">
                <a:solidFill>
                  <a:srgbClr val="FFFFFF"/>
                </a:solidFill>
              </a:rPr>
              <a:t>Journal Name, 2026 (scan the QR code)</a:t>
            </a:r>
          </a:p>
        </p:txBody>
      </p:sp>
      <p:sp>
        <p:nvSpPr>
          <p:cNvPr id="4" name="Picture Placeholder 3"/>
          <p:cNvSpPr>
            <a:spLocks noGrp="1"/>
          </p:cNvSpPr>
          <p:nvPr>
            <p:ph type="pic" idx="10"/>
          </p:nvPr>
        </p:nvSpPr>
        <p:spPr/>
      </p:sp>
      <p:sp>
        <p:nvSpPr>
          <p:cNvPr id="5" name="Text Placeholder 4"/>
          <p:cNvSpPr>
            <a:spLocks noGrp="1"/>
          </p:cNvSpPr>
          <p:nvPr>
            <p:ph type="body" idx="16"/>
          </p:nvPr>
        </p:nvSpPr>
        <p:spPr/>
        <p:txBody>
          <a:bodyPr/>
          <a:lstStyle/>
          <a:p>
            <a:pPr eaLnBrk="1" hangingPunct="1"/>
            <a:r>
              <a:rPr lang="en-US" altLang="en-US"/>
              <a:t>Paper / lab website</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show="0">
  <p:cSld>
    <p:spTree>
      <p:nvGrpSpPr>
        <p:cNvPr id="1" name=""/>
        <p:cNvGrpSpPr/>
        <p:nvPr/>
      </p:nvGrpSpPr>
      <p:grpSpPr/>
      <p:sp>
        <p:nvSpPr>
          <p:cNvPr id="2" name="Text Placeholder 1"/>
          <p:cNvSpPr>
            <a:spLocks noGrp="1"/>
          </p:cNvSpPr>
          <p:nvPr>
            <p:ph type="body" idx="13"/>
          </p:nvPr>
        </p:nvSpPr>
        <p:spPr/>
        <p:txBody>
          <a:bodyPr/>
          <a:lstStyle/>
          <a:p>
            <a:pPr eaLnBrk="1" hangingPunct="1"/>
            <a:r>
              <a:rPr lang="en-US" altLang="en-US"/>
              <a:t>Backup · hidden in Slide Show; call up by slide number</a:t>
            </a:r>
          </a:p>
        </p:txBody>
      </p:sp>
      <p:sp>
        <p:nvSpPr>
          <p:cNvPr id="3" name="Title 2"/>
          <p:cNvSpPr>
            <a:spLocks noGrp="1"/>
          </p:cNvSpPr>
          <p:nvPr>
            <p:ph type="title"/>
          </p:nvPr>
        </p:nvSpPr>
        <p:spPr/>
        <p:txBody>
          <a:bodyPr/>
          <a:lstStyle/>
          <a:p>
            <a:pPr eaLnBrk="1" hangingPunct="1"/>
            <a:r>
              <a:rPr lang="en-US" altLang="en-US"/>
              <a:t>Likely questions and answers</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en-US" altLang="en-US"/>
              <a:t>International Conference on Energy Storage Materials 2026 · Session X</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en-US"/>
              <a:t>‹#›</a:t>
            </a:fld>
          </a:p>
        </p:txBody>
      </p:sp>
      <p:graphicFrame>
        <p:nvGraphicFramePr>
          <p:cNvPr id="22" name="Table 21"/>
          <p:cNvGraphicFramePr>
            <a:graphicFrameLocks noGrp="1"/>
          </p:cNvGraphicFramePr>
          <p:nvPr/>
        </p:nvGraphicFramePr>
        <p:xfrm>
          <a:off x="548640" y="1737360"/>
          <a:ext cx="11094414" cy="3392424"/>
        </p:xfrm>
        <a:graphic>
          <a:graphicData uri="http://schemas.openxmlformats.org/drawingml/2006/table">
            <a:tbl>
              <a:tblPr firstRow="1">
                <a:tableStyleId>{5C22544A-7EE6-4342-B048-85BDC9FD1C3A}</a:tableStyleId>
              </a:tblPr>
              <a:tblGrid>
                <a:gridCol w="3832616"/>
                <a:gridCol w="5345490"/>
                <a:gridCol w="1916308"/>
              </a:tblGrid>
              <a:tr h="512064">
                <a:tc>
                  <a:txBody>
                    <a:bodyPr wrap="square"/>
                    <a:lstStyle/>
                    <a:p>
                      <a:pPr eaLnBrk="1" hangingPunct="1">
                        <a:lnSpc>
                          <a:spcPct val="115000"/>
                        </a:lnSpc>
                      </a:pPr>
                      <a:r>
                        <a:rPr lang="en-US" altLang="en-US" sz="1500" b="1">
                          <a:solidFill>
                            <a:srgbClr val="FFFFFF"/>
                          </a:solidFill>
                        </a:rPr>
                        <a:t>Possible question</a:t>
                      </a:r>
                    </a:p>
                  </a:txBody>
                  <a:tcPr marL="164592" marR="164592" marT="73152" marB="73152" anchor="ctr">
                    <a:solidFill>
                      <a:schemeClr val="accent1"/>
                    </a:solidFill>
                  </a:tcPr>
                </a:tc>
                <a:tc>
                  <a:txBody>
                    <a:bodyPr wrap="square"/>
                    <a:lstStyle/>
                    <a:p>
                      <a:pPr eaLnBrk="1" hangingPunct="1">
                        <a:lnSpc>
                          <a:spcPct val="115000"/>
                        </a:lnSpc>
                      </a:pPr>
                      <a:r>
                        <a:rPr lang="en-US" altLang="en-US" sz="1500" b="1">
                          <a:solidFill>
                            <a:srgbClr val="FFFFFF"/>
                          </a:solidFill>
                        </a:rPr>
                        <a:t>Key points of the answer</a:t>
                      </a:r>
                    </a:p>
                  </a:txBody>
                  <a:tcPr marL="164592" marR="164592" marT="73152" marB="73152" anchor="ctr">
                    <a:solidFill>
                      <a:schemeClr val="accent1"/>
                    </a:solidFill>
                  </a:tcPr>
                </a:tc>
                <a:tc>
                  <a:txBody>
                    <a:bodyPr wrap="square"/>
                    <a:lstStyle/>
                    <a:p>
                      <a:pPr eaLnBrk="1" hangingPunct="1">
                        <a:lnSpc>
                          <a:spcPct val="115000"/>
                        </a:lnSpc>
                      </a:pPr>
                      <a:r>
                        <a:rPr lang="en-US" altLang="en-US" sz="1500" b="1">
                          <a:solidFill>
                            <a:srgbClr val="FFFFFF"/>
                          </a:solidFill>
                        </a:rPr>
                        <a:t>Evidence</a:t>
                      </a:r>
                    </a:p>
                  </a:txBody>
                  <a:tcPr marL="164592" marR="164592" marT="73152" marB="73152" anchor="ctr">
                    <a:solidFill>
                      <a:schemeClr val="accent1"/>
                    </a:solidFill>
                  </a:tcPr>
                </a:tc>
              </a:tr>
              <a:tr h="960120">
                <a:tc>
                  <a:txBody>
                    <a:bodyPr wrap="square"/>
                    <a:lstStyle/>
                    <a:p>
                      <a:pPr eaLnBrk="1" hangingPunct="1">
                        <a:lnSpc>
                          <a:spcPct val="115000"/>
                        </a:lnSpc>
                      </a:pPr>
                      <a:r>
                        <a:rPr lang="en-US" altLang="en-US" sz="1500" b="1">
                          <a:solidFill>
                            <a:schemeClr val="dk1"/>
                          </a:solidFill>
                        </a:rPr>
                        <a:t>How do you control layer thickness?</a:t>
                      </a:r>
                    </a:p>
                  </a:txBody>
                  <a:tcPr marL="164592" marR="164592" marT="73152" marB="73152" anchor="ctr">
                    <a:solidFill>
                      <a:srgbClr val="FFFFFF"/>
                    </a:solidFill>
                  </a:tcPr>
                </a:tc>
                <a:tc>
                  <a:txBody>
                    <a:bodyPr wrap="square"/>
                    <a:lstStyle/>
                    <a:p>
                      <a:pPr eaLnBrk="1" hangingPunct="1">
                        <a:lnSpc>
                          <a:spcPct val="115000"/>
                        </a:lnSpc>
                      </a:pPr>
                      <a:r>
                        <a:rPr lang="en-US" altLang="en-US" sz="1500">
                          <a:solidFill>
                            <a:schemeClr val="dk1"/>
                          </a:solidFill>
                        </a:rPr>
                        <a:t>By dipping time: 10 min gives ~50 nm; longer times raise impedance sharply.</a:t>
                      </a:r>
                    </a:p>
                  </a:txBody>
                  <a:tcPr marL="164592" marR="164592" marT="73152" marB="73152" anchor="ctr">
                    <a:solidFill>
                      <a:srgbClr val="FFFFFF"/>
                    </a:solidFill>
                  </a:tcPr>
                </a:tc>
                <a:tc>
                  <a:txBody>
                    <a:bodyPr wrap="square"/>
                    <a:lstStyle/>
                    <a:p>
                      <a:pPr eaLnBrk="1" hangingPunct="1">
                        <a:lnSpc>
                          <a:spcPct val="115000"/>
                        </a:lnSpc>
                      </a:pPr>
                      <a:r>
                        <a:rPr lang="en-US" altLang="en-US" sz="1500">
                          <a:solidFill>
                            <a:schemeClr val="dk1"/>
                          </a:solidFill>
                        </a:rPr>
                        <a:t>Fig. S2</a:t>
                      </a:r>
                    </a:p>
                  </a:txBody>
                  <a:tcPr marL="164592" marR="164592" marT="73152" marB="73152" anchor="ctr">
                    <a:solidFill>
                      <a:srgbClr val="FFFFFF"/>
                    </a:solidFill>
                  </a:tcPr>
                </a:tc>
              </a:tr>
              <a:tr h="960120">
                <a:tc>
                  <a:txBody>
                    <a:bodyPr wrap="square"/>
                    <a:lstStyle/>
                    <a:p>
                      <a:pPr eaLnBrk="1" hangingPunct="1">
                        <a:lnSpc>
                          <a:spcPct val="115000"/>
                        </a:lnSpc>
                      </a:pPr>
                      <a:r>
                        <a:rPr lang="en-US" altLang="en-US" sz="1500" b="1">
                          <a:solidFill>
                            <a:schemeClr val="dk1"/>
                          </a:solidFill>
                        </a:rPr>
                        <a:t>Does it work at high areal capacity?</a:t>
                      </a:r>
                    </a:p>
                  </a:txBody>
                  <a:tcPr marL="164592" marR="164592" marT="73152" marB="73152" anchor="ctr">
                    <a:solidFill>
                      <a:schemeClr val="lt2"/>
                    </a:solidFill>
                  </a:tcPr>
                </a:tc>
                <a:tc>
                  <a:txBody>
                    <a:bodyPr wrap="square"/>
                    <a:lstStyle/>
                    <a:p>
                      <a:pPr eaLnBrk="1" hangingPunct="1">
                        <a:lnSpc>
                          <a:spcPct val="115000"/>
                        </a:lnSpc>
                      </a:pPr>
                      <a:r>
                        <a:rPr lang="en-US" altLang="en-US" sz="1500">
                          <a:solidFill>
                            <a:schemeClr val="dk1"/>
                          </a:solidFill>
                        </a:rPr>
                        <a:t>Stable up to 3 mAh/cm²; higher loadings are the next step.</a:t>
                      </a:r>
                    </a:p>
                  </a:txBody>
                  <a:tcPr marL="164592" marR="164592" marT="73152" marB="73152" anchor="ctr">
                    <a:solidFill>
                      <a:schemeClr val="lt2"/>
                    </a:solidFill>
                  </a:tcPr>
                </a:tc>
                <a:tc>
                  <a:txBody>
                    <a:bodyPr wrap="square"/>
                    <a:lstStyle/>
                    <a:p>
                      <a:pPr eaLnBrk="1" hangingPunct="1">
                        <a:lnSpc>
                          <a:spcPct val="115000"/>
                        </a:lnSpc>
                      </a:pPr>
                      <a:r>
                        <a:rPr lang="en-US" altLang="en-US" sz="1500">
                          <a:solidFill>
                            <a:schemeClr val="dk1"/>
                          </a:solidFill>
                        </a:rPr>
                        <a:t>Slide 12</a:t>
                      </a:r>
                    </a:p>
                  </a:txBody>
                  <a:tcPr marL="164592" marR="164592" marT="73152" marB="73152" anchor="ctr">
                    <a:solidFill>
                      <a:schemeClr val="lt2"/>
                    </a:solidFill>
                  </a:tcPr>
                </a:tc>
              </a:tr>
              <a:tr h="960120">
                <a:tc>
                  <a:txBody>
                    <a:bodyPr wrap="square"/>
                    <a:lstStyle/>
                    <a:p>
                      <a:pPr eaLnBrk="1" hangingPunct="1">
                        <a:lnSpc>
                          <a:spcPct val="115000"/>
                        </a:lnSpc>
                      </a:pPr>
                      <a:r>
                        <a:rPr lang="en-US" altLang="en-US" sz="1500" b="1">
                          <a:solidFill>
                            <a:schemeClr val="dk1"/>
                          </a:solidFill>
                        </a:rPr>
                        <a:t>How does it compare with an FEC additive?</a:t>
                      </a:r>
                    </a:p>
                  </a:txBody>
                  <a:tcPr marL="164592" marR="164592" marT="73152" marB="73152" anchor="ctr">
                    <a:solidFill>
                      <a:srgbClr val="FFFFFF"/>
                    </a:solidFill>
                  </a:tcPr>
                </a:tc>
                <a:tc>
                  <a:txBody>
                    <a:bodyPr wrap="square"/>
                    <a:lstStyle/>
                    <a:p>
                      <a:pPr eaLnBrk="1" hangingPunct="1">
                        <a:lnSpc>
                          <a:spcPct val="115000"/>
                        </a:lnSpc>
                      </a:pPr>
                      <a:r>
                        <a:rPr lang="en-US" altLang="en-US" sz="1500">
                          <a:solidFill>
                            <a:schemeClr val="dk1"/>
                          </a:solidFill>
                        </a:rPr>
                        <a:t>The two can be combined, and their effects are complementary.</a:t>
                      </a:r>
                    </a:p>
                  </a:txBody>
                  <a:tcPr marL="164592" marR="164592" marT="73152" marB="73152" anchor="ctr">
                    <a:solidFill>
                      <a:srgbClr val="FFFFFF"/>
                    </a:solidFill>
                  </a:tcPr>
                </a:tc>
                <a:tc>
                  <a:txBody>
                    <a:bodyPr wrap="square"/>
                    <a:lstStyle/>
                    <a:p>
                      <a:pPr eaLnBrk="1" hangingPunct="1">
                        <a:lnSpc>
                          <a:spcPct val="115000"/>
                        </a:lnSpc>
                      </a:pPr>
                      <a:r>
                        <a:rPr lang="en-US" altLang="en-US" sz="1500">
                          <a:solidFill>
                            <a:schemeClr val="dk1"/>
                          </a:solidFill>
                        </a:rPr>
                        <a:t>Fig. S5</a:t>
                      </a:r>
                    </a:p>
                  </a:txBody>
                  <a:tcPr marL="164592" marR="164592" marT="73152" marB="73152" anchor="ctr">
                    <a:solidFill>
                      <a:srgbClr val="FFFFFF"/>
                    </a:solidFill>
                  </a:tcPr>
                </a:tc>
              </a:tr>
            </a:tbl>
          </a:graphicData>
        </a:graphic>
      </p:graphicFrame>
    </p:spTree>
  </p:cSld>
  <p:clrMapOvr>
    <a:masterClrMapping/>
  </p:clrMapOvr>
</p:sld>
</file>

<file path=ppt/theme/theme1.xml><?xml version="1.0" encoding="utf-8"?>
<a:theme xmlns:a="http://schemas.openxmlformats.org/drawingml/2006/main" name="SciDraw AI Academic">
  <a:themeElements>
    <a:clrScheme name="SciDraw AI Academic">
      <a:dk1>
        <a:srgbClr val="1F2329"/>
      </a:dk1>
      <a:lt1>
        <a:srgbClr val="FFFFFF"/>
      </a:lt1>
      <a:dk2>
        <a:srgbClr val="1B3A5C"/>
      </a:dk2>
      <a:lt2>
        <a:srgbClr val="F2F4F7"/>
      </a:lt2>
      <a:accent1>
        <a:srgbClr val="1F4E8C"/>
      </a:accent1>
      <a:accent2>
        <a:srgbClr val="1A8C7E"/>
      </a:accent2>
      <a:accent3>
        <a:srgbClr val="D99A2B"/>
      </a:accent3>
      <a:accent4>
        <a:srgbClr val="8A96A3"/>
      </a:accent4>
      <a:accent5>
        <a:srgbClr val="C0443A"/>
      </a:accent5>
      <a:accent6>
        <a:srgbClr val="5B4B8A"/>
      </a:accent6>
      <a:hlink>
        <a:srgbClr val="1F4E8C"/>
      </a:hlink>
      <a:folHlink>
        <a:srgbClr val="5B4B8A"/>
      </a:folHlink>
    </a:clrScheme>
    <a:fontScheme name="SciDraw AI Academic">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Conference Presentation PowerPoint Template · SciDraw AI</dc:title>
  <dc:subject>Conference talk template (example edition)</dc:subject>
  <dc:creator>SciDraw AI</dc:creator>
  <cp:keywords>SciDraw AI; conference presentation; scientific talk; PowerPoint template</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