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Sheet3.xlsx"/></Relationships>
</file>

<file path=ppt/charts/chart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Kontrolle</c:v>
                </c:pt>
              </c:strCache>
            </c:strRef>
          </c:tx>
          <c:spPr>
            <a:solidFill>
              <a:srgbClr val="9AA4AF"/>
            </a:solidFill>
            <a:ln>
              <a:noFill/>
            </a:ln>
          </c:spPr>
          <c:errBars>
            <c:errBarType val="both"/>
            <c:errValType val="cust"/>
            <c:noEndCap val="0"/>
            <c:plus>
              <c:numLit>
                <c:formatCode>General</c:formatCode>
                <c:ptCount val="3"/>
                <c:pt idx="0">
                  <c:v>1.8</c:v>
                </c:pt>
                <c:pt idx="1">
                  <c:v>2.0</c:v>
                </c:pt>
                <c:pt idx="2">
                  <c:v>2.1</c:v>
                </c:pt>
              </c:numLit>
            </c:plus>
            <c:minus>
              <c:numLit>
                <c:formatCode>General</c:formatCode>
                <c:ptCount val="3"/>
                <c:pt idx="0">
                  <c:v>1.8</c:v>
                </c:pt>
                <c:pt idx="1">
                  <c:v>2.0</c:v>
                </c:pt>
                <c:pt idx="2">
                  <c:v>2.1</c:v>
                </c:pt>
              </c:numLit>
            </c:minus>
            <c:spPr>
              <a:ln w="12700">
                <a:solidFill>
                  <a:srgbClr val="333A42"/>
                </a:solidFill>
              </a:ln>
            </c:spPr>
          </c:errBars>
          <c:cat>
            <c:strRef>
              <c:f>Sheet1!$A$2:$A$4</c:f>
              <c:strCache>
                <c:ptCount val="3"/>
                <c:pt idx="0">
                  <c:v>Woche 4</c:v>
                </c:pt>
                <c:pt idx="1">
                  <c:v>Woche 8</c:v>
                </c:pt>
                <c:pt idx="2">
                  <c:v>Woche 12</c:v>
                </c:pt>
              </c:strCache>
            </c:strRef>
          </c:cat>
          <c:val>
            <c:numRef>
              <c:f>Sheet1!$B$2:$B$4</c:f>
              <c:numCache>
                <c:formatCode>General</c:formatCode>
                <c:ptCount val="3"/>
                <c:pt idx="0">
                  <c:v>16.9</c:v>
                </c:pt>
                <c:pt idx="1">
                  <c:v>17.6</c:v>
                </c:pt>
                <c:pt idx="2">
                  <c:v>18.2</c:v>
                </c:pt>
              </c:numCache>
            </c:numRef>
          </c:val>
        </c:ser>
        <c:ser>
          <c:idx val="1"/>
          <c:order val="1"/>
          <c:tx>
            <c:strRef>
              <c:f>Sheet1!$C$1</c:f>
              <c:strCache>
                <c:ptCount val="1"/>
                <c:pt idx="0">
                  <c:v>HFD</c:v>
                </c:pt>
              </c:strCache>
            </c:strRef>
          </c:tx>
          <c:spPr>
            <a:solidFill>
              <a:schemeClr val="accent1"/>
            </a:solidFill>
            <a:ln>
              <a:noFill/>
            </a:ln>
          </c:spPr>
          <c:errBars>
            <c:errBarType val="both"/>
            <c:errValType val="cust"/>
            <c:noEndCap val="0"/>
            <c:plus>
              <c:numLit>
                <c:formatCode>General</c:formatCode>
                <c:ptCount val="3"/>
                <c:pt idx="0">
                  <c:v>2.4</c:v>
                </c:pt>
                <c:pt idx="1">
                  <c:v>3.0</c:v>
                </c:pt>
                <c:pt idx="2">
                  <c:v>3.4</c:v>
                </c:pt>
              </c:numLit>
            </c:plus>
            <c:minus>
              <c:numLit>
                <c:formatCode>General</c:formatCode>
                <c:ptCount val="3"/>
                <c:pt idx="0">
                  <c:v>2.4</c:v>
                </c:pt>
                <c:pt idx="1">
                  <c:v>3.0</c:v>
                </c:pt>
                <c:pt idx="2">
                  <c:v>3.4</c:v>
                </c:pt>
              </c:numLit>
            </c:minus>
            <c:spPr>
              <a:ln w="12700">
                <a:solidFill>
                  <a:srgbClr val="333A42"/>
                </a:solidFill>
              </a:ln>
            </c:spPr>
          </c:errBars>
          <c:cat>
            <c:strRef>
              <c:f>Sheet1!$A$2:$A$4</c:f>
              <c:strCache>
                <c:ptCount val="3"/>
                <c:pt idx="0">
                  <c:v>Woche 4</c:v>
                </c:pt>
                <c:pt idx="1">
                  <c:v>Woche 8</c:v>
                </c:pt>
                <c:pt idx="2">
                  <c:v>Woche 12</c:v>
                </c:pt>
              </c:strCache>
            </c:strRef>
          </c:cat>
          <c:val>
            <c:numRef>
              <c:f>Sheet1!$C$2:$C$4</c:f>
              <c:numCache>
                <c:formatCode>General</c:formatCode>
                <c:ptCount val="3"/>
                <c:pt idx="0">
                  <c:v>19.8</c:v>
                </c:pt>
                <c:pt idx="1">
                  <c:v>26.5</c:v>
                </c:pt>
                <c:pt idx="2">
                  <c:v>33.1</c:v>
                </c:pt>
              </c:numCache>
            </c:numRef>
          </c:val>
        </c:ser>
        <c:gapWidth val="90"/>
        <c:overlap val="-10"/>
        <c:axId val="-2068027336"/>
        <c:axId val="-2113994440"/>
      </c:barChart>
      <c:catAx>
        <c:axId val="-2068027336"/>
        <c:scaling>
          <c:orientation val="minMax"/>
        </c:scaling>
        <c:delete val="0"/>
        <c:axPos val="b"/>
        <c:majorTickMark val="out"/>
        <c:minorTickMark val="none"/>
        <c:tickLblPos val="low"/>
        <c:spPr>
          <a:ln>
            <a:solidFill>
              <a:srgbClr val="9AA4AF"/>
            </a:solidFill>
          </a:ln>
        </c:spPr>
        <c:txPr>
          <a:bodyPr/>
          <a:lstStyle/>
          <a:p>
            <a:pPr>
              <a:defRPr sz="1400"/>
            </a:pPr>
          </a:p>
        </c:txPr>
        <c:crossAx val="-2113994440"/>
        <c:crosses val="autoZero"/>
        <c:auto val="1"/>
        <c:lblAlgn val="ctr"/>
        <c:lblOffset val="100"/>
        <c:noMultiLvlLbl val="0"/>
      </c:catAx>
      <c:valAx>
        <c:axId val="-2113994440"/>
        <c:scaling/>
        <c:delete val="0"/>
        <c:axPos val="l"/>
        <c:majorGridlines>
          <c:spPr>
            <a:ln>
              <a:solidFill>
                <a:srgbClr val="E3E7EC"/>
              </a:solidFill>
            </a:ln>
          </c:spPr>
        </c:majorGridlines>
        <c:title>
          <c:tx>
            <c:rich>
              <a:bodyPr/>
              <a:lstStyle/>
              <a:p>
                <a:r>
                  <a:rPr sz="1300" b="0"/>
                  <a:t>Leber-Triglyceride (mg/g)</a:t>
                </a:r>
              </a:p>
            </c:rich>
          </c:tx>
          <c:layout/>
          <c:overlay val="0"/>
        </c:title>
        <c:numFmt formatCode="0" sourceLinked="0"/>
        <c:majorTickMark val="out"/>
        <c:minorTickMark val="none"/>
        <c:tickLblPos val="nextTo"/>
        <c:spPr>
          <a:ln>
            <a:noFill/>
          </a:ln>
        </c:spPr>
        <c:txPr>
          <a:bodyPr/>
          <a:lstStyle/>
          <a:p>
            <a:pPr>
              <a:defRPr sz="1300"/>
            </a:pPr>
          </a:p>
        </c:txPr>
        <c:crossAx val="-2068027336"/>
        <c:crosses val="autoZero"/>
      </c:valAx>
    </c:plotArea>
    <c:legend>
      <c:legendPos val="t"/>
      <c:overlay val="0"/>
      <c:txPr>
        <a:bodyPr/>
        <a:lstStyle/>
        <a:p>
          <a:pPr>
            <a:defRPr sz="1400"/>
          </a:pPr>
        </a:p>
      </c:txPr>
    </c:legend>
    <c:dispBlanksAs val="gap"/>
  </c:chart>
  <c:txPr>
    <a:bodyPr/>
    <a:lstStyle/>
    <a:p>
      <a:pPr>
        <a:defRPr sz="1400">
          <a:solidFill>
            <a:srgbClr val="1F2329"/>
          </a:solidFill>
          <a:latin typeface="Arial"/>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percentStacked"/>
        <c:ser>
          <c:idx val="0"/>
          <c:order val="0"/>
          <c:tx>
            <c:strRef>
              <c:f>Sheet1!$B$1</c:f>
              <c:strCache>
                <c:ptCount val="1"/>
                <c:pt idx="0">
                  <c:v>Firmicutes</c:v>
                </c:pt>
              </c:strCache>
            </c:strRef>
          </c:tx>
          <c:spPr>
            <a:solidFill>
              <a:schemeClr val="accent1"/>
            </a:solidFill>
            <a:ln>
              <a:noFill/>
            </a:ln>
          </c:spPr>
          <c:cat>
            <c:strRef>
              <c:f>Sheet1!$A$2:$A$3</c:f>
              <c:strCache>
                <c:ptCount val="2"/>
                <c:pt idx="0">
                  <c:v>Kontrolle</c:v>
                </c:pt>
                <c:pt idx="1">
                  <c:v>HFD</c:v>
                </c:pt>
              </c:strCache>
            </c:strRef>
          </c:cat>
          <c:val>
            <c:numRef>
              <c:f>Sheet1!$B$2:$B$3</c:f>
              <c:numCache>
                <c:formatCode>General</c:formatCode>
                <c:ptCount val="2"/>
                <c:pt idx="0">
                  <c:v>48</c:v>
                </c:pt>
                <c:pt idx="1">
                  <c:v>63</c:v>
                </c:pt>
              </c:numCache>
            </c:numRef>
          </c:val>
        </c:ser>
        <c:ser>
          <c:idx val="1"/>
          <c:order val="1"/>
          <c:tx>
            <c:strRef>
              <c:f>Sheet1!$C$1</c:f>
              <c:strCache>
                <c:ptCount val="1"/>
                <c:pt idx="0">
                  <c:v>Bacteroidetes</c:v>
                </c:pt>
              </c:strCache>
            </c:strRef>
          </c:tx>
          <c:spPr>
            <a:solidFill>
              <a:schemeClr val="accent2"/>
            </a:solidFill>
            <a:ln>
              <a:noFill/>
            </a:ln>
          </c:spPr>
          <c:cat>
            <c:strRef>
              <c:f>Sheet1!$A$2:$A$3</c:f>
              <c:strCache>
                <c:ptCount val="2"/>
                <c:pt idx="0">
                  <c:v>Kontrolle</c:v>
                </c:pt>
                <c:pt idx="1">
                  <c:v>HFD</c:v>
                </c:pt>
              </c:strCache>
            </c:strRef>
          </c:cat>
          <c:val>
            <c:numRef>
              <c:f>Sheet1!$C$2:$C$3</c:f>
              <c:numCache>
                <c:formatCode>General</c:formatCode>
                <c:ptCount val="2"/>
                <c:pt idx="0">
                  <c:v>40</c:v>
                </c:pt>
                <c:pt idx="1">
                  <c:v>22</c:v>
                </c:pt>
              </c:numCache>
            </c:numRef>
          </c:val>
        </c:ser>
        <c:ser>
          <c:idx val="2"/>
          <c:order val="2"/>
          <c:tx>
            <c:strRef>
              <c:f>Sheet1!$D$1</c:f>
              <c:strCache>
                <c:ptCount val="1"/>
                <c:pt idx="0">
                  <c:v>Proteobacteria</c:v>
                </c:pt>
              </c:strCache>
            </c:strRef>
          </c:tx>
          <c:spPr>
            <a:solidFill>
              <a:schemeClr val="accent3"/>
            </a:solidFill>
            <a:ln>
              <a:noFill/>
            </a:ln>
          </c:spPr>
          <c:cat>
            <c:strRef>
              <c:f>Sheet1!$A$2:$A$3</c:f>
              <c:strCache>
                <c:ptCount val="2"/>
                <c:pt idx="0">
                  <c:v>Kontrolle</c:v>
                </c:pt>
                <c:pt idx="1">
                  <c:v>HFD</c:v>
                </c:pt>
              </c:strCache>
            </c:strRef>
          </c:cat>
          <c:val>
            <c:numRef>
              <c:f>Sheet1!$D$2:$D$3</c:f>
              <c:numCache>
                <c:formatCode>General</c:formatCode>
                <c:ptCount val="2"/>
                <c:pt idx="0">
                  <c:v>5</c:v>
                </c:pt>
                <c:pt idx="1">
                  <c:v>9</c:v>
                </c:pt>
              </c:numCache>
            </c:numRef>
          </c:val>
        </c:ser>
        <c:ser>
          <c:idx val="3"/>
          <c:order val="3"/>
          <c:tx>
            <c:strRef>
              <c:f>Sheet1!$E$1</c:f>
              <c:strCache>
                <c:ptCount val="1"/>
                <c:pt idx="0">
                  <c:v>Andere</c:v>
                </c:pt>
              </c:strCache>
            </c:strRef>
          </c:tx>
          <c:spPr>
            <a:solidFill>
              <a:srgbClr val="C5CCD4"/>
            </a:solidFill>
            <a:ln>
              <a:noFill/>
            </a:ln>
          </c:spPr>
          <c:cat>
            <c:strRef>
              <c:f>Sheet1!$A$2:$A$3</c:f>
              <c:strCache>
                <c:ptCount val="2"/>
                <c:pt idx="0">
                  <c:v>Kontrolle</c:v>
                </c:pt>
                <c:pt idx="1">
                  <c:v>HFD</c:v>
                </c:pt>
              </c:strCache>
            </c:strRef>
          </c:cat>
          <c:val>
            <c:numRef>
              <c:f>Sheet1!$E$2:$E$3</c:f>
              <c:numCache>
                <c:formatCode>General</c:formatCode>
                <c:ptCount val="2"/>
                <c:pt idx="0">
                  <c:v>7</c:v>
                </c:pt>
                <c:pt idx="1">
                  <c:v>6</c:v>
                </c:pt>
              </c:numCache>
            </c:numRef>
          </c:val>
        </c:ser>
        <c:gapWidth val="60"/>
        <c:overlap val="100"/>
        <c:axId val="-2068027336"/>
        <c:axId val="-2113994440"/>
      </c:barChart>
      <c:catAx>
        <c:axId val="-2068027336"/>
        <c:scaling>
          <c:orientation val="minMax"/>
        </c:scaling>
        <c:delete val="0"/>
        <c:axPos val="b"/>
        <c:majorTickMark val="out"/>
        <c:minorTickMark val="none"/>
        <c:tickLblPos val="low"/>
        <c:spPr>
          <a:ln>
            <a:solidFill>
              <a:srgbClr val="9AA4AF"/>
            </a:solidFill>
          </a:ln>
        </c:spPr>
        <c:txPr>
          <a:bodyPr/>
          <a:lstStyle/>
          <a:p>
            <a:pPr>
              <a:defRPr sz="1400"/>
            </a:pPr>
          </a:p>
        </c:txPr>
        <c:crossAx val="-2113994440"/>
        <c:crosses val="autoZero"/>
        <c:auto val="1"/>
        <c:lblAlgn val="ctr"/>
        <c:lblOffset val="100"/>
        <c:noMultiLvlLbl val="0"/>
      </c:catAx>
      <c:valAx>
        <c:axId val="-2113994440"/>
        <c:scaling/>
        <c:delete val="0"/>
        <c:axPos val="l"/>
        <c:majorGridlines>
          <c:spPr>
            <a:ln>
              <a:solidFill>
                <a:srgbClr val="E3E7EC"/>
              </a:solidFill>
            </a:ln>
          </c:spPr>
        </c:majorGridlines>
        <c:title>
          <c:tx>
            <c:rich>
              <a:bodyPr/>
              <a:lstStyle/>
              <a:p>
                <a:r>
                  <a:rPr sz="1300" b="0"/>
                  <a:t>Relative Abundanz</a:t>
                </a:r>
              </a:p>
            </c:rich>
          </c:tx>
          <c:layout/>
          <c:overlay val="0"/>
        </c:title>
        <c:numFmt formatCode="0 %" sourceLinked="0"/>
        <c:majorTickMark val="out"/>
        <c:minorTickMark val="none"/>
        <c:tickLblPos val="nextTo"/>
        <c:spPr>
          <a:ln>
            <a:noFill/>
          </a:ln>
        </c:spPr>
        <c:txPr>
          <a:bodyPr/>
          <a:lstStyle/>
          <a:p>
            <a:pPr>
              <a:defRPr sz="1300"/>
            </a:pPr>
          </a:p>
        </c:txPr>
        <c:crossAx val="-2068027336"/>
        <c:crosses val="autoZero"/>
      </c:valAx>
    </c:plotArea>
    <c:legend>
      <c:legendPos val="t"/>
      <c:overlay val="0"/>
      <c:txPr>
        <a:bodyPr/>
        <a:lstStyle/>
        <a:p>
          <a:pPr>
            <a:defRPr sz="1400"/>
          </a:pPr>
        </a:p>
      </c:txPr>
    </c:legend>
    <c:dispBlanksAs val="gap"/>
  </c:chart>
  <c:txPr>
    <a:bodyPr/>
    <a:lstStyle/>
    <a:p>
      <a:pPr>
        <a:defRPr sz="1400">
          <a:solidFill>
            <a:srgbClr val="1F2329"/>
          </a:solidFill>
          <a:latin typeface="Arial"/>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Anteil konjugierter Gallensäuren</c:v>
                </c:pt>
              </c:strCache>
            </c:strRef>
          </c:tx>
          <c:spPr>
            <a:solidFill>
              <a:schemeClr val="accent2"/>
            </a:solidFill>
            <a:ln>
              <a:noFill/>
            </a:ln>
          </c:spPr>
          <c:errBars>
            <c:errBarType val="both"/>
            <c:errValType val="cust"/>
            <c:noEndCap val="0"/>
            <c:plus>
              <c:numLit>
                <c:formatCode>General</c:formatCode>
                <c:ptCount val="2"/>
                <c:pt idx="0">
                  <c:v>4</c:v>
                </c:pt>
                <c:pt idx="1">
                  <c:v>5</c:v>
                </c:pt>
              </c:numLit>
            </c:plus>
            <c:minus>
              <c:numLit>
                <c:formatCode>General</c:formatCode>
                <c:ptCount val="2"/>
                <c:pt idx="0">
                  <c:v>4</c:v>
                </c:pt>
                <c:pt idx="1">
                  <c:v>5</c:v>
                </c:pt>
              </c:numLit>
            </c:minus>
            <c:spPr>
              <a:ln w="12700">
                <a:solidFill>
                  <a:srgbClr val="333A42"/>
                </a:solidFill>
              </a:ln>
            </c:spPr>
          </c:errBars>
          <c:cat>
            <c:strRef>
              <c:f>Sheet1!$A$2:$A$3</c:f>
              <c:strCache>
                <c:ptCount val="2"/>
                <c:pt idx="0">
                  <c:v>Kontrolle</c:v>
                </c:pt>
                <c:pt idx="1">
                  <c:v>HFD</c:v>
                </c:pt>
              </c:strCache>
            </c:strRef>
          </c:cat>
          <c:val>
            <c:numRef>
              <c:f>Sheet1!$B$2:$B$3</c:f>
              <c:numCache>
                <c:formatCode>General</c:formatCode>
                <c:ptCount val="2"/>
                <c:pt idx="0">
                  <c:v>21</c:v>
                </c:pt>
                <c:pt idx="1">
                  <c:v>38</c:v>
                </c:pt>
              </c:numCache>
            </c:numRef>
          </c:val>
        </c:ser>
        <c:gapWidth val="120"/>
        <c:axId val="-2068027336"/>
        <c:axId val="-2113994440"/>
      </c:barChart>
      <c:catAx>
        <c:axId val="-2068027336"/>
        <c:scaling>
          <c:orientation val="minMax"/>
        </c:scaling>
        <c:delete val="0"/>
        <c:axPos val="b"/>
        <c:majorTickMark val="out"/>
        <c:minorTickMark val="none"/>
        <c:tickLblPos val="low"/>
        <c:spPr>
          <a:ln>
            <a:solidFill>
              <a:srgbClr val="9AA4AF"/>
            </a:solidFill>
          </a:ln>
        </c:spPr>
        <c:txPr>
          <a:bodyPr/>
          <a:lstStyle/>
          <a:p>
            <a:pPr>
              <a:defRPr sz="1400"/>
            </a:pPr>
          </a:p>
        </c:txPr>
        <c:crossAx val="-2113994440"/>
        <c:crosses val="autoZero"/>
        <c:auto val="1"/>
        <c:lblAlgn val="ctr"/>
        <c:lblOffset val="100"/>
        <c:noMultiLvlLbl val="0"/>
      </c:catAx>
      <c:valAx>
        <c:axId val="-2113994440"/>
        <c:scaling/>
        <c:delete val="0"/>
        <c:axPos val="l"/>
        <c:majorGridlines>
          <c:spPr>
            <a:ln>
              <a:solidFill>
                <a:srgbClr val="E3E7EC"/>
              </a:solidFill>
            </a:ln>
          </c:spPr>
        </c:majorGridlines>
        <c:title>
          <c:tx>
            <c:rich>
              <a:bodyPr/>
              <a:lstStyle/>
              <a:p>
                <a:r>
                  <a:rPr sz="1300" b="0"/>
                  <a:t>Anteil an Gesamt-Gallensäuren (%)</a:t>
                </a:r>
              </a:p>
            </c:rich>
          </c:tx>
          <c:layout/>
          <c:overlay val="0"/>
        </c:title>
        <c:numFmt formatCode="0" sourceLinked="0"/>
        <c:majorTickMark val="out"/>
        <c:minorTickMark val="none"/>
        <c:tickLblPos val="nextTo"/>
        <c:spPr>
          <a:ln>
            <a:noFill/>
          </a:ln>
        </c:spPr>
        <c:txPr>
          <a:bodyPr/>
          <a:lstStyle/>
          <a:p>
            <a:pPr>
              <a:defRPr sz="1300"/>
            </a:pPr>
          </a:p>
        </c:txPr>
        <c:crossAx val="-2068027336"/>
        <c:crosses val="autoZero"/>
      </c:valAx>
    </c:plotArea>
    <c:dispBlanksAs val="gap"/>
  </c:chart>
  <c:txPr>
    <a:bodyPr/>
    <a:lstStyle/>
    <a:p>
      <a:pPr>
        <a:defRPr sz="1400">
          <a:solidFill>
            <a:srgbClr val="1F2329"/>
          </a:solidFill>
          <a:latin typeface="Arial"/>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Diese Folie (höchstens 30 Sek.): Meist eröffnet die oder der Vorsitzende der Promotionskommission die Disputation und stellt Sie vor. Bedanken Sie sich kurz und nennen Sie den Titel Ihrer Arbeit – Name und Betreuung stehen auf der Folie.</a:t>
            </a:r>
          </a:p>
          <a:p>
            <a:r>
              <a:t>Tipp: Ein langer Titel darf mehrzeilig sein, aber nicht kleiner als 30 pt. Das Logo der Universität fügen Sie über das Symbol oben links ein. „Doktorandin“ bei Bedarf in „Doktorand“ ändern; für das Masterkolloquium Zeile 1 anpassen.</a:t>
            </a:r>
          </a:p>
          <a:p/>
          <a:p>
            <a:r>
              <a:t>SciDraw AI Vorlagen für die Wissenschaft · sci-draw.com · Beispielversion: Forschungsinhalte und Daten sind fiktiv und zeigen nur, wie jede Folie aufgebaut sein kann.</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Diese Hinweisfolie ist ausgeblendet und erscheint nicht in der Präsentation. Nach dem Lesen können Sie sie löschen.</a:t>
            </a:r>
          </a:p>
          <a:p/>
          <a:p>
            <a:r>
              <a:t>SciDraw AI Vorlagen für die Wissenschaft · sci-draw.com · Beispielversion: Forschungsinhalte und Daten sind fiktiv und zeigen nur, wie jede Folie aufgebaut sein kann.</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Diese Folie (ca. 20 Sek.): Gehen Sie kurz die Gliederung durch und lesen Sie die Forschungsfrage rechts vor – sie ist der rote Faden der ganzen Disputation.</a:t>
            </a:r>
          </a:p>
          <a:p/>
          <a:p>
            <a:r>
              <a:t>SciDraw AI Vorlagen für die Wissenschaft · sci-draw.com · Beispielversion: Forschungsinhalte und Daten sind fiktiv und zeigen nur, wie jede Folie aufgebaut sein kann.</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Diese Folie: Überleitung, 3–5 Sekunden genügen – etwa: „Zunächst zum Hintergrund.“</a:t>
            </a:r>
          </a:p>
          <a:p/>
          <a:p>
            <a:r>
              <a:t>SciDraw AI Vorlagen für die Wissenschaft · sci-draw.com · Beispielversion: Forschungsinhalte und Daten sind fiktiv und zeigen nur, wie jede Folie aufgebaut sein kann.</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Diese Folie (ca. 1 Min.): Folgen Sie den vier Schritten „Klinisches Problem → Stand des Wissens → Offene Frage → Relevanz“. Der letzte Satz leitet zur Forschungsfrage über.</a:t>
            </a:r>
          </a:p>
          <a:p>
            <a:r>
              <a:t>Häufige Frage der Kommission: „Welche praktische Bedeutung hat die Frage?“ – Halten Sie eine konkrete Patientengruppe oder Anwendung bereit.</a:t>
            </a:r>
          </a:p>
          <a:p>
            <a:r>
              <a:t>Abbildungs-Prompt: Die Beispielabbildung wurde mit dem folgenden Prompt erzeugt. Der Link unter der Abbildung trägt ihn in SciDraw AI ein; Sie können ihn auch kopieren und Forschungsgegenstand, Schritte und Beschriftungen anpassen:</a:t>
            </a:r>
          </a:p>
          <a:p>
            <a:r>
              <a:t>Wissenschaftliche Übersichtsgrafik zur Darm-Leber-Achse, flacher Vektorstil, weißer Hintergrund, Dunkelblau und Petrol als Hauptfarben, sparsame Akzente in Bernstein. Vier Schritte von links nach rechts, durch Pfeile verbunden: ① „Fettreiche Ernährung“; ② „Darmdysbiose“ (weniger nützliche, mehr opportunistische Bakterien); ③ „Verändertes Gallensäureprofil“; ④ über die „Pfortader“ in die Leber, „Lipidtröpfchen in Hepatozyten“. Links Darm und Darmbakterien, rechts die Leber mit einer vergrößerten Leberzelle. Kein Titel in der Grafik, nur diese deutschen Beschriftungen, kurz und gut lesbar.</a:t>
            </a:r>
          </a:p>
          <a:p/>
          <a:p>
            <a:r>
              <a:t>SciDraw AI Vorlagen für die Wissenschaft · sci-draw.com · Beispielversion: Forschungsinhalte und Daten sind fiktiv und zeigen nur, wie jede Folie aufgebaut sein kann.</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Diese Folie (1–1,5 Min.): Lesen Sie die Tabelle nicht vor. Fassen Sie jede Zeile in zwei Sätzen zusammen – „Das ist gezeigt … das fehlt noch“ – und enden Sie bei der Forschungslücke.</a:t>
            </a:r>
          </a:p>
          <a:p>
            <a:r>
              <a:t>Tipp: In der Tabelle genügen Autor und Jahr (z. B. „Müller et al., 2023“); die vollständigen Angaben stehen in der Dissertation. Die Beispielversion nennt keine echte Literatur – setzen Sie die Arbeiten ein, die Sie tatsächlich zitieren.</a:t>
            </a:r>
          </a:p>
          <a:p/>
          <a:p>
            <a:r>
              <a:t>SciDraw AI Vorlagen für die Wissenschaft · sci-draw.com · Beispielversion: Forschungsinhalte und Daten sind fiktiv und zeigen nur, wie jede Folie aufgebaut sein kann.</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Diese Folie (30–45 Sek.): Nennen Sie zuerst die Hypothese, dann: „Daraus ergeben sich drei Ziele, die den Kapiteln 2 bis 4 entsprechen.“</a:t>
            </a:r>
          </a:p>
          <a:p>
            <a:r>
              <a:t>Häufige Frage: „Wie hängen die drei Ziele zusammen?“ – Sie bauen aufeinander auf: vom Phänomen über den Mechanismus zum Kausalnachweis.</a:t>
            </a:r>
          </a:p>
          <a:p/>
          <a:p>
            <a:r>
              <a:t>SciDraw AI Vorlagen für die Wissenschaft · sci-draw.com · Beispielversion: Forschungsinhalte und Daten sind fiktiv und zeigen nur, wie jede Folie aufgebaut sein kann.</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Diese Folie: Überleitung, ein Satz genügt.</a:t>
            </a:r>
          </a:p>
          <a:p/>
          <a:p>
            <a:r>
              <a:t>SciDraw AI Vorlagen für die Wissenschaft · sci-draw.com · Beispielversion: Forschungsinhalte und Daten sind fiktiv und zeigen nur, wie jede Folie aufgebaut sein kann.</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Diese Folie (ca. 1 Min.) ist die „Landkarte“ des Vortrags: Erklären Sie Schritt 1 → 2 → 3, welche Frage jeder Schritt beantwortet und in welchem Kapitel er steht.</a:t>
            </a:r>
          </a:p>
          <a:p>
            <a:r>
              <a:t>Tipp: Alles auf dieser Folie sind PowerPoint-Formen – Text ändern, Pakete ergänzen oder löschen, ohne neu zu zeichnen.</a:t>
            </a:r>
          </a:p>
          <a:p>
            <a:r>
              <a:t>Lieber eine Grafik? Link unten auf der Folie öffnen oder diesen Prompt kopieren und die eckigen Klammern ersetzen:</a:t>
            </a:r>
          </a:p>
          <a:p>
            <a:r>
              <a:t>Forschungsdesign einer Dissertation als horizontales Flussdiagramm, weißer Hintergrund, flacher Stil. Drei Arbeitspakete: [Paket 1 und Methoden]; [Paket 2 und Methoden]; [Paket 3 und Methoden]. Pfeile zwischen den Paketen, ganz rechts das Fazit: [Ihr Fazit]. Unter jedem Paket das zugehörige Kapitel. Beschriftungen auf Deutsch.</a:t>
            </a:r>
          </a:p>
          <a:p/>
          <a:p>
            <a:r>
              <a:t>SciDraw AI Vorlagen für die Wissenschaft · sci-draw.com · Beispielversion: Forschungsinhalte und Daten sind fiktiv und zeigen nur, wie jede Folie aufgebaut sein kann.</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Diese Folie (ca. 1 Min.): Tiere, Messgrößen, Vergleiche – mehr nicht. Details stehen in der Arbeit.</a:t>
            </a:r>
          </a:p>
          <a:p>
            <a:r>
              <a:t>Häufige Fragen: „Warum nur männliche Tiere?“ „Wie wurde die Fallzahl bestimmt?“ – Die Antworten stehen auf der Backup-Folie am Ende.</a:t>
            </a:r>
          </a:p>
          <a:p/>
          <a:p>
            <a:r>
              <a:t>SciDraw AI Vorlagen für die Wissenschaft · sci-draw.com · Beispielversion: Forschungsinhalte und Daten sind fiktiv und zeigen nur, wie jede Folie aufgebaut sein kann.</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Diese Folie: Überleitung. Die Ergebnisse nehmen etwa die Hälfte der Vortragszeit ein.</a:t>
            </a:r>
          </a:p>
          <a:p/>
          <a:p>
            <a:r>
              <a:t>SciDraw AI Vorlagen für die Wissenschaft · sci-draw.com · Beispielversion: Forschungsinhalte und Daten sind fiktiv und zeigen nur, wie jede Folie aufgebaut sein kann.</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Diese Folie (1–1,5 Min.): Der Titel ist die Aussage. Lesen Sie ihn vor und zeigen Sie dann im Diagramm: „Hier die Kontrolle, hier die HFD-Gruppe.“</a:t>
            </a:r>
          </a:p>
          <a:p>
            <a:r>
              <a:t>Tipp: Ein Befund als Titel bleibt der Kommission besser im Gedächtnis als „Ergebnis 1“.</a:t>
            </a:r>
          </a:p>
          <a:p>
            <a:r>
              <a:t>Diagramm: natives PowerPoint-Diagramm – Rechtsklick → Daten bearbeiten und Ihre Mittelwerte eintragen. Die Fehlerbalken ändern Sie unter „Fehlerindikatoren formatieren → Benutzerdefiniert“.</a:t>
            </a:r>
          </a:p>
          <a:p/>
          <a:p>
            <a:r>
              <a:t>SciDraw AI Vorlagen für die Wissenschaft · sci-draw.com · Beispielversion: Forschungsinhalte und Daten sind fiktiv und zeigen nur, wie jede Folie aufgebaut sein kann.</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Diese Folie (1–1,5 Min.): Links „die Darmflora verändert sich“, rechts „die Gallensäuren auch“ – die Kernaussage unten verbindet beides.</a:t>
            </a:r>
          </a:p>
          <a:p>
            <a:r>
              <a:t>Häufige Frage: „Reicht die Phylum-Ebene? Was zeigt die Gattungsebene?“ – Die Gattungsdaten liegen auf der Backup-Folie oder im Anhang der Arbeit.</a:t>
            </a:r>
          </a:p>
          <a:p/>
          <a:p>
            <a:r>
              <a:t>SciDraw AI Vorlagen für die Wissenschaft · sci-draw.com · Beispielversion: Forschungsinhalte und Daten sind fiktiv und zeigen nur, wie jede Folie aufgebaut sein kann.</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Diese Folie (ca. 1,5 Min.): Erst sagen, was die beiden Interventionen jeweils zeigen; dann mit dem Modell links alle Ergebnisse zu einer Kette verbinden.</a:t>
            </a:r>
          </a:p>
          <a:p>
            <a:r>
              <a:t>Abbildungs-Prompt: Die Beispielabbildung wurde mit dem folgenden Prompt erzeugt. Der Link unter der Abbildung trägt ihn ein; oder kopieren Sie ihn und setzen Sie Ihren Signalweg und Ihre Moleküle ein:</a:t>
            </a:r>
          </a:p>
          <a:p>
            <a:r>
              <a:t>Mechanistisches Modell als Schema, flacher Vektorstil, weißer Hintergrund, Dunkelblau, Petrol und Bernstein. Zwei Bereiche übereinander. Oben „Darm“: Fettreiche Ernährung → Darmdysbiose → geringere BSH-Aktivität → mehr konjugierte Gallensäuren. Unten „Hepatozyt“: schwächere FXR-Aktivierung → weniger SHP → mehr SREBP-1c → mehr Fettsäuresynthese → Lipidtröpfchen. Beide Bereiche durch einen Pfeil nach unten verbunden, beschriftet mit „Pfortader“. Alle Pfeile einheitlich dunkelblau im Sinne von „führt zu“, keine Hemmsymbole, keine Legende. Jede Beschriftung genau einmal, auf Deutsch, kein Titel in der Grafik.</a:t>
            </a:r>
          </a:p>
          <a:p/>
          <a:p>
            <a:r>
              <a:t>SciDraw AI Vorlagen für die Wissenschaft · sci-draw.com · Beispielversion: Forschungsinhalte und Daten sind fiktiv und zeigen nur, wie jede Folie aufgebaut sein kann.</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Diese Folie (ca. 30 Sek.): Mit dieser Tabelle schließen Sie den Ergebnisteil ab – die Kommission sieht, dass jedes Ziel belegt ist.</a:t>
            </a:r>
          </a:p>
          <a:p/>
          <a:p>
            <a:r>
              <a:t>SciDraw AI Vorlagen für die Wissenschaft · sci-draw.com · Beispielversion: Forschungsinhalte und Daten sind fiktiv und zeigen nur, wie jede Folie aufgebaut sein kann.</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Diese Folie: Überleitung.</a:t>
            </a:r>
          </a:p>
          <a:p/>
          <a:p>
            <a:r>
              <a:t>SciDraw AI Vorlagen für die Wissenschaft · sci-draw.com · Beispielversion: Forschungsinhalte und Daten sind fiktiv und zeigen nur, wie jede Folie aufgebaut sein kann.</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Diese Folie (ca. 1 Min.): Die Kommission achtet besonders darauf, ob Sie Ihre Ergebnisse in die Literatur einordnen können. Sagen Sie zu jedem Punkt: „Bisher … – diese Arbeit zeigt zusätzlich …“.</a:t>
            </a:r>
          </a:p>
          <a:p>
            <a:r>
              <a:t>Tipp: Formulieren Sie den Beitrag konkret und belegbar. Vermeiden Sie „erstmals“, wenn Sie es nicht sicher belegen können – genau danach wird gefragt.</a:t>
            </a:r>
          </a:p>
          <a:p/>
          <a:p>
            <a:r>
              <a:t>SciDraw AI Vorlagen für die Wissenschaft · sci-draw.com · Beispielversion: Forschungsinhalte und Daten sind fiktiv und zeigen nur, wie jede Folie aufgebaut sein kann.</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Diese Folie (ca. 45 Sek.): Schlussfolgerungen der Reihe nach nennen; Limitationen selbst ansprechen – die Kommission fragt ohnehin danach, und Sie wirken souveräner.</a:t>
            </a:r>
          </a:p>
          <a:p/>
          <a:p>
            <a:r>
              <a:t>SciDraw AI Vorlagen für die Wissenschaft · sci-draw.com · Beispielversion: Forschungsinhalte und Daten sind fiktiv und zeigen nur, wie jede Folie aufgebaut sein kann.</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Diese Folie (ca. 20 Sek.): Kurz nennen genügt; Publikationen aus der Dissertation zuerst.</a:t>
            </a:r>
          </a:p>
          <a:p>
            <a:r>
              <a:t>Tipp: Bei einer kumulativen Dissertation gehört diese Folie nach vorn (direkt nach der Gliederung) und nennt die eingegangenen Artikel mit Ihrem Eigenanteil. Für das Masterkolloquium streichen Sie sie.</a:t>
            </a:r>
          </a:p>
          <a:p/>
          <a:p>
            <a:r>
              <a:t>SciDraw AI Vorlagen für die Wissenschaft · sci-draw.com · Beispielversion: Forschungsinhalte und Daten sind fiktiv und zeigen nur, wie jede Folie aufgebaut sein kann.</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Diese Folie (20–30 Sek.): In der Disputation optional – viele halten sie sehr kurz oder danken nur mündlich. Für ein Foto der Arbeitsgruppe löschen Sie eine Karte und fügen das Bild ein.</a:t>
            </a:r>
          </a:p>
          <a:p/>
          <a:p>
            <a:r>
              <a:t>SciDraw AI Vorlagen für die Wissenschaft · sci-draw.com · Beispielversion: Forschungsinhalte und Daten sind fiktiv und zeigen nur, wie jede Folie aufgebaut sein kann.</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Diese Folie bleibt während der Diskussion stehen. Für eine Antwort springen Sie zu den Backup-Folien: Foliennummer eintippen und Eingabetaste drücken.</a:t>
            </a:r>
          </a:p>
          <a:p/>
          <a:p>
            <a:r>
              <a:t>SciDraw AI Vorlagen für die Wissenschaft · sci-draw.com · Beispielversion: Forschungsinhalte und Daten sind fiktiv und zeigen nur, wie jede Folie aufgebaut sein kann.</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Diese Backup-Folie ist ausgeblendet. Notieren Sie vorab, was die Gutachterinnen und Gutachter fragen könnten – dann wissen Sie in der Diskussion sofort, wohin Sie springen.</a:t>
            </a:r>
          </a:p>
          <a:p>
            <a:r>
              <a:t>Ausblenden: Rechtsklick auf die Miniatur → Folie ausblenden. In der Präsentation Foliennummer eintippen und Eingabetaste drücken.</a:t>
            </a:r>
          </a:p>
          <a:p/>
          <a:p>
            <a:r>
              <a:t>SciDraw AI Vorlagen für die Wissenschaft · sci-draw.com · Beispielversion: Forschungsinhalte und Daten sind fiktiv und zeigen nur, wie jede Folie aufgebaut sein kann.</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Ausgeblendete Backup-Folie: Klicken Sie auf das Symbol im Bildrahmen, um Ihre eigene Abbildung einzufügen.</a:t>
            </a:r>
          </a:p>
          <a:p/>
          <a:p>
            <a:r>
              <a:t>SciDraw AI Vorlagen für die Wissenschaft · sci-draw.com · Beispielversion: Forschungsinhalte und Daten sind fiktiv und zeigen nur, wie jede Folie aufgebaut sein kann.</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p:spTree>
      <p:nvGrpSpPr>
        <p:cNvPr id="1" name=""/>
        <p:cNvGrpSpPr/>
        <p:nvPr/>
      </p:nvGrpSpPr>
      <p:grpSpPr>
        <a:xfrm>
          <a:off x="0" y="0"/>
          <a:ext cx="0" cy="0"/>
          <a:chOff x="0" y="0"/>
          <a:chExt cx="0" cy="0"/>
        </a:xfrm>
      </p:grpSpPr>
      <p:sp>
        <p:nvSpPr>
          <p:cNvPr id="2" name="Side Band"/>
          <p:cNvSpPr/>
          <p:nvPr userDrawn="1"/>
        </p:nvSpPr>
        <p:spPr>
          <a:xfrm>
            <a:off x="0" y="0"/>
            <a:ext cx="292608" cy="6858000"/>
          </a:xfrm>
          <a:prstGeom prst="rect">
            <a:avLst/>
          </a:prstGeom>
          <a:solidFill>
            <a:schemeClr val="accent1"/>
          </a:solidFill>
          <a:ln>
            <a:noFill/>
          </a:ln>
        </p:spPr>
        <p:txBody>
          <a:bodyPr/>
          <a:lstStyle/>
          <a:p>
            <a:endParaRPr lang="de-DE"/>
          </a:p>
        </p:txBody>
      </p:sp>
      <p:sp>
        <p:nvSpPr>
          <p:cNvPr id="3" name="Logo"/>
          <p:cNvSpPr>
            <a:spLocks noGrp="1"/>
          </p:cNvSpPr>
          <p:nvPr>
            <p:ph type="pic" idx="10" hasCustomPrompt="1"/>
          </p:nvPr>
        </p:nvSpPr>
        <p:spPr>
          <a:xfrm>
            <a:off x="960120" y="685800"/>
            <a:ext cx="1005840" cy="1005840"/>
          </a:xfrm>
          <a:prstGeom prst="rect">
            <a:avLst/>
          </a:prstGeom>
        </p:spPr>
        <p:txBody>
          <a:bodyPr anchor="ctr"/>
          <a:lstStyle>
            <a:lvl1pPr algn="ctr">
              <a:defRPr sz="1200" b="0">
                <a:solidFill>
                  <a:schemeClr val="tx2"/>
                </a:solidFill>
                <a:latin typeface="+mn-lt"/>
                <a:ea typeface="+mn-ea"/>
                <a:cs typeface="+mn-cs"/>
              </a:defRPr>
            </a:lvl1pPr>
          </a:lstStyle>
          <a:p>
            <a:r>
              <a:rPr lang="de-DE"/>
              <a:t>Logo</a:t>
            </a:r>
          </a:p>
        </p:txBody>
      </p:sp>
      <p:sp>
        <p:nvSpPr>
          <p:cNvPr id="4" name="Degree"/>
          <p:cNvSpPr>
            <a:spLocks noGrp="1"/>
          </p:cNvSpPr>
          <p:nvPr>
            <p:ph type="body" idx="13" hasCustomPrompt="1"/>
          </p:nvPr>
        </p:nvSpPr>
        <p:spPr>
          <a:xfrm>
            <a:off x="960120" y="2103120"/>
            <a:ext cx="10058400" cy="411480"/>
          </a:xfrm>
          <a:prstGeom prst="rect">
            <a:avLst/>
          </a:prstGeom>
        </p:spPr>
        <p:txBody>
          <a:bodyPr lIns="0" tIns="0" rIns="0" bIns="0" anchor="b" wrap="square"/>
          <a:lstStyle>
            <a:lvl1pPr algn="l" eaLnBrk="1" hangingPunct="1">
              <a:defRPr sz="1600" b="1">
                <a:solidFill>
                  <a:schemeClr val="accent1"/>
                </a:solidFill>
                <a:latin typeface="+mn-lt"/>
                <a:ea typeface="+mn-ea"/>
                <a:cs typeface="+mn-cs"/>
              </a:defRPr>
            </a:lvl1pPr>
          </a:lstStyle>
          <a:p>
            <a:r>
              <a:rPr lang="de-DE"/>
              <a:t>Disputation</a:t>
            </a:r>
          </a:p>
        </p:txBody>
      </p:sp>
      <p:sp>
        <p:nvSpPr>
          <p:cNvPr id="5" name="Title"/>
          <p:cNvSpPr>
            <a:spLocks noGrp="1"/>
          </p:cNvSpPr>
          <p:nvPr>
            <p:ph type="ctrTitle" hasCustomPrompt="1"/>
          </p:nvPr>
        </p:nvSpPr>
        <p:spPr>
          <a:xfrm>
            <a:off x="960120" y="2606040"/>
            <a:ext cx="10332720" cy="1737360"/>
          </a:xfrm>
          <a:prstGeom prst="rect">
            <a:avLst/>
          </a:prstGeom>
        </p:spPr>
        <p:txBody>
          <a:bodyPr lIns="0" tIns="0" rIns="0" bIns="0" anchor="t" wrap="square">
            <a:normAutofit/>
          </a:bodyPr>
          <a:lstStyle>
            <a:lvl1pPr algn="l" eaLnBrk="1" hangingPunct="1">
              <a:lnSpc>
                <a:spcPct val="110000"/>
              </a:lnSpc>
              <a:defRPr sz="3400" b="1">
                <a:solidFill>
                  <a:schemeClr val="tx1"/>
                </a:solidFill>
                <a:latin typeface="+mj-lt"/>
                <a:ea typeface="+mj-ea"/>
                <a:cs typeface="+mj-cs"/>
              </a:defRPr>
            </a:lvl1pPr>
          </a:lstStyle>
          <a:p>
            <a:r>
              <a:rPr lang="de-DE"/>
              <a:t>Titel der Dissertation</a:t>
            </a:r>
          </a:p>
        </p:txBody>
      </p:sp>
      <p:sp>
        <p:nvSpPr>
          <p:cNvPr id="6" name="Rule"/>
          <p:cNvSpPr/>
          <p:nvPr userDrawn="1"/>
        </p:nvSpPr>
        <p:spPr>
          <a:xfrm>
            <a:off x="960120" y="4572000"/>
            <a:ext cx="10332720" cy="18288"/>
          </a:xfrm>
          <a:prstGeom prst="rect">
            <a:avLst/>
          </a:prstGeom>
          <a:solidFill>
            <a:schemeClr val="accent4"/>
          </a:solidFill>
          <a:ln>
            <a:noFill/>
          </a:ln>
        </p:spPr>
        <p:txBody>
          <a:bodyPr/>
          <a:lstStyle/>
          <a:p>
            <a:endParaRPr lang="de-DE"/>
          </a:p>
        </p:txBody>
      </p:sp>
      <p:sp>
        <p:nvSpPr>
          <p:cNvPr id="7" name="Meta"/>
          <p:cNvSpPr>
            <a:spLocks noGrp="1"/>
          </p:cNvSpPr>
          <p:nvPr>
            <p:ph type="body" idx="1" hasCustomPrompt="1"/>
          </p:nvPr>
        </p:nvSpPr>
        <p:spPr>
          <a:xfrm>
            <a:off x="960120" y="4754880"/>
            <a:ext cx="10332720" cy="1463040"/>
          </a:xfrm>
          <a:prstGeom prst="rect">
            <a:avLst/>
          </a:prstGeom>
        </p:spPr>
        <p:txBody>
          <a:bodyPr lIns="0" tIns="0" rIns="0" bIns="0" anchor="t" wrap="square"/>
          <a:lstStyle>
            <a:lvl1pPr algn="l" eaLnBrk="1" hangingPunct="1">
              <a:lnSpc>
                <a:spcPct val="150000"/>
              </a:lnSpc>
              <a:defRPr sz="1700">
                <a:solidFill>
                  <a:schemeClr val="tx1"/>
                </a:solidFill>
                <a:latin typeface="+mn-lt"/>
                <a:ea typeface="+mn-ea"/>
                <a:cs typeface="+mn-cs"/>
              </a:defRPr>
            </a:lvl1pPr>
          </a:lstStyle>
          <a:p>
            <a:r>
              <a:rPr lang="de-DE"/>
              <a:t>Text durch Klicken hinzufügen</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p:bg>
      <p:bgPr>
        <a:solidFill>
          <a:schemeClr val="accent1"/>
        </a:solidFill>
        <a:effectLst/>
      </p:bgPr>
    </p:bg>
    <p:spTree>
      <p:nvGrpSpPr>
        <p:cNvPr id="1" name=""/>
        <p:cNvGrpSpPr/>
        <p:nvPr/>
      </p:nvGrpSpPr>
      <p:grpSpPr>
        <a:xfrm>
          <a:off x="0" y="0"/>
          <a:ext cx="0" cy="0"/>
          <a:chOff x="0" y="0"/>
          <a:chExt cx="0" cy="0"/>
        </a:xfrm>
      </p:grpSpPr>
      <p:sp>
        <p:nvSpPr>
          <p:cNvPr id="2" name="Number"/>
          <p:cNvSpPr>
            <a:spLocks noGrp="1"/>
          </p:cNvSpPr>
          <p:nvPr>
            <p:ph type="body" idx="13" hasCustomPrompt="1"/>
          </p:nvPr>
        </p:nvSpPr>
        <p:spPr>
          <a:xfrm>
            <a:off x="914400" y="1737360"/>
            <a:ext cx="3657600" cy="1371600"/>
          </a:xfrm>
          <a:prstGeom prst="rect">
            <a:avLst/>
          </a:prstGeom>
        </p:spPr>
        <p:txBody>
          <a:bodyPr lIns="0" tIns="0" rIns="0" bIns="0" anchor="b" wrap="square"/>
          <a:lstStyle>
            <a:lvl1pPr algn="l" eaLnBrk="1" hangingPunct="1">
              <a:defRPr sz="8000" b="1">
                <a:solidFill>
                  <a:schemeClr val="accent3"/>
                </a:solidFill>
                <a:latin typeface="+mj-lt"/>
                <a:ea typeface="+mj-ea"/>
                <a:cs typeface="+mj-cs"/>
              </a:defRPr>
            </a:lvl1pPr>
          </a:lstStyle>
          <a:p>
            <a:r>
              <a:rPr lang="de-DE"/>
              <a:t>01</a:t>
            </a:r>
          </a:p>
        </p:txBody>
      </p:sp>
      <p:sp>
        <p:nvSpPr>
          <p:cNvPr id="3" name="Title"/>
          <p:cNvSpPr>
            <a:spLocks noGrp="1"/>
          </p:cNvSpPr>
          <p:nvPr>
            <p:ph type="title" hasCustomPrompt="1"/>
          </p:nvPr>
        </p:nvSpPr>
        <p:spPr>
          <a:xfrm>
            <a:off x="914400" y="3246120"/>
            <a:ext cx="10058400" cy="914400"/>
          </a:xfrm>
          <a:prstGeom prst="rect">
            <a:avLst/>
          </a:prstGeom>
        </p:spPr>
        <p:txBody>
          <a:bodyPr lIns="0" tIns="0" rIns="0" bIns="0" anchor="t" wrap="square">
            <a:normAutofit/>
          </a:bodyPr>
          <a:lstStyle>
            <a:lvl1pPr algn="l" eaLnBrk="1" hangingPunct="1">
              <a:defRPr sz="3600" b="1">
                <a:solidFill>
                  <a:schemeClr val="bg1"/>
                </a:solidFill>
                <a:latin typeface="+mj-lt"/>
                <a:ea typeface="+mj-ea"/>
                <a:cs typeface="+mj-cs"/>
              </a:defRPr>
            </a:lvl1pPr>
          </a:lstStyle>
          <a:p>
            <a:r>
              <a:rPr lang="de-DE"/>
              <a:t>Abschnittstitel</a:t>
            </a:r>
          </a:p>
        </p:txBody>
      </p:sp>
      <p:sp>
        <p:nvSpPr>
          <p:cNvPr id="4" name="Rule"/>
          <p:cNvSpPr/>
          <p:nvPr userDrawn="1"/>
        </p:nvSpPr>
        <p:spPr>
          <a:xfrm>
            <a:off x="960120" y="4297680"/>
            <a:ext cx="731520" cy="54864"/>
          </a:xfrm>
          <a:prstGeom prst="rect">
            <a:avLst/>
          </a:prstGeom>
          <a:solidFill>
            <a:schemeClr val="accent3"/>
          </a:solidFill>
          <a:ln>
            <a:noFill/>
          </a:ln>
        </p:spPr>
        <p:txBody>
          <a:bodyPr/>
          <a:lstStyle/>
          <a:p>
            <a:endParaRPr lang="de-DE"/>
          </a:p>
        </p:txBody>
      </p:sp>
      <p:sp>
        <p:nvSpPr>
          <p:cNvPr id="5" name="Subtitle"/>
          <p:cNvSpPr>
            <a:spLocks noGrp="1"/>
          </p:cNvSpPr>
          <p:nvPr>
            <p:ph type="body" idx="1" hasCustomPrompt="1"/>
          </p:nvPr>
        </p:nvSpPr>
        <p:spPr>
          <a:xfrm>
            <a:off x="914400" y="4526280"/>
            <a:ext cx="10058400" cy="822960"/>
          </a:xfrm>
          <a:prstGeom prst="rect">
            <a:avLst/>
          </a:prstGeom>
        </p:spPr>
        <p:txBody>
          <a:bodyPr lIns="0" tIns="0" rIns="0" bIns="0" anchor="t" wrap="square"/>
          <a:lstStyle>
            <a:lvl1pPr algn="l" eaLnBrk="1" hangingPunct="1">
              <a:defRPr sz="1800">
                <a:solidFill>
                  <a:schemeClr val="bg2"/>
                </a:solidFill>
                <a:latin typeface="+mn-lt"/>
                <a:ea typeface="+mn-ea"/>
                <a:cs typeface="+mn-cs"/>
              </a:defRPr>
            </a:lvl1pPr>
          </a:lstStyle>
          <a:p>
            <a:r>
              <a:rPr lang="de-DE"/>
              <a:t>Text durch Klicken hinzufügen</a:t>
            </a:r>
          </a:p>
        </p:txBody>
      </p:sp>
      <p:sp>
        <p:nvSpPr>
          <p:cNvPr id="20" name="Footer"/>
          <p:cNvSpPr>
            <a:spLocks noGrp="1"/>
          </p:cNvSpPr>
          <p:nvPr>
            <p:ph type="ftr" idx="11"/>
          </p:nvPr>
        </p:nvSpPr>
        <p:spPr>
          <a:xfrm>
            <a:off x="548640" y="6419088"/>
            <a:ext cx="7315200" cy="274320"/>
          </a:xfrm>
          <a:prstGeom prst="rect">
            <a:avLst/>
          </a:prstGeom>
        </p:spPr>
        <p:txBody>
          <a:bodyPr lIns="0" tIns="0" rIns="0" bIns="0" anchor="ctr" wrap="square"/>
          <a:lstStyle>
            <a:lvl1pPr algn="l" eaLnBrk="1" hangingPunct="1">
              <a:defRPr sz="1000">
                <a:solidFill>
                  <a:schemeClr val="bg1"/>
                </a:solidFill>
                <a:latin typeface="+mn-lt"/>
                <a:ea typeface="+mn-ea"/>
                <a:cs typeface="+mn-cs"/>
              </a:defRPr>
            </a:lvl1pPr>
          </a:lstStyle>
          <a:p>
            <a:r>
              <a:rPr lang="de-DE"/>
              <a:t/>
            </a:r>
          </a:p>
        </p:txBody>
      </p:sp>
      <p:sp>
        <p:nvSpPr>
          <p:cNvPr id="21" name="Slide Number"/>
          <p:cNvSpPr>
            <a:spLocks noGrp="1"/>
          </p:cNvSpPr>
          <p:nvPr>
            <p:ph type="sldNum" idx="12"/>
          </p:nvPr>
        </p:nvSpPr>
        <p:spPr>
          <a:xfrm>
            <a:off x="10728655" y="6419088"/>
            <a:ext cx="914400" cy="274320"/>
          </a:xfrm>
          <a:prstGeom prst="rect">
            <a:avLst/>
          </a:prstGeom>
        </p:spPr>
        <p:txBody>
          <a:bodyPr lIns="0" tIns="0" rIns="0" bIns="0" anchor="ctr" wrap="square"/>
          <a:lstStyle>
            <a:lvl1pPr algn="r" eaLnBrk="1" hangingPunct="1">
              <a:defRPr sz="1000">
                <a:solidFill>
                  <a:schemeClr val="bg1"/>
                </a:solidFill>
                <a:latin typeface="+mn-lt"/>
                <a:ea typeface="+mn-ea"/>
                <a:cs typeface="+mn-cs"/>
              </a:defRPr>
            </a:lvl1pPr>
          </a:lstStyle>
          <a:p>
            <a:r>
              <a:rPr lang="de-DE"/>
              <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 Figure">
    <p:spTree>
      <p:nvGrpSpPr>
        <p:cNvPr id="1" name=""/>
        <p:cNvGrpSpPr/>
        <p:nvPr/>
      </p:nvGrpSpPr>
      <p:grpSpPr>
        <a:xfrm>
          <a:off x="0" y="0"/>
          <a:ext cx="0" cy="0"/>
          <a:chOff x="0" y="0"/>
          <a:chExt cx="0" cy="0"/>
        </a:xfrm>
      </p:grpSpPr>
      <p:sp>
        <p:nvSpPr>
          <p:cNvPr id="2" name="Kicker"/>
          <p:cNvSpPr>
            <a:spLocks noGrp="1"/>
          </p:cNvSpPr>
          <p:nvPr>
            <p:ph type="body" idx="13" hasCustomPrompt="1"/>
          </p:nvPr>
        </p:nvSpPr>
        <p:spPr>
          <a:xfrm>
            <a:off x="548640" y="310896"/>
            <a:ext cx="9144000" cy="329184"/>
          </a:xfrm>
          <a:prstGeom prst="rect">
            <a:avLst/>
          </a:prstGeom>
        </p:spPr>
        <p:txBody>
          <a:bodyPr lIns="0" tIns="0" rIns="0" bIns="0" anchor="b" wrap="square"/>
          <a:lstStyle>
            <a:lvl1pPr algn="l" eaLnBrk="1" hangingPunct="1">
              <a:defRPr sz="1400" b="1">
                <a:solidFill>
                  <a:schemeClr val="accent1"/>
                </a:solidFill>
                <a:latin typeface="+mn-lt"/>
                <a:ea typeface="+mn-ea"/>
                <a:cs typeface="+mn-cs"/>
              </a:defRPr>
            </a:lvl1pPr>
          </a:lstStyle>
          <a:p>
            <a:r>
              <a:rPr lang="de-DE"/>
              <a:t>Abschnitt · Unterzeile</a:t>
            </a:r>
          </a:p>
        </p:txBody>
      </p:sp>
      <p:sp>
        <p:nvSpPr>
          <p:cNvPr id="3" name="Title"/>
          <p:cNvSpPr>
            <a:spLocks noGrp="1"/>
          </p:cNvSpPr>
          <p:nvPr>
            <p:ph type="title" hasCustomPrompt="1"/>
          </p:nvPr>
        </p:nvSpPr>
        <p:spPr>
          <a:xfrm>
            <a:off x="548640" y="658368"/>
            <a:ext cx="11094415" cy="658368"/>
          </a:xfrm>
          <a:prstGeom prst="rect">
            <a:avLst/>
          </a:prstGeom>
        </p:spPr>
        <p:txBody>
          <a:bodyPr lIns="0" tIns="0" rIns="0" bIns="0" anchor="t" wrap="square">
            <a:normAutofit/>
          </a:bodyPr>
          <a:lstStyle>
            <a:lvl1pPr algn="l" eaLnBrk="1" hangingPunct="1">
              <a:defRPr>
                <a:latin typeface="+mn-lt"/>
                <a:ea typeface="+mn-ea"/>
                <a:cs typeface="+mn-cs"/>
              </a:defRPr>
            </a:lvl1pPr>
          </a:lstStyle>
          <a:p>
            <a:r>
              <a:rPr lang="de-DE"/>
              <a:t>Titel durch Klicken hinzufügen</a:t>
            </a:r>
          </a:p>
        </p:txBody>
      </p:sp>
      <p:sp>
        <p:nvSpPr>
          <p:cNvPr id="4" name="Accent Rule"/>
          <p:cNvSpPr/>
          <p:nvPr userDrawn="1"/>
        </p:nvSpPr>
        <p:spPr>
          <a:xfrm>
            <a:off x="548640" y="1371600"/>
            <a:ext cx="502920" cy="50292"/>
          </a:xfrm>
          <a:prstGeom prst="rect">
            <a:avLst/>
          </a:prstGeom>
          <a:solidFill>
            <a:schemeClr val="accent1"/>
          </a:solidFill>
          <a:ln>
            <a:noFill/>
          </a:ln>
        </p:spPr>
        <p:txBody>
          <a:bodyPr/>
          <a:lstStyle/>
          <a:p>
            <a:endParaRPr lang="de-DE"/>
          </a:p>
        </p:txBody>
      </p:sp>
      <p:sp>
        <p:nvSpPr>
          <p:cNvPr id="6" name="Text"/>
          <p:cNvSpPr>
            <a:spLocks noGrp="1"/>
          </p:cNvSpPr>
          <p:nvPr>
            <p:ph type="body" idx="1" hasCustomPrompt="1"/>
          </p:nvPr>
        </p:nvSpPr>
        <p:spPr>
          <a:xfrm>
            <a:off x="548640" y="1691640"/>
            <a:ext cx="4160520" cy="4480560"/>
          </a:xfrm>
          <a:prstGeom prst="rect">
            <a:avLst/>
          </a:prstGeom>
        </p:spPr>
        <p:txBody>
          <a:bodyPr lIns="36576" tIns="36576" rIns="36576" bIns="36576" anchor="t" wrap="square">
            <a:normAutofit/>
          </a:bodyPr>
          <a:lstStyle>
            <a:lvl1pPr algn="l" eaLnBrk="1" hangingPunct="1">
              <a:lnSpc>
                <a:spcPct val="130000"/>
              </a:lnSpc>
              <a:defRPr sz="1800">
                <a:latin typeface="+mn-lt"/>
                <a:ea typeface="+mn-ea"/>
                <a:cs typeface="+mn-cs"/>
              </a:defRPr>
            </a:lvl1pPr>
          </a:lstStyle>
          <a:p>
            <a:r>
              <a:rPr lang="de-DE"/>
              <a:t>Text durch Klicken hinzufügen</a:t>
            </a:r>
          </a:p>
        </p:txBody>
      </p:sp>
      <p:sp>
        <p:nvSpPr>
          <p:cNvPr id="7" name="Figure"/>
          <p:cNvSpPr>
            <a:spLocks noGrp="1"/>
          </p:cNvSpPr>
          <p:nvPr>
            <p:ph type="pic" idx="10" hasCustomPrompt="1"/>
          </p:nvPr>
        </p:nvSpPr>
        <p:spPr>
          <a:xfrm>
            <a:off x="5074920" y="1691640"/>
            <a:ext cx="6565392" cy="3977640"/>
          </a:xfrm>
          <a:prstGeom prst="rect">
            <a:avLst/>
          </a:prstGeom>
        </p:spPr>
        <p:txBody>
          <a:bodyPr anchor="ctr"/>
          <a:lstStyle>
            <a:lvl1pPr algn="ctr">
              <a:defRPr sz="1200" b="0">
                <a:solidFill>
                  <a:schemeClr val="tx2"/>
                </a:solidFill>
                <a:latin typeface="+mn-lt"/>
                <a:ea typeface="+mn-ea"/>
                <a:cs typeface="+mn-cs"/>
              </a:defRPr>
            </a:lvl1pPr>
          </a:lstStyle>
          <a:p>
            <a:r>
              <a:rPr lang="de-DE"/>
              <a:t>Auf das Symbol klicken, um ein Bild einzufügen</a:t>
            </a:r>
          </a:p>
        </p:txBody>
      </p:sp>
      <p:sp>
        <p:nvSpPr>
          <p:cNvPr id="8" name="Caption"/>
          <p:cNvSpPr>
            <a:spLocks noGrp="1"/>
          </p:cNvSpPr>
          <p:nvPr>
            <p:ph type="body" idx="16" hasCustomPrompt="1"/>
          </p:nvPr>
        </p:nvSpPr>
        <p:spPr>
          <a:xfrm>
            <a:off x="5074920" y="5760720"/>
            <a:ext cx="6565392" cy="320040"/>
          </a:xfrm>
          <a:prstGeom prst="rect">
            <a:avLst/>
          </a:prstGeom>
        </p:spPr>
        <p:txBody>
          <a:bodyPr lIns="0" tIns="0" rIns="0" bIns="0" anchor="t" wrap="square"/>
          <a:lstStyle>
            <a:lvl1pPr algn="l" eaLnBrk="1" hangingPunct="1">
              <a:defRPr sz="1200">
                <a:solidFill>
                  <a:schemeClr val="tx2"/>
                </a:solidFill>
                <a:latin typeface="+mn-lt"/>
                <a:ea typeface="+mn-ea"/>
                <a:cs typeface="+mn-cs"/>
              </a:defRPr>
            </a:lvl1pPr>
          </a:lstStyle>
          <a:p>
            <a:r>
              <a:rPr lang="de-DE"/>
              <a:t>Abb.: In einem Satz beschreiben, was die Abbildung zeigt</a:t>
            </a:r>
          </a:p>
        </p:txBody>
      </p:sp>
      <p:sp>
        <p:nvSpPr>
          <p:cNvPr id="20" name="Footer"/>
          <p:cNvSpPr>
            <a:spLocks noGrp="1"/>
          </p:cNvSpPr>
          <p:nvPr>
            <p:ph type="ftr" idx="11"/>
          </p:nvPr>
        </p:nvSpPr>
        <p:spPr>
          <a:xfrm>
            <a:off x="548640" y="6419088"/>
            <a:ext cx="7315200" cy="274320"/>
          </a:xfrm>
          <a:prstGeom prst="rect">
            <a:avLst/>
          </a:prstGeom>
        </p:spPr>
        <p:txBody>
          <a:bodyPr lIns="0" tIns="0" rIns="0" bIns="0" anchor="ctr" wrap="square"/>
          <a:lstStyle>
            <a:lvl1pPr algn="l" eaLnBrk="1" hangingPunct="1">
              <a:defRPr sz="1000">
                <a:solidFill>
                  <a:schemeClr val="tx2"/>
                </a:solidFill>
                <a:latin typeface="+mn-lt"/>
                <a:ea typeface="+mn-ea"/>
                <a:cs typeface="+mn-cs"/>
              </a:defRPr>
            </a:lvl1pPr>
          </a:lstStyle>
          <a:p>
            <a:r>
              <a:rPr lang="de-DE"/>
              <a:t/>
            </a:r>
          </a:p>
        </p:txBody>
      </p:sp>
      <p:sp>
        <p:nvSpPr>
          <p:cNvPr id="21" name="Slide Number"/>
          <p:cNvSpPr>
            <a:spLocks noGrp="1"/>
          </p:cNvSpPr>
          <p:nvPr>
            <p:ph type="sldNum" idx="12"/>
          </p:nvPr>
        </p:nvSpPr>
        <p:spPr>
          <a:xfrm>
            <a:off x="10728655" y="6419088"/>
            <a:ext cx="914400" cy="274320"/>
          </a:xfrm>
          <a:prstGeom prst="rect">
            <a:avLst/>
          </a:prstGeom>
        </p:spPr>
        <p:txBody>
          <a:bodyPr lIns="0" tIns="0" rIns="0" bIns="0" anchor="ctr" wrap="square"/>
          <a:lstStyle>
            <a:lvl1pPr algn="r" eaLnBrk="1" hangingPunct="1">
              <a:defRPr sz="1000">
                <a:solidFill>
                  <a:schemeClr val="tx2"/>
                </a:solidFill>
                <a:latin typeface="+mn-lt"/>
                <a:ea typeface="+mn-ea"/>
                <a:cs typeface="+mn-cs"/>
              </a:defRPr>
            </a:lvl1pPr>
          </a:lstStyle>
          <a:p>
            <a:r>
              <a:rPr lang="de-DE"/>
              <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Figure + Text">
    <p:spTree>
      <p:nvGrpSpPr>
        <p:cNvPr id="1" name=""/>
        <p:cNvGrpSpPr/>
        <p:nvPr/>
      </p:nvGrpSpPr>
      <p:grpSpPr>
        <a:xfrm>
          <a:off x="0" y="0"/>
          <a:ext cx="0" cy="0"/>
          <a:chOff x="0" y="0"/>
          <a:chExt cx="0" cy="0"/>
        </a:xfrm>
      </p:grpSpPr>
      <p:sp>
        <p:nvSpPr>
          <p:cNvPr id="2" name="Kicker"/>
          <p:cNvSpPr>
            <a:spLocks noGrp="1"/>
          </p:cNvSpPr>
          <p:nvPr>
            <p:ph type="body" idx="13" hasCustomPrompt="1"/>
          </p:nvPr>
        </p:nvSpPr>
        <p:spPr>
          <a:xfrm>
            <a:off x="548640" y="310896"/>
            <a:ext cx="9144000" cy="329184"/>
          </a:xfrm>
          <a:prstGeom prst="rect">
            <a:avLst/>
          </a:prstGeom>
        </p:spPr>
        <p:txBody>
          <a:bodyPr lIns="0" tIns="0" rIns="0" bIns="0" anchor="b" wrap="square"/>
          <a:lstStyle>
            <a:lvl1pPr algn="l" eaLnBrk="1" hangingPunct="1">
              <a:defRPr sz="1400" b="1">
                <a:solidFill>
                  <a:schemeClr val="accent1"/>
                </a:solidFill>
                <a:latin typeface="+mn-lt"/>
                <a:ea typeface="+mn-ea"/>
                <a:cs typeface="+mn-cs"/>
              </a:defRPr>
            </a:lvl1pPr>
          </a:lstStyle>
          <a:p>
            <a:r>
              <a:rPr lang="de-DE"/>
              <a:t>Abschnitt · Unterzeile</a:t>
            </a:r>
          </a:p>
        </p:txBody>
      </p:sp>
      <p:sp>
        <p:nvSpPr>
          <p:cNvPr id="3" name="Title"/>
          <p:cNvSpPr>
            <a:spLocks noGrp="1"/>
          </p:cNvSpPr>
          <p:nvPr>
            <p:ph type="title" hasCustomPrompt="1"/>
          </p:nvPr>
        </p:nvSpPr>
        <p:spPr>
          <a:xfrm>
            <a:off x="548640" y="658368"/>
            <a:ext cx="11094415" cy="658368"/>
          </a:xfrm>
          <a:prstGeom prst="rect">
            <a:avLst/>
          </a:prstGeom>
        </p:spPr>
        <p:txBody>
          <a:bodyPr lIns="0" tIns="0" rIns="0" bIns="0" anchor="t" wrap="square">
            <a:normAutofit/>
          </a:bodyPr>
          <a:lstStyle>
            <a:lvl1pPr algn="l" eaLnBrk="1" hangingPunct="1">
              <a:defRPr>
                <a:latin typeface="+mn-lt"/>
                <a:ea typeface="+mn-ea"/>
                <a:cs typeface="+mn-cs"/>
              </a:defRPr>
            </a:lvl1pPr>
          </a:lstStyle>
          <a:p>
            <a:r>
              <a:rPr lang="de-DE"/>
              <a:t>Titel durch Klicken hinzufügen</a:t>
            </a:r>
          </a:p>
        </p:txBody>
      </p:sp>
      <p:sp>
        <p:nvSpPr>
          <p:cNvPr id="4" name="Accent Rule"/>
          <p:cNvSpPr/>
          <p:nvPr userDrawn="1"/>
        </p:nvSpPr>
        <p:spPr>
          <a:xfrm>
            <a:off x="548640" y="1371600"/>
            <a:ext cx="502920" cy="50292"/>
          </a:xfrm>
          <a:prstGeom prst="rect">
            <a:avLst/>
          </a:prstGeom>
          <a:solidFill>
            <a:schemeClr val="accent1"/>
          </a:solidFill>
          <a:ln>
            <a:noFill/>
          </a:ln>
        </p:spPr>
        <p:txBody>
          <a:bodyPr/>
          <a:lstStyle/>
          <a:p>
            <a:endParaRPr lang="de-DE"/>
          </a:p>
        </p:txBody>
      </p:sp>
      <p:sp>
        <p:nvSpPr>
          <p:cNvPr id="7" name="Figure"/>
          <p:cNvSpPr>
            <a:spLocks noGrp="1"/>
          </p:cNvSpPr>
          <p:nvPr>
            <p:ph type="pic" idx="10" hasCustomPrompt="1"/>
          </p:nvPr>
        </p:nvSpPr>
        <p:spPr>
          <a:xfrm>
            <a:off x="548640" y="1691640"/>
            <a:ext cx="6400800" cy="3977640"/>
          </a:xfrm>
          <a:prstGeom prst="rect">
            <a:avLst/>
          </a:prstGeom>
        </p:spPr>
        <p:txBody>
          <a:bodyPr anchor="ctr"/>
          <a:lstStyle>
            <a:lvl1pPr algn="ctr">
              <a:defRPr sz="1200" b="0">
                <a:solidFill>
                  <a:schemeClr val="tx2"/>
                </a:solidFill>
                <a:latin typeface="+mn-lt"/>
                <a:ea typeface="+mn-ea"/>
                <a:cs typeface="+mn-cs"/>
              </a:defRPr>
            </a:lvl1pPr>
          </a:lstStyle>
          <a:p>
            <a:r>
              <a:rPr lang="de-DE"/>
              <a:t>Auf das Symbol klicken, um ein Bild einzufügen</a:t>
            </a:r>
          </a:p>
        </p:txBody>
      </p:sp>
      <p:sp>
        <p:nvSpPr>
          <p:cNvPr id="8" name="Caption"/>
          <p:cNvSpPr>
            <a:spLocks noGrp="1"/>
          </p:cNvSpPr>
          <p:nvPr>
            <p:ph type="body" idx="16" hasCustomPrompt="1"/>
          </p:nvPr>
        </p:nvSpPr>
        <p:spPr>
          <a:xfrm>
            <a:off x="548640" y="5760720"/>
            <a:ext cx="6400800" cy="320040"/>
          </a:xfrm>
          <a:prstGeom prst="rect">
            <a:avLst/>
          </a:prstGeom>
        </p:spPr>
        <p:txBody>
          <a:bodyPr lIns="0" tIns="0" rIns="0" bIns="0" anchor="t" wrap="square"/>
          <a:lstStyle>
            <a:lvl1pPr algn="l" eaLnBrk="1" hangingPunct="1">
              <a:defRPr sz="1200">
                <a:solidFill>
                  <a:schemeClr val="tx2"/>
                </a:solidFill>
                <a:latin typeface="+mn-lt"/>
                <a:ea typeface="+mn-ea"/>
                <a:cs typeface="+mn-cs"/>
              </a:defRPr>
            </a:lvl1pPr>
          </a:lstStyle>
          <a:p>
            <a:r>
              <a:rPr lang="de-DE"/>
              <a:t>Abb.: In einem Satz beschreiben, was die Abbildung zeigt</a:t>
            </a:r>
          </a:p>
        </p:txBody>
      </p:sp>
      <p:sp>
        <p:nvSpPr>
          <p:cNvPr id="6" name="Text"/>
          <p:cNvSpPr>
            <a:spLocks noGrp="1"/>
          </p:cNvSpPr>
          <p:nvPr>
            <p:ph type="body" idx="1" hasCustomPrompt="1"/>
          </p:nvPr>
        </p:nvSpPr>
        <p:spPr>
          <a:xfrm>
            <a:off x="7315200" y="1691640"/>
            <a:ext cx="4325112" cy="4480560"/>
          </a:xfrm>
          <a:prstGeom prst="rect">
            <a:avLst/>
          </a:prstGeom>
        </p:spPr>
        <p:txBody>
          <a:bodyPr lIns="36576" tIns="36576" rIns="36576" bIns="36576" anchor="t" wrap="square">
            <a:normAutofit/>
          </a:bodyPr>
          <a:lstStyle>
            <a:lvl1pPr algn="l" eaLnBrk="1" hangingPunct="1">
              <a:lnSpc>
                <a:spcPct val="130000"/>
              </a:lnSpc>
              <a:defRPr sz="1800">
                <a:latin typeface="+mn-lt"/>
                <a:ea typeface="+mn-ea"/>
                <a:cs typeface="+mn-cs"/>
              </a:defRPr>
            </a:lvl1pPr>
          </a:lstStyle>
          <a:p>
            <a:r>
              <a:rPr lang="de-DE"/>
              <a:t>Text durch Klicken hinzufügen</a:t>
            </a:r>
          </a:p>
        </p:txBody>
      </p:sp>
      <p:sp>
        <p:nvSpPr>
          <p:cNvPr id="20" name="Footer"/>
          <p:cNvSpPr>
            <a:spLocks noGrp="1"/>
          </p:cNvSpPr>
          <p:nvPr>
            <p:ph type="ftr" idx="11"/>
          </p:nvPr>
        </p:nvSpPr>
        <p:spPr>
          <a:xfrm>
            <a:off x="548640" y="6419088"/>
            <a:ext cx="7315200" cy="274320"/>
          </a:xfrm>
          <a:prstGeom prst="rect">
            <a:avLst/>
          </a:prstGeom>
        </p:spPr>
        <p:txBody>
          <a:bodyPr lIns="0" tIns="0" rIns="0" bIns="0" anchor="ctr" wrap="square"/>
          <a:lstStyle>
            <a:lvl1pPr algn="l" eaLnBrk="1" hangingPunct="1">
              <a:defRPr sz="1000">
                <a:solidFill>
                  <a:schemeClr val="tx2"/>
                </a:solidFill>
                <a:latin typeface="+mn-lt"/>
                <a:ea typeface="+mn-ea"/>
                <a:cs typeface="+mn-cs"/>
              </a:defRPr>
            </a:lvl1pPr>
          </a:lstStyle>
          <a:p>
            <a:r>
              <a:rPr lang="de-DE"/>
              <a:t/>
            </a:r>
          </a:p>
        </p:txBody>
      </p:sp>
      <p:sp>
        <p:nvSpPr>
          <p:cNvPr id="21" name="Slide Number"/>
          <p:cNvSpPr>
            <a:spLocks noGrp="1"/>
          </p:cNvSpPr>
          <p:nvPr>
            <p:ph type="sldNum" idx="12"/>
          </p:nvPr>
        </p:nvSpPr>
        <p:spPr>
          <a:xfrm>
            <a:off x="10728655" y="6419088"/>
            <a:ext cx="914400" cy="274320"/>
          </a:xfrm>
          <a:prstGeom prst="rect">
            <a:avLst/>
          </a:prstGeom>
        </p:spPr>
        <p:txBody>
          <a:bodyPr lIns="0" tIns="0" rIns="0" bIns="0" anchor="ctr" wrap="square"/>
          <a:lstStyle>
            <a:lvl1pPr algn="r" eaLnBrk="1" hangingPunct="1">
              <a:defRPr sz="1000">
                <a:solidFill>
                  <a:schemeClr val="tx2"/>
                </a:solidFill>
                <a:latin typeface="+mn-lt"/>
                <a:ea typeface="+mn-ea"/>
                <a:cs typeface="+mn-cs"/>
              </a:defRPr>
            </a:lvl1pPr>
          </a:lstStyle>
          <a:p>
            <a:r>
              <a:rPr lang="de-DE"/>
              <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Full-width Figure">
    <p:spTree>
      <p:nvGrpSpPr>
        <p:cNvPr id="1" name=""/>
        <p:cNvGrpSpPr/>
        <p:nvPr/>
      </p:nvGrpSpPr>
      <p:grpSpPr>
        <a:xfrm>
          <a:off x="0" y="0"/>
          <a:ext cx="0" cy="0"/>
          <a:chOff x="0" y="0"/>
          <a:chExt cx="0" cy="0"/>
        </a:xfrm>
      </p:grpSpPr>
      <p:sp>
        <p:nvSpPr>
          <p:cNvPr id="2" name="Kicker"/>
          <p:cNvSpPr>
            <a:spLocks noGrp="1"/>
          </p:cNvSpPr>
          <p:nvPr>
            <p:ph type="body" idx="13" hasCustomPrompt="1"/>
          </p:nvPr>
        </p:nvSpPr>
        <p:spPr>
          <a:xfrm>
            <a:off x="548640" y="310896"/>
            <a:ext cx="9144000" cy="329184"/>
          </a:xfrm>
          <a:prstGeom prst="rect">
            <a:avLst/>
          </a:prstGeom>
        </p:spPr>
        <p:txBody>
          <a:bodyPr lIns="0" tIns="0" rIns="0" bIns="0" anchor="b" wrap="square"/>
          <a:lstStyle>
            <a:lvl1pPr algn="l" eaLnBrk="1" hangingPunct="1">
              <a:defRPr sz="1400" b="1">
                <a:solidFill>
                  <a:schemeClr val="accent1"/>
                </a:solidFill>
                <a:latin typeface="+mn-lt"/>
                <a:ea typeface="+mn-ea"/>
                <a:cs typeface="+mn-cs"/>
              </a:defRPr>
            </a:lvl1pPr>
          </a:lstStyle>
          <a:p>
            <a:r>
              <a:rPr lang="de-DE"/>
              <a:t>Abschnitt · Unterzeile</a:t>
            </a:r>
          </a:p>
        </p:txBody>
      </p:sp>
      <p:sp>
        <p:nvSpPr>
          <p:cNvPr id="3" name="Title"/>
          <p:cNvSpPr>
            <a:spLocks noGrp="1"/>
          </p:cNvSpPr>
          <p:nvPr>
            <p:ph type="title" hasCustomPrompt="1"/>
          </p:nvPr>
        </p:nvSpPr>
        <p:spPr>
          <a:xfrm>
            <a:off x="548640" y="658368"/>
            <a:ext cx="11094415" cy="658368"/>
          </a:xfrm>
          <a:prstGeom prst="rect">
            <a:avLst/>
          </a:prstGeom>
        </p:spPr>
        <p:txBody>
          <a:bodyPr lIns="0" tIns="0" rIns="0" bIns="0" anchor="t" wrap="square">
            <a:normAutofit/>
          </a:bodyPr>
          <a:lstStyle>
            <a:lvl1pPr algn="l" eaLnBrk="1" hangingPunct="1">
              <a:defRPr>
                <a:latin typeface="+mn-lt"/>
                <a:ea typeface="+mn-ea"/>
                <a:cs typeface="+mn-cs"/>
              </a:defRPr>
            </a:lvl1pPr>
          </a:lstStyle>
          <a:p>
            <a:r>
              <a:rPr lang="de-DE"/>
              <a:t>Titel durch Klicken hinzufügen</a:t>
            </a:r>
          </a:p>
        </p:txBody>
      </p:sp>
      <p:sp>
        <p:nvSpPr>
          <p:cNvPr id="4" name="Accent Rule"/>
          <p:cNvSpPr/>
          <p:nvPr userDrawn="1"/>
        </p:nvSpPr>
        <p:spPr>
          <a:xfrm>
            <a:off x="548640" y="1371600"/>
            <a:ext cx="502920" cy="50292"/>
          </a:xfrm>
          <a:prstGeom prst="rect">
            <a:avLst/>
          </a:prstGeom>
          <a:solidFill>
            <a:schemeClr val="accent1"/>
          </a:solidFill>
          <a:ln>
            <a:noFill/>
          </a:ln>
        </p:spPr>
        <p:txBody>
          <a:bodyPr/>
          <a:lstStyle/>
          <a:p>
            <a:endParaRPr lang="de-DE"/>
          </a:p>
        </p:txBody>
      </p:sp>
      <p:sp>
        <p:nvSpPr>
          <p:cNvPr id="7" name="Figure"/>
          <p:cNvSpPr>
            <a:spLocks noGrp="1"/>
          </p:cNvSpPr>
          <p:nvPr>
            <p:ph type="pic" idx="10" hasCustomPrompt="1"/>
          </p:nvPr>
        </p:nvSpPr>
        <p:spPr>
          <a:xfrm>
            <a:off x="548640" y="1691640"/>
            <a:ext cx="11094415" cy="4069080"/>
          </a:xfrm>
          <a:prstGeom prst="rect">
            <a:avLst/>
          </a:prstGeom>
        </p:spPr>
        <p:txBody>
          <a:bodyPr anchor="ctr"/>
          <a:lstStyle>
            <a:lvl1pPr algn="ctr">
              <a:defRPr sz="1200" b="0">
                <a:solidFill>
                  <a:schemeClr val="tx2"/>
                </a:solidFill>
                <a:latin typeface="+mn-lt"/>
                <a:ea typeface="+mn-ea"/>
                <a:cs typeface="+mn-cs"/>
              </a:defRPr>
            </a:lvl1pPr>
          </a:lstStyle>
          <a:p>
            <a:r>
              <a:rPr lang="de-DE"/>
              <a:t>Auf das Symbol klicken, um ein Bild einzufügen</a:t>
            </a:r>
          </a:p>
        </p:txBody>
      </p:sp>
      <p:sp>
        <p:nvSpPr>
          <p:cNvPr id="8" name="Caption"/>
          <p:cNvSpPr>
            <a:spLocks noGrp="1"/>
          </p:cNvSpPr>
          <p:nvPr>
            <p:ph type="body" idx="16" hasCustomPrompt="1"/>
          </p:nvPr>
        </p:nvSpPr>
        <p:spPr>
          <a:xfrm>
            <a:off x="548640" y="5833872"/>
            <a:ext cx="11094415" cy="320040"/>
          </a:xfrm>
          <a:prstGeom prst="rect">
            <a:avLst/>
          </a:prstGeom>
        </p:spPr>
        <p:txBody>
          <a:bodyPr lIns="0" tIns="0" rIns="0" bIns="0" anchor="t" wrap="square"/>
          <a:lstStyle>
            <a:lvl1pPr algn="l" eaLnBrk="1" hangingPunct="1">
              <a:defRPr sz="1200">
                <a:solidFill>
                  <a:schemeClr val="tx2"/>
                </a:solidFill>
                <a:latin typeface="+mn-lt"/>
                <a:ea typeface="+mn-ea"/>
                <a:cs typeface="+mn-cs"/>
              </a:defRPr>
            </a:lvl1pPr>
          </a:lstStyle>
          <a:p>
            <a:r>
              <a:rPr lang="de-DE"/>
              <a:t>Abb.: In einem Satz beschreiben, was die Abbildung zeigt</a:t>
            </a:r>
          </a:p>
        </p:txBody>
      </p:sp>
      <p:sp>
        <p:nvSpPr>
          <p:cNvPr id="20" name="Footer"/>
          <p:cNvSpPr>
            <a:spLocks noGrp="1"/>
          </p:cNvSpPr>
          <p:nvPr>
            <p:ph type="ftr" idx="11"/>
          </p:nvPr>
        </p:nvSpPr>
        <p:spPr>
          <a:xfrm>
            <a:off x="548640" y="6419088"/>
            <a:ext cx="7315200" cy="274320"/>
          </a:xfrm>
          <a:prstGeom prst="rect">
            <a:avLst/>
          </a:prstGeom>
        </p:spPr>
        <p:txBody>
          <a:bodyPr lIns="0" tIns="0" rIns="0" bIns="0" anchor="ctr" wrap="square"/>
          <a:lstStyle>
            <a:lvl1pPr algn="l" eaLnBrk="1" hangingPunct="1">
              <a:defRPr sz="1000">
                <a:solidFill>
                  <a:schemeClr val="tx2"/>
                </a:solidFill>
                <a:latin typeface="+mn-lt"/>
                <a:ea typeface="+mn-ea"/>
                <a:cs typeface="+mn-cs"/>
              </a:defRPr>
            </a:lvl1pPr>
          </a:lstStyle>
          <a:p>
            <a:r>
              <a:rPr lang="de-DE"/>
              <a:t/>
            </a:r>
          </a:p>
        </p:txBody>
      </p:sp>
      <p:sp>
        <p:nvSpPr>
          <p:cNvPr id="21" name="Slide Number"/>
          <p:cNvSpPr>
            <a:spLocks noGrp="1"/>
          </p:cNvSpPr>
          <p:nvPr>
            <p:ph type="sldNum" idx="12"/>
          </p:nvPr>
        </p:nvSpPr>
        <p:spPr>
          <a:xfrm>
            <a:off x="10728655" y="6419088"/>
            <a:ext cx="914400" cy="274320"/>
          </a:xfrm>
          <a:prstGeom prst="rect">
            <a:avLst/>
          </a:prstGeom>
        </p:spPr>
        <p:txBody>
          <a:bodyPr lIns="0" tIns="0" rIns="0" bIns="0" anchor="ctr" wrap="square"/>
          <a:lstStyle>
            <a:lvl1pPr algn="r" eaLnBrk="1" hangingPunct="1">
              <a:defRPr sz="1000">
                <a:solidFill>
                  <a:schemeClr val="tx2"/>
                </a:solidFill>
                <a:latin typeface="+mn-lt"/>
                <a:ea typeface="+mn-ea"/>
                <a:cs typeface="+mn-cs"/>
              </a:defRPr>
            </a:lvl1pPr>
          </a:lstStyle>
          <a:p>
            <a:r>
              <a:rPr lang="de-DE"/>
              <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hree Columns">
    <p:spTree>
      <p:nvGrpSpPr>
        <p:cNvPr id="1" name=""/>
        <p:cNvGrpSpPr/>
        <p:nvPr/>
      </p:nvGrpSpPr>
      <p:grpSpPr>
        <a:xfrm>
          <a:off x="0" y="0"/>
          <a:ext cx="0" cy="0"/>
          <a:chOff x="0" y="0"/>
          <a:chExt cx="0" cy="0"/>
        </a:xfrm>
      </p:grpSpPr>
      <p:sp>
        <p:nvSpPr>
          <p:cNvPr id="2" name="Kicker"/>
          <p:cNvSpPr>
            <a:spLocks noGrp="1"/>
          </p:cNvSpPr>
          <p:nvPr>
            <p:ph type="body" idx="13" hasCustomPrompt="1"/>
          </p:nvPr>
        </p:nvSpPr>
        <p:spPr>
          <a:xfrm>
            <a:off x="548640" y="310896"/>
            <a:ext cx="9144000" cy="329184"/>
          </a:xfrm>
          <a:prstGeom prst="rect">
            <a:avLst/>
          </a:prstGeom>
        </p:spPr>
        <p:txBody>
          <a:bodyPr lIns="0" tIns="0" rIns="0" bIns="0" anchor="b" wrap="square"/>
          <a:lstStyle>
            <a:lvl1pPr algn="l" eaLnBrk="1" hangingPunct="1">
              <a:defRPr sz="1400" b="1">
                <a:solidFill>
                  <a:schemeClr val="accent1"/>
                </a:solidFill>
                <a:latin typeface="+mn-lt"/>
                <a:ea typeface="+mn-ea"/>
                <a:cs typeface="+mn-cs"/>
              </a:defRPr>
            </a:lvl1pPr>
          </a:lstStyle>
          <a:p>
            <a:r>
              <a:rPr lang="de-DE"/>
              <a:t>Abschnitt · Unterzeile</a:t>
            </a:r>
          </a:p>
        </p:txBody>
      </p:sp>
      <p:sp>
        <p:nvSpPr>
          <p:cNvPr id="3" name="Title"/>
          <p:cNvSpPr>
            <a:spLocks noGrp="1"/>
          </p:cNvSpPr>
          <p:nvPr>
            <p:ph type="title" hasCustomPrompt="1"/>
          </p:nvPr>
        </p:nvSpPr>
        <p:spPr>
          <a:xfrm>
            <a:off x="548640" y="658368"/>
            <a:ext cx="11094415" cy="658368"/>
          </a:xfrm>
          <a:prstGeom prst="rect">
            <a:avLst/>
          </a:prstGeom>
        </p:spPr>
        <p:txBody>
          <a:bodyPr lIns="0" tIns="0" rIns="0" bIns="0" anchor="t" wrap="square">
            <a:normAutofit/>
          </a:bodyPr>
          <a:lstStyle>
            <a:lvl1pPr algn="l" eaLnBrk="1" hangingPunct="1">
              <a:defRPr>
                <a:latin typeface="+mn-lt"/>
                <a:ea typeface="+mn-ea"/>
                <a:cs typeface="+mn-cs"/>
              </a:defRPr>
            </a:lvl1pPr>
          </a:lstStyle>
          <a:p>
            <a:r>
              <a:rPr lang="de-DE"/>
              <a:t>Titel durch Klicken hinzufügen</a:t>
            </a:r>
          </a:p>
        </p:txBody>
      </p:sp>
      <p:sp>
        <p:nvSpPr>
          <p:cNvPr id="4" name="Accent Rule"/>
          <p:cNvSpPr/>
          <p:nvPr userDrawn="1"/>
        </p:nvSpPr>
        <p:spPr>
          <a:xfrm>
            <a:off x="548640" y="1371600"/>
            <a:ext cx="502920" cy="50292"/>
          </a:xfrm>
          <a:prstGeom prst="rect">
            <a:avLst/>
          </a:prstGeom>
          <a:solidFill>
            <a:schemeClr val="accent1"/>
          </a:solidFill>
          <a:ln>
            <a:noFill/>
          </a:ln>
        </p:spPr>
        <p:txBody>
          <a:bodyPr/>
          <a:lstStyle/>
          <a:p>
            <a:endParaRPr lang="de-DE"/>
          </a:p>
        </p:txBody>
      </p:sp>
      <p:sp>
        <p:nvSpPr>
          <p:cNvPr id="6" name="Column Band 1"/>
          <p:cNvSpPr/>
          <p:nvPr userDrawn="1"/>
        </p:nvSpPr>
        <p:spPr>
          <a:xfrm>
            <a:off x="548640" y="1737360"/>
            <a:ext cx="3484778" cy="54864"/>
          </a:xfrm>
          <a:prstGeom prst="rect">
            <a:avLst/>
          </a:prstGeom>
          <a:solidFill>
            <a:schemeClr val="accent1"/>
          </a:solidFill>
          <a:ln>
            <a:noFill/>
          </a:ln>
        </p:spPr>
        <p:txBody>
          <a:bodyPr/>
          <a:lstStyle/>
          <a:p>
            <a:endParaRPr lang="de-DE"/>
          </a:p>
        </p:txBody>
      </p:sp>
      <p:sp>
        <p:nvSpPr>
          <p:cNvPr id="7" name="Column Band 2"/>
          <p:cNvSpPr/>
          <p:nvPr userDrawn="1"/>
        </p:nvSpPr>
        <p:spPr>
          <a:xfrm>
            <a:off x="4353458" y="1737360"/>
            <a:ext cx="3484778" cy="54864"/>
          </a:xfrm>
          <a:prstGeom prst="rect">
            <a:avLst/>
          </a:prstGeom>
          <a:solidFill>
            <a:schemeClr val="accent2"/>
          </a:solidFill>
          <a:ln>
            <a:noFill/>
          </a:ln>
        </p:spPr>
        <p:txBody>
          <a:bodyPr/>
          <a:lstStyle/>
          <a:p>
            <a:endParaRPr lang="de-DE"/>
          </a:p>
        </p:txBody>
      </p:sp>
      <p:sp>
        <p:nvSpPr>
          <p:cNvPr id="8" name="Column Band 3"/>
          <p:cNvSpPr/>
          <p:nvPr userDrawn="1"/>
        </p:nvSpPr>
        <p:spPr>
          <a:xfrm>
            <a:off x="8158277" y="1737360"/>
            <a:ext cx="3484778" cy="54864"/>
          </a:xfrm>
          <a:prstGeom prst="rect">
            <a:avLst/>
          </a:prstGeom>
          <a:solidFill>
            <a:schemeClr val="accent3"/>
          </a:solidFill>
          <a:ln>
            <a:noFill/>
          </a:ln>
        </p:spPr>
        <p:txBody>
          <a:bodyPr/>
          <a:lstStyle/>
          <a:p>
            <a:endParaRPr lang="de-DE"/>
          </a:p>
        </p:txBody>
      </p:sp>
      <p:sp>
        <p:nvSpPr>
          <p:cNvPr id="10" name="Column 1"/>
          <p:cNvSpPr>
            <a:spLocks noGrp="1"/>
          </p:cNvSpPr>
          <p:nvPr>
            <p:ph type="body" idx="1" hasCustomPrompt="1"/>
          </p:nvPr>
        </p:nvSpPr>
        <p:spPr>
          <a:xfrm>
            <a:off x="548640" y="1920240"/>
            <a:ext cx="3484778" cy="4297680"/>
          </a:xfrm>
          <a:prstGeom prst="rect">
            <a:avLst/>
          </a:prstGeom>
        </p:spPr>
        <p:txBody>
          <a:bodyPr lIns="36576" tIns="36576" rIns="36576" bIns="36576" anchor="t" wrap="square">
            <a:normAutofit/>
          </a:bodyPr>
          <a:lstStyle>
            <a:lvl1pPr algn="l" eaLnBrk="1" hangingPunct="1">
              <a:lnSpc>
                <a:spcPct val="130000"/>
              </a:lnSpc>
              <a:defRPr sz="1700">
                <a:latin typeface="+mn-lt"/>
                <a:ea typeface="+mn-ea"/>
                <a:cs typeface="+mn-cs"/>
              </a:defRPr>
            </a:lvl1pPr>
          </a:lstStyle>
          <a:p>
            <a:r>
              <a:rPr lang="de-DE"/>
              <a:t>Text durch Klicken hinzufügen</a:t>
            </a:r>
          </a:p>
        </p:txBody>
      </p:sp>
      <p:sp>
        <p:nvSpPr>
          <p:cNvPr id="11" name="Column 2"/>
          <p:cNvSpPr>
            <a:spLocks noGrp="1"/>
          </p:cNvSpPr>
          <p:nvPr>
            <p:ph type="body" idx="2" hasCustomPrompt="1"/>
          </p:nvPr>
        </p:nvSpPr>
        <p:spPr>
          <a:xfrm>
            <a:off x="4353458" y="1920240"/>
            <a:ext cx="3484778" cy="4297680"/>
          </a:xfrm>
          <a:prstGeom prst="rect">
            <a:avLst/>
          </a:prstGeom>
        </p:spPr>
        <p:txBody>
          <a:bodyPr lIns="36576" tIns="36576" rIns="36576" bIns="36576" anchor="t" wrap="square">
            <a:normAutofit/>
          </a:bodyPr>
          <a:lstStyle>
            <a:lvl1pPr algn="l" eaLnBrk="1" hangingPunct="1">
              <a:lnSpc>
                <a:spcPct val="130000"/>
              </a:lnSpc>
              <a:defRPr sz="1700">
                <a:latin typeface="+mn-lt"/>
                <a:ea typeface="+mn-ea"/>
                <a:cs typeface="+mn-cs"/>
              </a:defRPr>
            </a:lvl1pPr>
          </a:lstStyle>
          <a:p>
            <a:r>
              <a:rPr lang="de-DE"/>
              <a:t>Text durch Klicken hinzufügen</a:t>
            </a:r>
          </a:p>
        </p:txBody>
      </p:sp>
      <p:sp>
        <p:nvSpPr>
          <p:cNvPr id="12" name="Column 3"/>
          <p:cNvSpPr>
            <a:spLocks noGrp="1"/>
          </p:cNvSpPr>
          <p:nvPr>
            <p:ph type="body" idx="3" hasCustomPrompt="1"/>
          </p:nvPr>
        </p:nvSpPr>
        <p:spPr>
          <a:xfrm>
            <a:off x="8158277" y="1920240"/>
            <a:ext cx="3484778" cy="4297680"/>
          </a:xfrm>
          <a:prstGeom prst="rect">
            <a:avLst/>
          </a:prstGeom>
        </p:spPr>
        <p:txBody>
          <a:bodyPr lIns="36576" tIns="36576" rIns="36576" bIns="36576" anchor="t" wrap="square">
            <a:normAutofit/>
          </a:bodyPr>
          <a:lstStyle>
            <a:lvl1pPr algn="l" eaLnBrk="1" hangingPunct="1">
              <a:lnSpc>
                <a:spcPct val="130000"/>
              </a:lnSpc>
              <a:defRPr sz="1700">
                <a:latin typeface="+mn-lt"/>
                <a:ea typeface="+mn-ea"/>
                <a:cs typeface="+mn-cs"/>
              </a:defRPr>
            </a:lvl1pPr>
          </a:lstStyle>
          <a:p>
            <a:r>
              <a:rPr lang="de-DE"/>
              <a:t>Text durch Klicken hinzufügen</a:t>
            </a:r>
          </a:p>
        </p:txBody>
      </p:sp>
      <p:sp>
        <p:nvSpPr>
          <p:cNvPr id="20" name="Footer"/>
          <p:cNvSpPr>
            <a:spLocks noGrp="1"/>
          </p:cNvSpPr>
          <p:nvPr>
            <p:ph type="ftr" idx="11"/>
          </p:nvPr>
        </p:nvSpPr>
        <p:spPr>
          <a:xfrm>
            <a:off x="548640" y="6419088"/>
            <a:ext cx="7315200" cy="274320"/>
          </a:xfrm>
          <a:prstGeom prst="rect">
            <a:avLst/>
          </a:prstGeom>
        </p:spPr>
        <p:txBody>
          <a:bodyPr lIns="0" tIns="0" rIns="0" bIns="0" anchor="ctr" wrap="square"/>
          <a:lstStyle>
            <a:lvl1pPr algn="l" eaLnBrk="1" hangingPunct="1">
              <a:defRPr sz="1000">
                <a:solidFill>
                  <a:schemeClr val="tx2"/>
                </a:solidFill>
                <a:latin typeface="+mn-lt"/>
                <a:ea typeface="+mn-ea"/>
                <a:cs typeface="+mn-cs"/>
              </a:defRPr>
            </a:lvl1pPr>
          </a:lstStyle>
          <a:p>
            <a:r>
              <a:rPr lang="de-DE"/>
              <a:t/>
            </a:r>
          </a:p>
        </p:txBody>
      </p:sp>
      <p:sp>
        <p:nvSpPr>
          <p:cNvPr id="21" name="Slide Number"/>
          <p:cNvSpPr>
            <a:spLocks noGrp="1"/>
          </p:cNvSpPr>
          <p:nvPr>
            <p:ph type="sldNum" idx="12"/>
          </p:nvPr>
        </p:nvSpPr>
        <p:spPr>
          <a:xfrm>
            <a:off x="10728655" y="6419088"/>
            <a:ext cx="914400" cy="274320"/>
          </a:xfrm>
          <a:prstGeom prst="rect">
            <a:avLst/>
          </a:prstGeom>
        </p:spPr>
        <p:txBody>
          <a:bodyPr lIns="0" tIns="0" rIns="0" bIns="0" anchor="ctr" wrap="square"/>
          <a:lstStyle>
            <a:lvl1pPr algn="r" eaLnBrk="1" hangingPunct="1">
              <a:defRPr sz="1000">
                <a:solidFill>
                  <a:schemeClr val="tx2"/>
                </a:solidFill>
                <a:latin typeface="+mn-lt"/>
                <a:ea typeface="+mn-ea"/>
                <a:cs typeface="+mn-cs"/>
              </a:defRPr>
            </a:lvl1pPr>
          </a:lstStyle>
          <a:p>
            <a:r>
              <a:rPr lang="de-DE"/>
              <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Kicker"/>
          <p:cNvSpPr>
            <a:spLocks noGrp="1"/>
          </p:cNvSpPr>
          <p:nvPr>
            <p:ph type="body" idx="13" hasCustomPrompt="1"/>
          </p:nvPr>
        </p:nvSpPr>
        <p:spPr>
          <a:xfrm>
            <a:off x="548640" y="310896"/>
            <a:ext cx="9144000" cy="329184"/>
          </a:xfrm>
          <a:prstGeom prst="rect">
            <a:avLst/>
          </a:prstGeom>
        </p:spPr>
        <p:txBody>
          <a:bodyPr lIns="0" tIns="0" rIns="0" bIns="0" anchor="b" wrap="square"/>
          <a:lstStyle>
            <a:lvl1pPr algn="l" eaLnBrk="1" hangingPunct="1">
              <a:defRPr sz="1400" b="1">
                <a:solidFill>
                  <a:schemeClr val="accent1"/>
                </a:solidFill>
                <a:latin typeface="+mn-lt"/>
                <a:ea typeface="+mn-ea"/>
                <a:cs typeface="+mn-cs"/>
              </a:defRPr>
            </a:lvl1pPr>
          </a:lstStyle>
          <a:p>
            <a:r>
              <a:rPr lang="de-DE"/>
              <a:t>Abschnitt · Unterzeile</a:t>
            </a:r>
          </a:p>
        </p:txBody>
      </p:sp>
      <p:sp>
        <p:nvSpPr>
          <p:cNvPr id="3" name="Title"/>
          <p:cNvSpPr>
            <a:spLocks noGrp="1"/>
          </p:cNvSpPr>
          <p:nvPr>
            <p:ph type="title" hasCustomPrompt="1"/>
          </p:nvPr>
        </p:nvSpPr>
        <p:spPr>
          <a:xfrm>
            <a:off x="548640" y="658368"/>
            <a:ext cx="11094415" cy="658368"/>
          </a:xfrm>
          <a:prstGeom prst="rect">
            <a:avLst/>
          </a:prstGeom>
        </p:spPr>
        <p:txBody>
          <a:bodyPr lIns="0" tIns="0" rIns="0" bIns="0" anchor="t" wrap="square">
            <a:normAutofit/>
          </a:bodyPr>
          <a:lstStyle>
            <a:lvl1pPr algn="l" eaLnBrk="1" hangingPunct="1">
              <a:defRPr>
                <a:latin typeface="+mn-lt"/>
                <a:ea typeface="+mn-ea"/>
                <a:cs typeface="+mn-cs"/>
              </a:defRPr>
            </a:lvl1pPr>
          </a:lstStyle>
          <a:p>
            <a:r>
              <a:rPr lang="de-DE"/>
              <a:t>Titel durch Klicken hinzufügen</a:t>
            </a:r>
          </a:p>
        </p:txBody>
      </p:sp>
      <p:sp>
        <p:nvSpPr>
          <p:cNvPr id="4" name="Accent Rule"/>
          <p:cNvSpPr/>
          <p:nvPr userDrawn="1"/>
        </p:nvSpPr>
        <p:spPr>
          <a:xfrm>
            <a:off x="548640" y="1371600"/>
            <a:ext cx="502920" cy="50292"/>
          </a:xfrm>
          <a:prstGeom prst="rect">
            <a:avLst/>
          </a:prstGeom>
          <a:solidFill>
            <a:schemeClr val="accent1"/>
          </a:solidFill>
          <a:ln>
            <a:noFill/>
          </a:ln>
        </p:spPr>
        <p:txBody>
          <a:bodyPr/>
          <a:lstStyle/>
          <a:p>
            <a:endParaRPr lang="de-DE"/>
          </a:p>
        </p:txBody>
      </p:sp>
      <p:sp>
        <p:nvSpPr>
          <p:cNvPr id="20" name="Footer"/>
          <p:cNvSpPr>
            <a:spLocks noGrp="1"/>
          </p:cNvSpPr>
          <p:nvPr>
            <p:ph type="ftr" idx="11"/>
          </p:nvPr>
        </p:nvSpPr>
        <p:spPr>
          <a:xfrm>
            <a:off x="548640" y="6419088"/>
            <a:ext cx="7315200" cy="274320"/>
          </a:xfrm>
          <a:prstGeom prst="rect">
            <a:avLst/>
          </a:prstGeom>
        </p:spPr>
        <p:txBody>
          <a:bodyPr lIns="0" tIns="0" rIns="0" bIns="0" anchor="ctr" wrap="square"/>
          <a:lstStyle>
            <a:lvl1pPr algn="l" eaLnBrk="1" hangingPunct="1">
              <a:defRPr sz="1000">
                <a:solidFill>
                  <a:schemeClr val="tx2"/>
                </a:solidFill>
                <a:latin typeface="+mn-lt"/>
                <a:ea typeface="+mn-ea"/>
                <a:cs typeface="+mn-cs"/>
              </a:defRPr>
            </a:lvl1pPr>
          </a:lstStyle>
          <a:p>
            <a:r>
              <a:rPr lang="de-DE"/>
              <a:t/>
            </a:r>
          </a:p>
        </p:txBody>
      </p:sp>
      <p:sp>
        <p:nvSpPr>
          <p:cNvPr id="21" name="Slide Number"/>
          <p:cNvSpPr>
            <a:spLocks noGrp="1"/>
          </p:cNvSpPr>
          <p:nvPr>
            <p:ph type="sldNum" idx="12"/>
          </p:nvPr>
        </p:nvSpPr>
        <p:spPr>
          <a:xfrm>
            <a:off x="10728655" y="6419088"/>
            <a:ext cx="914400" cy="274320"/>
          </a:xfrm>
          <a:prstGeom prst="rect">
            <a:avLst/>
          </a:prstGeom>
        </p:spPr>
        <p:txBody>
          <a:bodyPr lIns="0" tIns="0" rIns="0" bIns="0" anchor="ctr" wrap="square"/>
          <a:lstStyle>
            <a:lvl1pPr algn="r" eaLnBrk="1" hangingPunct="1">
              <a:defRPr sz="1000">
                <a:solidFill>
                  <a:schemeClr val="tx2"/>
                </a:solidFill>
                <a:latin typeface="+mn-lt"/>
                <a:ea typeface="+mn-ea"/>
                <a:cs typeface="+mn-cs"/>
              </a:defRPr>
            </a:lvl1pPr>
          </a:lstStyle>
          <a:p>
            <a:r>
              <a:rPr lang="de-DE"/>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losing">
    <p:bg>
      <p:bgPr>
        <a:solidFill>
          <a:schemeClr val="accent1"/>
        </a:solidFill>
        <a:effectLst/>
      </p:bgPr>
    </p:bg>
    <p:spTree>
      <p:nvGrpSpPr>
        <p:cNvPr id="1" name=""/>
        <p:cNvGrpSpPr/>
        <p:nvPr/>
      </p:nvGrpSpPr>
      <p:grpSpPr>
        <a:xfrm>
          <a:off x="0" y="0"/>
          <a:ext cx="0" cy="0"/>
          <a:chOff x="0" y="0"/>
          <a:chExt cx="0" cy="0"/>
        </a:xfrm>
      </p:grpSpPr>
      <p:sp>
        <p:nvSpPr>
          <p:cNvPr id="2" name="Title"/>
          <p:cNvSpPr>
            <a:spLocks noGrp="1"/>
          </p:cNvSpPr>
          <p:nvPr>
            <p:ph type="title" hasCustomPrompt="1"/>
          </p:nvPr>
        </p:nvSpPr>
        <p:spPr>
          <a:xfrm>
            <a:off x="548640" y="2377440"/>
            <a:ext cx="11094415" cy="1097280"/>
          </a:xfrm>
          <a:prstGeom prst="rect">
            <a:avLst/>
          </a:prstGeom>
        </p:spPr>
        <p:txBody>
          <a:bodyPr lIns="0" tIns="0" rIns="0" bIns="0" anchor="ctr" wrap="square">
            <a:normAutofit/>
          </a:bodyPr>
          <a:lstStyle>
            <a:lvl1pPr algn="ctr" eaLnBrk="1" hangingPunct="1">
              <a:defRPr sz="4000" b="1">
                <a:solidFill>
                  <a:schemeClr val="bg1"/>
                </a:solidFill>
                <a:latin typeface="+mj-lt"/>
                <a:ea typeface="+mj-ea"/>
                <a:cs typeface="+mj-cs"/>
              </a:defRPr>
            </a:lvl1pPr>
          </a:lstStyle>
          <a:p>
            <a:r>
              <a:rPr lang="de-DE"/>
              <a:t>Vielen Dank für Ihre Aufmerksamkeit</a:t>
            </a:r>
          </a:p>
        </p:txBody>
      </p:sp>
      <p:sp>
        <p:nvSpPr>
          <p:cNvPr id="3" name="Rule"/>
          <p:cNvSpPr/>
          <p:nvPr userDrawn="1"/>
        </p:nvSpPr>
        <p:spPr>
          <a:xfrm>
            <a:off x="5638648" y="3611880"/>
            <a:ext cx="914400" cy="54864"/>
          </a:xfrm>
          <a:prstGeom prst="rect">
            <a:avLst/>
          </a:prstGeom>
          <a:solidFill>
            <a:schemeClr val="accent3"/>
          </a:solidFill>
          <a:ln>
            <a:noFill/>
          </a:ln>
        </p:spPr>
        <p:txBody>
          <a:bodyPr/>
          <a:lstStyle/>
          <a:p>
            <a:endParaRPr lang="de-DE"/>
          </a:p>
        </p:txBody>
      </p:sp>
      <p:sp>
        <p:nvSpPr>
          <p:cNvPr id="4" name="Subtitle"/>
          <p:cNvSpPr>
            <a:spLocks noGrp="1"/>
          </p:cNvSpPr>
          <p:nvPr>
            <p:ph type="body" idx="1" hasCustomPrompt="1"/>
          </p:nvPr>
        </p:nvSpPr>
        <p:spPr>
          <a:xfrm>
            <a:off x="548640" y="3840480"/>
            <a:ext cx="11094415" cy="822960"/>
          </a:xfrm>
          <a:prstGeom prst="rect">
            <a:avLst/>
          </a:prstGeom>
        </p:spPr>
        <p:txBody>
          <a:bodyPr lIns="0" tIns="0" rIns="0" bIns="0" anchor="t" wrap="square"/>
          <a:lstStyle>
            <a:lvl1pPr algn="ctr" eaLnBrk="1" hangingPunct="1">
              <a:defRPr sz="1800">
                <a:solidFill>
                  <a:schemeClr val="bg2"/>
                </a:solidFill>
                <a:latin typeface="+mn-lt"/>
                <a:ea typeface="+mn-ea"/>
                <a:cs typeface="+mn-cs"/>
              </a:defRPr>
            </a:lvl1pPr>
          </a:lstStyle>
          <a:p>
            <a:r>
              <a:rPr lang="de-DE"/>
              <a:t>Text durch Klicken hinzufügen</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losing + Contact">
    <p:bg>
      <p:bgPr>
        <a:solidFill>
          <a:schemeClr val="accent1"/>
        </a:solidFill>
        <a:effectLst/>
      </p:bgPr>
    </p:bg>
    <p:spTree>
      <p:nvGrpSpPr>
        <p:cNvPr id="1" name=""/>
        <p:cNvGrpSpPr/>
        <p:nvPr/>
      </p:nvGrpSpPr>
      <p:grpSpPr>
        <a:xfrm>
          <a:off x="0" y="0"/>
          <a:ext cx="0" cy="0"/>
          <a:chOff x="0" y="0"/>
          <a:chExt cx="0" cy="0"/>
        </a:xfrm>
      </p:grpSpPr>
      <p:sp>
        <p:nvSpPr>
          <p:cNvPr id="2" name="Title"/>
          <p:cNvSpPr>
            <a:spLocks noGrp="1"/>
          </p:cNvSpPr>
          <p:nvPr>
            <p:ph type="title" hasCustomPrompt="1"/>
          </p:nvPr>
        </p:nvSpPr>
        <p:spPr>
          <a:xfrm>
            <a:off x="914400" y="2011680"/>
            <a:ext cx="7498080" cy="1097280"/>
          </a:xfrm>
          <a:prstGeom prst="rect">
            <a:avLst/>
          </a:prstGeom>
        </p:spPr>
        <p:txBody>
          <a:bodyPr lIns="0" tIns="0" rIns="0" bIns="0" anchor="b" wrap="square">
            <a:normAutofit/>
          </a:bodyPr>
          <a:lstStyle>
            <a:lvl1pPr algn="l" eaLnBrk="1" hangingPunct="1">
              <a:defRPr sz="4000" b="1">
                <a:solidFill>
                  <a:schemeClr val="bg1"/>
                </a:solidFill>
                <a:latin typeface="+mj-lt"/>
                <a:ea typeface="+mj-ea"/>
                <a:cs typeface="+mj-cs"/>
              </a:defRPr>
            </a:lvl1pPr>
          </a:lstStyle>
          <a:p>
            <a:r>
              <a:rPr lang="de-DE"/>
              <a:t>Vielen Dank für Ihre Aufmerksamkeit</a:t>
            </a:r>
          </a:p>
        </p:txBody>
      </p:sp>
      <p:sp>
        <p:nvSpPr>
          <p:cNvPr id="3" name="Rule"/>
          <p:cNvSpPr/>
          <p:nvPr userDrawn="1"/>
        </p:nvSpPr>
        <p:spPr>
          <a:xfrm>
            <a:off x="960120" y="3291840"/>
            <a:ext cx="822960" cy="54864"/>
          </a:xfrm>
          <a:prstGeom prst="rect">
            <a:avLst/>
          </a:prstGeom>
          <a:solidFill>
            <a:schemeClr val="accent3"/>
          </a:solidFill>
          <a:ln>
            <a:noFill/>
          </a:ln>
        </p:spPr>
        <p:txBody>
          <a:bodyPr/>
          <a:lstStyle/>
          <a:p>
            <a:endParaRPr lang="de-DE"/>
          </a:p>
        </p:txBody>
      </p:sp>
      <p:sp>
        <p:nvSpPr>
          <p:cNvPr id="4" name="Contact"/>
          <p:cNvSpPr>
            <a:spLocks noGrp="1"/>
          </p:cNvSpPr>
          <p:nvPr>
            <p:ph type="body" idx="1" hasCustomPrompt="1"/>
          </p:nvPr>
        </p:nvSpPr>
        <p:spPr>
          <a:xfrm>
            <a:off x="914400" y="3520440"/>
            <a:ext cx="7498080" cy="1645920"/>
          </a:xfrm>
          <a:prstGeom prst="rect">
            <a:avLst/>
          </a:prstGeom>
        </p:spPr>
        <p:txBody>
          <a:bodyPr lIns="0" tIns="0" rIns="0" bIns="0" anchor="t" wrap="square"/>
          <a:lstStyle>
            <a:lvl1pPr algn="l" eaLnBrk="1" hangingPunct="1">
              <a:lnSpc>
                <a:spcPct val="150000"/>
              </a:lnSpc>
              <a:defRPr sz="1800">
                <a:solidFill>
                  <a:schemeClr val="bg2"/>
                </a:solidFill>
                <a:latin typeface="+mn-lt"/>
                <a:ea typeface="+mn-ea"/>
                <a:cs typeface="+mn-cs"/>
              </a:defRPr>
            </a:lvl1pPr>
          </a:lstStyle>
          <a:p>
            <a:r>
              <a:rPr lang="de-DE"/>
              <a:t>Text durch Klicken hinzufügen</a:t>
            </a:r>
          </a:p>
        </p:txBody>
      </p:sp>
      <p:sp>
        <p:nvSpPr>
          <p:cNvPr id="5" name="QR Panel"/>
          <p:cNvSpPr/>
          <p:nvPr userDrawn="1"/>
        </p:nvSpPr>
        <p:spPr>
          <a:xfrm>
            <a:off x="8732520" y="1874520"/>
            <a:ext cx="2743200" cy="3108960"/>
          </a:xfrm>
          <a:prstGeom prst="rect">
            <a:avLst/>
          </a:prstGeom>
          <a:solidFill>
            <a:schemeClr val="bg1"/>
          </a:solidFill>
          <a:ln>
            <a:noFill/>
          </a:ln>
        </p:spPr>
        <p:txBody>
          <a:bodyPr/>
          <a:lstStyle/>
          <a:p>
            <a:endParaRPr lang="de-DE"/>
          </a:p>
        </p:txBody>
      </p:sp>
      <p:sp>
        <p:nvSpPr>
          <p:cNvPr id="6" name="QR Code"/>
          <p:cNvSpPr>
            <a:spLocks noGrp="1"/>
          </p:cNvSpPr>
          <p:nvPr>
            <p:ph type="pic" idx="10" hasCustomPrompt="1"/>
          </p:nvPr>
        </p:nvSpPr>
        <p:spPr>
          <a:xfrm>
            <a:off x="8961120" y="2057400"/>
            <a:ext cx="2286000" cy="2286000"/>
          </a:xfrm>
          <a:prstGeom prst="rect">
            <a:avLst/>
          </a:prstGeom>
        </p:spPr>
        <p:txBody>
          <a:bodyPr anchor="ctr"/>
          <a:lstStyle>
            <a:lvl1pPr algn="ctr">
              <a:defRPr sz="1200" b="0">
                <a:solidFill>
                  <a:schemeClr val="tx2"/>
                </a:solidFill>
                <a:latin typeface="+mn-lt"/>
                <a:ea typeface="+mn-ea"/>
                <a:cs typeface="+mn-cs"/>
              </a:defRPr>
            </a:lvl1pPr>
          </a:lstStyle>
          <a:p>
            <a:r>
              <a:rPr lang="de-DE"/>
              <a:t>QR-Code</a:t>
            </a:r>
          </a:p>
        </p:txBody>
      </p:sp>
      <p:sp>
        <p:nvSpPr>
          <p:cNvPr id="7" name="QR Caption"/>
          <p:cNvSpPr>
            <a:spLocks noGrp="1"/>
          </p:cNvSpPr>
          <p:nvPr>
            <p:ph type="body" idx="16" hasCustomPrompt="1"/>
          </p:nvPr>
        </p:nvSpPr>
        <p:spPr>
          <a:xfrm>
            <a:off x="8732520" y="4434840"/>
            <a:ext cx="2743200" cy="411480"/>
          </a:xfrm>
          <a:prstGeom prst="rect">
            <a:avLst/>
          </a:prstGeom>
        </p:spPr>
        <p:txBody>
          <a:bodyPr lIns="0" tIns="0" rIns="0" bIns="0" anchor="ctr" wrap="square"/>
          <a:lstStyle>
            <a:lvl1pPr algn="ctr" eaLnBrk="1" hangingPunct="1">
              <a:defRPr sz="1300">
                <a:solidFill>
                  <a:schemeClr val="tx2"/>
                </a:solidFill>
                <a:latin typeface="+mn-lt"/>
                <a:ea typeface="+mn-ea"/>
                <a:cs typeface="+mn-cs"/>
              </a:defRPr>
            </a:lvl1pPr>
          </a:lstStyle>
          <a:p>
            <a:r>
              <a:rPr lang="de-DE"/>
              <a:t>Publikation / Website der AG</a:t>
            </a:r>
          </a:p>
        </p:txBody>
      </p:sp>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p:cNvSpPr>
            <a:spLocks noGrp="1"/>
          </p:cNvSpPr>
          <p:nvPr>
            <p:ph type="title"/>
          </p:nvPr>
        </p:nvSpPr>
        <p:spPr>
          <a:xfrm>
            <a:off x="548640" y="640080"/>
            <a:ext cx="11094415" cy="658368"/>
          </a:xfrm>
          <a:prstGeom prst="rect">
            <a:avLst/>
          </a:prstGeom>
        </p:spPr>
        <p:txBody>
          <a:bodyPr lIns="36576" tIns="36576" rIns="36576" bIns="36576" anchor="t" wrap="square">
            <a:normAutofit/>
          </a:bodyPr>
          <a:lstStyle>
            <a:lvl1pPr algn="l" eaLnBrk="1" hangingPunct="1">
              <a:defRPr>
                <a:latin typeface="+mn-lt"/>
                <a:ea typeface="+mn-ea"/>
                <a:cs typeface="+mn-cs"/>
              </a:defRPr>
            </a:lvl1pPr>
          </a:lstStyle>
          <a:p>
            <a:r>
              <a:rPr lang="de-DE"/>
              <a:t>Mastertitelformat bearbeiten</a:t>
            </a:r>
          </a:p>
        </p:txBody>
      </p:sp>
      <p:sp>
        <p:nvSpPr>
          <p:cNvPr id="3" name="Text Placeholder"/>
          <p:cNvSpPr>
            <a:spLocks noGrp="1"/>
          </p:cNvSpPr>
          <p:nvPr>
            <p:ph type="body" idx="1"/>
          </p:nvPr>
        </p:nvSpPr>
        <p:spPr>
          <a:xfrm>
            <a:off x="548640" y="1691640"/>
            <a:ext cx="11094415" cy="4480560"/>
          </a:xfrm>
          <a:prstGeom prst="rect">
            <a:avLst/>
          </a:prstGeom>
        </p:spPr>
        <p:txBody>
          <a:bodyPr lIns="36576" tIns="36576" rIns="36576" bIns="36576" anchor="t" wrap="square">
            <a:normAutofit/>
          </a:bodyPr>
          <a:lstStyle>
            <a:lvl1pPr algn="l" eaLnBrk="1" hangingPunct="1">
              <a:defRPr>
                <a:latin typeface="+mn-lt"/>
                <a:ea typeface="+mn-ea"/>
                <a:cs typeface="+mn-cs"/>
              </a:defRPr>
            </a:lvl1pPr>
          </a:lstStyle>
          <a:p>
            <a:r>
              <a:rPr lang="de-DE"/>
              <a:t>Mastertextformat bearbeiten</a:t>
            </a:r>
          </a:p>
        </p:txBody>
      </p:sp>
      <p:sp>
        <p:nvSpPr>
          <p:cNvPr id="10" name="Footer"/>
          <p:cNvSpPr>
            <a:spLocks noGrp="1"/>
          </p:cNvSpPr>
          <p:nvPr>
            <p:ph type="ftr" idx="11"/>
          </p:nvPr>
        </p:nvSpPr>
        <p:spPr>
          <a:xfrm>
            <a:off x="548640" y="6419088"/>
            <a:ext cx="7315200" cy="274320"/>
          </a:xfrm>
          <a:prstGeom prst="rect">
            <a:avLst/>
          </a:prstGeom>
        </p:spPr>
        <p:txBody>
          <a:bodyPr lIns="0" tIns="0" rIns="0" bIns="0" anchor="ctr" wrap="square"/>
          <a:lstStyle>
            <a:lvl1pPr algn="l" eaLnBrk="1" hangingPunct="1">
              <a:defRPr sz="1000">
                <a:solidFill>
                  <a:schemeClr val="tx2"/>
                </a:solidFill>
                <a:latin typeface="+mn-lt"/>
                <a:ea typeface="+mn-ea"/>
                <a:cs typeface="+mn-cs"/>
              </a:defRPr>
            </a:lvl1pPr>
          </a:lstStyle>
          <a:p>
            <a:r>
              <a:rPr lang="de-DE"/>
              <a:t/>
            </a:r>
          </a:p>
        </p:txBody>
      </p:sp>
      <p:sp>
        <p:nvSpPr>
          <p:cNvPr id="11" name="Slide Number"/>
          <p:cNvSpPr>
            <a:spLocks noGrp="1"/>
          </p:cNvSpPr>
          <p:nvPr>
            <p:ph type="sldNum" idx="12"/>
          </p:nvPr>
        </p:nvSpPr>
        <p:spPr>
          <a:xfrm>
            <a:off x="10728655" y="6419088"/>
            <a:ext cx="914400" cy="274320"/>
          </a:xfrm>
          <a:prstGeom prst="rect">
            <a:avLst/>
          </a:prstGeom>
        </p:spPr>
        <p:txBody>
          <a:bodyPr lIns="0" tIns="0" rIns="0" bIns="0" anchor="ctr" wrap="square"/>
          <a:lstStyle>
            <a:lvl1pPr algn="r" eaLnBrk="1" hangingPunct="1">
              <a:defRPr sz="1000">
                <a:solidFill>
                  <a:schemeClr val="tx2"/>
                </a:solidFill>
                <a:latin typeface="+mn-lt"/>
                <a:ea typeface="+mn-ea"/>
                <a:cs typeface="+mn-cs"/>
              </a:defRPr>
            </a:lvl1pPr>
          </a:lstStyle>
          <a:p>
            <a:r>
              <a:rPr lang="de-DE"/>
              <a:t/>
            </a:r>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txStyles>
    <p:titleStyle>
      <a:lvl1pPr algn="l" eaLnBrk="1" hangingPunct="1">
        <a:lnSpc>
          <a:spcPct val="105000"/>
        </a:lnSpc>
        <a:defRPr sz="2800" b="1">
          <a:solidFill>
            <a:schemeClr val="tx1"/>
          </a:solidFill>
          <a:latin typeface="+mj-lt"/>
          <a:ea typeface="+mj-ea"/>
          <a:cs typeface="+mj-cs"/>
        </a:defRPr>
      </a:lvl1pPr>
    </p:titleStyle>
    <p:bodyStyle>
      <a:lvl1pPr marL="0" indent="0" algn="l" eaLnBrk="1" hangingPunct="1">
        <a:lnSpc>
          <a:spcPct val="125000"/>
        </a:lnSpc>
        <a:spcBef>
          <a:spcPts val="800"/>
        </a:spcBef>
        <a:buNone/>
        <a:defRPr sz="1800">
          <a:solidFill>
            <a:schemeClr val="tx1"/>
          </a:solidFill>
          <a:latin typeface="+mn-lt"/>
          <a:ea typeface="+mn-ea"/>
          <a:cs typeface="+mn-cs"/>
        </a:defRPr>
      </a:lvl1pPr>
      <a:lvl2pPr marL="285750" indent="-285750" algn="l" eaLnBrk="1" hangingPunct="1">
        <a:lnSpc>
          <a:spcPct val="125000"/>
        </a:lnSpc>
        <a:spcBef>
          <a:spcPts val="400"/>
        </a:spcBef>
        <a:buClr>
          <a:schemeClr val="accent1"/>
        </a:buClr>
        <a:buFont typeface="Arial"/>
        <a:buChar char="•"/>
        <a:defRPr sz="1600">
          <a:solidFill>
            <a:schemeClr val="tx1"/>
          </a:solidFill>
          <a:latin typeface="+mn-lt"/>
          <a:ea typeface="+mn-ea"/>
          <a:cs typeface="+mn-cs"/>
        </a:defRPr>
      </a:lvl2pPr>
      <a:lvl3pPr marL="571500" indent="-285750" algn="l" eaLnBrk="1" hangingPunct="1">
        <a:lnSpc>
          <a:spcPct val="125000"/>
        </a:lnSpc>
        <a:spcBef>
          <a:spcPts val="300"/>
        </a:spcBef>
        <a:buClr>
          <a:schemeClr val="accent4"/>
        </a:buClr>
        <a:buFont typeface="Arial"/>
        <a:buChar char="–"/>
        <a:defRPr sz="1400">
          <a:solidFill>
            <a:schemeClr val="tx1"/>
          </a:solidFill>
          <a:latin typeface="+mn-lt"/>
          <a:ea typeface="+mn-ea"/>
          <a:cs typeface="+mn-cs"/>
        </a:defRPr>
      </a:lvl3pPr>
    </p:bodyStyle>
    <p:otherStyle>
      <a:defPPr eaLnBrk="1" hangingPunct="1">
        <a:defRPr lang="de-DE"/>
      </a:def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jpg"/><Relationship Id="rId3" Type="http://schemas.openxmlformats.org/officeDocument/2006/relationships/hyperlink" Target="https://sci-draw.com/de/ai-drawing?prompt=thesis-defense-background&amp;utm_source=template&amp;utm_medium=pptx&amp;utm_campaign=thesis-defense-de-example&amp;utm_content=background" TargetMode="External"/><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sci-draw.com/de/ai-drawing?prompt=thesis-defense-roadmap&amp;utm_source=template&amp;utm_medium=pptx&amp;utm_campaign=thesis-defense-de-example&amp;utm_content=roadmap" TargetMode="Externa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chart" Target="../charts/chart1.xml"/><Relationship Id="rId3" Type="http://schemas.openxmlformats.org/officeDocument/2006/relationships/hyperlink" Target="https://sci-draw.com/de/sci-vis?example=thesis-defense-liver-tg&amp;utm_source=template&amp;utm_medium=pptx&amp;utm_campaign=thesis-defense-de-example&amp;utm_content=result-1" TargetMode="External"/><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chart" Target="../charts/chart2.xml"/><Relationship Id="rId3" Type="http://schemas.openxmlformats.org/officeDocument/2006/relationships/chart" Target="../charts/chart3.xml"/><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jpg"/><Relationship Id="rId3" Type="http://schemas.openxmlformats.org/officeDocument/2006/relationships/hyperlink" Target="https://sci-draw.com/de/ai-drawing?prompt=thesis-defense-mechanism&amp;utm_source=template&amp;utm_medium=pptx&amp;utm_campaign=thesis-defense-de-example&amp;utm_content=mechanism" TargetMode="External"/><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hyperlink" Target="https://sci-draw.com/de/ai-drawing?prompt=thesis-defense-backup&amp;utm_source=template&amp;utm_medium=pptx&amp;utm_campaign=thesis-defense-de-example&amp;utm_content=backup" TargetMode="External"/><Relationship Id="rId3" Type="http://schemas.openxmlformats.org/officeDocument/2006/relationships/notesSlide" Target="../notesSlides/notesSlide23.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Picture Placeholder 1"/>
          <p:cNvSpPr>
            <a:spLocks noGrp="1"/>
          </p:cNvSpPr>
          <p:nvPr>
            <p:ph type="pic" idx="10"/>
          </p:nvPr>
        </p:nvSpPr>
        <p:spPr/>
      </p:sp>
      <p:sp>
        <p:nvSpPr>
          <p:cNvPr id="3" name="Text Placeholder 2"/>
          <p:cNvSpPr>
            <a:spLocks noGrp="1"/>
          </p:cNvSpPr>
          <p:nvPr>
            <p:ph type="body" idx="13"/>
          </p:nvPr>
        </p:nvSpPr>
        <p:spPr/>
        <p:txBody>
          <a:bodyPr/>
          <a:lstStyle/>
          <a:p>
            <a:pPr eaLnBrk="1" hangingPunct="1"/>
            <a:r>
              <a:rPr lang="de-DE" altLang="en-US"/>
              <a:t>Disputation · Promotion zum Dr. rer. nat.</a:t>
            </a:r>
          </a:p>
        </p:txBody>
      </p:sp>
      <p:sp>
        <p:nvSpPr>
          <p:cNvPr id="4" name="Title 3"/>
          <p:cNvSpPr>
            <a:spLocks noGrp="1"/>
          </p:cNvSpPr>
          <p:nvPr>
            <p:ph type="ctrTitle"/>
          </p:nvPr>
        </p:nvSpPr>
        <p:spPr/>
        <p:txBody>
          <a:bodyPr/>
          <a:lstStyle/>
          <a:p>
            <a:pPr eaLnBrk="1" hangingPunct="1"/>
            <a:r>
              <a:rPr lang="de-DE" altLang="en-US"/>
              <a:t>Darmdysbiose und Leberverfettung bei fettreicher Ernährung: Die Rolle der Gallensäure-FXR-Achse</a:t>
            </a:r>
          </a:p>
        </p:txBody>
      </p:sp>
      <p:sp>
        <p:nvSpPr>
          <p:cNvPr id="5" name="Text Placeholder 4"/>
          <p:cNvSpPr>
            <a:spLocks noGrp="1"/>
          </p:cNvSpPr>
          <p:nvPr>
            <p:ph type="body" idx="1"/>
          </p:nvPr>
        </p:nvSpPr>
        <p:spPr/>
        <p:txBody>
          <a:bodyPr/>
          <a:lstStyle/>
          <a:p>
            <a:pPr eaLnBrk="1" hangingPunct="1">
              <a:tabLst>
                <a:tab pos="1600200" algn="l"/>
                <a:tab pos="5394960" algn="l"/>
                <a:tab pos="6812280" algn="l"/>
              </a:tabLst>
            </a:pPr>
            <a:r>
              <a:rPr lang="de-DE" altLang="en-US">
                <a:solidFill>
                  <a:srgbClr val="5F6B78"/>
                </a:solidFill>
              </a:rPr>
              <a:t>Doktorandin</a:t>
            </a:r>
            <a:r>
              <a:rPr lang="de-DE" altLang="en-US"/>
              <a:t>	Anna Beispiel, M. Sc.</a:t>
            </a:r>
            <a:r>
              <a:rPr lang="de-DE" altLang="en-US"/>
              <a:t>	</a:t>
            </a:r>
            <a:r>
              <a:rPr lang="de-DE" altLang="en-US">
                <a:solidFill>
                  <a:srgbClr val="5F6B78"/>
                </a:solidFill>
              </a:rPr>
              <a:t>Betreuung</a:t>
            </a:r>
            <a:r>
              <a:rPr lang="de-DE" altLang="en-US"/>
              <a:t>	Prof. Dr. Max Mustermann</a:t>
            </a:r>
          </a:p>
          <a:p>
            <a:pPr eaLnBrk="1" hangingPunct="1">
              <a:tabLst>
                <a:tab pos="1600200" algn="l"/>
                <a:tab pos="5394960" algn="l"/>
                <a:tab pos="6812280" algn="l"/>
              </a:tabLst>
            </a:pPr>
            <a:r>
              <a:rPr lang="de-DE" altLang="en-US">
                <a:solidFill>
                  <a:srgbClr val="5F6B78"/>
                </a:solidFill>
              </a:rPr>
              <a:t>Fach</a:t>
            </a:r>
            <a:r>
              <a:rPr lang="de-DE" altLang="en-US"/>
              <a:t>	Ernährungswissenschaften</a:t>
            </a:r>
            <a:r>
              <a:rPr lang="de-DE" altLang="en-US"/>
              <a:t>	</a:t>
            </a:r>
            <a:r>
              <a:rPr lang="de-DE" altLang="en-US">
                <a:solidFill>
                  <a:srgbClr val="5F6B78"/>
                </a:solidFill>
              </a:rPr>
              <a:t>Institut</a:t>
            </a:r>
            <a:r>
              <a:rPr lang="de-DE" altLang="en-US"/>
              <a:t>	Institut für Ernährungsmedizin</a:t>
            </a:r>
          </a:p>
          <a:p>
            <a:pPr eaLnBrk="1" hangingPunct="1">
              <a:tabLst>
                <a:tab pos="1600200" algn="l"/>
                <a:tab pos="5394960" algn="l"/>
                <a:tab pos="6812280" algn="l"/>
              </a:tabLst>
            </a:pPr>
            <a:r>
              <a:rPr lang="de-DE" altLang="en-US">
                <a:solidFill>
                  <a:srgbClr val="5F6B78"/>
                </a:solidFill>
              </a:rPr>
              <a:t>Datum</a:t>
            </a:r>
            <a:r>
              <a:rPr lang="de-DE" altLang="en-US"/>
              <a:t>	15. Juni 2026</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show="0">
  <p:cSld>
    <p:spTree>
      <p:nvGrpSpPr>
        <p:cNvPr id="1" name=""/>
        <p:cNvGrpSpPr/>
        <p:nvPr/>
      </p:nvGrpSpPr>
      <p:grpSpPr/>
      <p:sp>
        <p:nvSpPr>
          <p:cNvPr id="2" name="Text Placeholder 1"/>
          <p:cNvSpPr>
            <a:spLocks noGrp="1"/>
          </p:cNvSpPr>
          <p:nvPr>
            <p:ph type="body" idx="13"/>
          </p:nvPr>
        </p:nvSpPr>
        <p:spPr/>
        <p:txBody>
          <a:bodyPr/>
          <a:lstStyle/>
          <a:p>
            <a:pPr eaLnBrk="1" hangingPunct="1"/>
            <a:r>
              <a:rPr lang="de-DE" altLang="en-US"/>
              <a:t>Hinweise · In der Bildschirmpräsentation ausgeblendet</a:t>
            </a:r>
          </a:p>
        </p:txBody>
      </p:sp>
      <p:sp>
        <p:nvSpPr>
          <p:cNvPr id="3" name="Title 2"/>
          <p:cNvSpPr>
            <a:spLocks noGrp="1"/>
          </p:cNvSpPr>
          <p:nvPr>
            <p:ph type="title"/>
          </p:nvPr>
        </p:nvSpPr>
        <p:spPr/>
        <p:txBody>
          <a:bodyPr/>
          <a:lstStyle/>
          <a:p>
            <a:pPr eaLnBrk="1" hangingPunct="1"/>
            <a:r>
              <a:rPr lang="de-DE" altLang="en-US"/>
              <a:t>Bitte zuerst lesen: So nutzen Sie diese Vorlage</a:t>
            </a:r>
          </a:p>
        </p:txBody>
      </p:sp>
      <p:sp>
        <p:nvSpPr>
          <p:cNvPr id="20" name="Footer"/>
          <p:cNvSpPr>
            <a:spLocks noGrp="1"/>
          </p:cNvSpPr>
          <p:nvPr>
            <p:ph type="ftr" idx="11"/>
          </p:nvPr>
        </p:nvSpPr>
        <p:spPr/>
        <p:txBody>
          <a:bodyPr lIns="0" tIns="0" rIns="0" bIns="0" anchor="ctr" wrap="square"/>
          <a:lstStyle>
            <a:lvl1pPr algn="l" eaLnBrk="1" hangingPunct="1">
              <a:defRPr sz="1000">
                <a:solidFill>
                  <a:schemeClr val="tx2"/>
                </a:solidFill>
                <a:latin typeface="+mn-lt"/>
                <a:ea typeface="+mn-ea"/>
                <a:cs typeface="+mn-cs"/>
              </a:defRPr>
            </a:lvl1pPr>
          </a:lstStyle>
          <a:p>
            <a:pPr eaLnBrk="1" hangingPunct="1"/>
            <a:r>
              <a:rPr lang="de-DE" altLang="en-US"/>
              <a:t>Universität XX · Disputation</a:t>
            </a:r>
          </a:p>
        </p:txBody>
      </p:sp>
      <p:sp>
        <p:nvSpPr>
          <p:cNvPr id="21" name="Slide Number"/>
          <p:cNvSpPr>
            <a:spLocks noGrp="1"/>
          </p:cNvSpPr>
          <p:nvPr>
            <p:ph type="sldNum" idx="12"/>
          </p:nvPr>
        </p:nvSpPr>
        <p:spPr/>
        <p:txBody>
          <a:bodyPr lIns="0" tIns="0" rIns="0" bIns="0" anchor="ctr" wrap="square"/>
          <a:lstStyle>
            <a:lvl1pPr algn="r" eaLnBrk="1" hangingPunct="1">
              <a:defRPr sz="1000">
                <a:solidFill>
                  <a:schemeClr val="tx2"/>
                </a:solidFill>
                <a:latin typeface="+mn-lt"/>
                <a:ea typeface="+mn-ea"/>
                <a:cs typeface="+mn-cs"/>
              </a:defRPr>
            </a:lvl1pPr>
          </a:lstStyle>
          <a:p>
            <a:pPr eaLnBrk="1" hangingPunct="1"/>
            <a:fld id="{B6F15528-21DE-4FAA-801E-634DDDAF4B2B}" type="slidenum">
              <a:rPr lang="de-DE"/>
              <a:t>‹#›</a:t>
            </a:fld>
          </a:p>
        </p:txBody>
      </p:sp>
      <p:sp>
        <p:nvSpPr>
          <p:cNvPr id="22" name="Rectangle 21"/>
          <p:cNvSpPr/>
          <p:nvPr/>
        </p:nvSpPr>
        <p:spPr>
          <a:xfrm>
            <a:off x="548640" y="1691640"/>
            <a:ext cx="5364327" cy="1874519"/>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3" name="Rectangle 22"/>
          <p:cNvSpPr/>
          <p:nvPr/>
        </p:nvSpPr>
        <p:spPr>
          <a:xfrm>
            <a:off x="548640" y="1691640"/>
            <a:ext cx="5364327" cy="54864"/>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4" name="TextBox 23"/>
          <p:cNvSpPr txBox="1"/>
          <p:nvPr/>
        </p:nvSpPr>
        <p:spPr>
          <a:xfrm>
            <a:off x="822959" y="1920240"/>
            <a:ext cx="4815687" cy="457200"/>
          </a:xfrm>
          <a:prstGeom prst="rect">
            <a:avLst/>
          </a:prstGeom>
          <a:noFill/>
        </p:spPr>
        <p:txBody>
          <a:bodyPr wrap="square" anchor="t" lIns="0" rIns="0" tIns="0" bIns="0">
            <a:spAutoFit/>
          </a:bodyPr>
          <a:lstStyle/>
          <a:p>
            <a:pPr eaLnBrk="1" hangingPunct="1">
              <a:lnSpc>
                <a:spcPct val="120000"/>
              </a:lnSpc>
            </a:pPr>
            <a:r>
              <a:rPr lang="de-DE" altLang="en-US" sz="1800" b="1">
                <a:solidFill>
                  <a:schemeClr val="accent1"/>
                </a:solidFill>
              </a:rPr>
              <a:t>1  Inhalte ersetzen</a:t>
            </a:r>
          </a:p>
        </p:txBody>
      </p:sp>
      <p:sp>
        <p:nvSpPr>
          <p:cNvPr id="25" name="TextBox 24"/>
          <p:cNvSpPr txBox="1"/>
          <p:nvPr/>
        </p:nvSpPr>
        <p:spPr>
          <a:xfrm>
            <a:off x="822959" y="2468880"/>
            <a:ext cx="4815687" cy="960119"/>
          </a:xfrm>
          <a:prstGeom prst="rect">
            <a:avLst/>
          </a:prstGeom>
          <a:noFill/>
        </p:spPr>
        <p:txBody>
          <a:bodyPr wrap="square" anchor="t" lIns="0" rIns="0" tIns="0" bIns="0">
            <a:spAutoFit/>
          </a:bodyPr>
          <a:lstStyle/>
          <a:p>
            <a:pPr eaLnBrk="1" hangingPunct="1">
              <a:lnSpc>
                <a:spcPct val="130000"/>
              </a:lnSpc>
            </a:pPr>
            <a:r>
              <a:rPr lang="de-DE" altLang="en-US" sz="1600">
                <a:solidFill>
                  <a:schemeClr val="dk1"/>
                </a:solidFill>
              </a:rPr>
              <a:t>Inhalte, Namen und Daten sind fiktive Beispiele; Diagramme sind als „Beispieldaten“ markiert. Ersetzen Sie sie Folie für Folie.</a:t>
            </a:r>
          </a:p>
        </p:txBody>
      </p:sp>
      <p:sp>
        <p:nvSpPr>
          <p:cNvPr id="26" name="Rectangle 25"/>
          <p:cNvSpPr/>
          <p:nvPr/>
        </p:nvSpPr>
        <p:spPr>
          <a:xfrm>
            <a:off x="6278727" y="1691640"/>
            <a:ext cx="5364327" cy="1874519"/>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7" name="Rectangle 26"/>
          <p:cNvSpPr/>
          <p:nvPr/>
        </p:nvSpPr>
        <p:spPr>
          <a:xfrm>
            <a:off x="6278727" y="1691640"/>
            <a:ext cx="5364327" cy="54864"/>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8" name="TextBox 27"/>
          <p:cNvSpPr txBox="1"/>
          <p:nvPr/>
        </p:nvSpPr>
        <p:spPr>
          <a:xfrm>
            <a:off x="6553047" y="1920240"/>
            <a:ext cx="4815687" cy="457200"/>
          </a:xfrm>
          <a:prstGeom prst="rect">
            <a:avLst/>
          </a:prstGeom>
          <a:noFill/>
        </p:spPr>
        <p:txBody>
          <a:bodyPr wrap="square" anchor="t" lIns="0" rIns="0" tIns="0" bIns="0">
            <a:spAutoFit/>
          </a:bodyPr>
          <a:lstStyle/>
          <a:p>
            <a:pPr eaLnBrk="1" hangingPunct="1">
              <a:lnSpc>
                <a:spcPct val="120000"/>
              </a:lnSpc>
            </a:pPr>
            <a:r>
              <a:rPr lang="de-DE" altLang="en-US" sz="1800" b="1">
                <a:solidFill>
                  <a:schemeClr val="accent2"/>
                </a:solidFill>
              </a:rPr>
              <a:t>2  Bilder einfügen</a:t>
            </a:r>
          </a:p>
        </p:txBody>
      </p:sp>
      <p:sp>
        <p:nvSpPr>
          <p:cNvPr id="29" name="TextBox 28"/>
          <p:cNvSpPr txBox="1"/>
          <p:nvPr/>
        </p:nvSpPr>
        <p:spPr>
          <a:xfrm>
            <a:off x="6553047" y="2468880"/>
            <a:ext cx="4815687" cy="960119"/>
          </a:xfrm>
          <a:prstGeom prst="rect">
            <a:avLst/>
          </a:prstGeom>
          <a:noFill/>
        </p:spPr>
        <p:txBody>
          <a:bodyPr wrap="square" anchor="t" lIns="0" rIns="0" tIns="0" bIns="0">
            <a:spAutoFit/>
          </a:bodyPr>
          <a:lstStyle/>
          <a:p>
            <a:pPr eaLnBrk="1" hangingPunct="1">
              <a:lnSpc>
                <a:spcPct val="130000"/>
              </a:lnSpc>
            </a:pPr>
            <a:r>
              <a:rPr lang="de-DE" altLang="en-US" sz="1600">
                <a:solidFill>
                  <a:schemeClr val="dk1"/>
                </a:solidFill>
              </a:rPr>
              <a:t>Auf das Symbol im Bildrahmen klicken. Der Link unter einer Abbildung öffnet SciDraw AI mit passendem, vorausgefülltem Prompt.</a:t>
            </a:r>
          </a:p>
        </p:txBody>
      </p:sp>
      <p:sp>
        <p:nvSpPr>
          <p:cNvPr id="30" name="Rectangle 29"/>
          <p:cNvSpPr/>
          <p:nvPr/>
        </p:nvSpPr>
        <p:spPr>
          <a:xfrm>
            <a:off x="548640" y="3703320"/>
            <a:ext cx="5364327" cy="1874519"/>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1" name="Rectangle 30"/>
          <p:cNvSpPr/>
          <p:nvPr/>
        </p:nvSpPr>
        <p:spPr>
          <a:xfrm>
            <a:off x="548640" y="3703320"/>
            <a:ext cx="5364327" cy="54864"/>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2" name="TextBox 31"/>
          <p:cNvSpPr txBox="1"/>
          <p:nvPr/>
        </p:nvSpPr>
        <p:spPr>
          <a:xfrm>
            <a:off x="822959" y="3931920"/>
            <a:ext cx="4815687" cy="457200"/>
          </a:xfrm>
          <a:prstGeom prst="rect">
            <a:avLst/>
          </a:prstGeom>
          <a:noFill/>
        </p:spPr>
        <p:txBody>
          <a:bodyPr wrap="square" anchor="t" lIns="0" rIns="0" tIns="0" bIns="0">
            <a:spAutoFit/>
          </a:bodyPr>
          <a:lstStyle/>
          <a:p>
            <a:pPr eaLnBrk="1" hangingPunct="1">
              <a:lnSpc>
                <a:spcPct val="120000"/>
              </a:lnSpc>
            </a:pPr>
            <a:r>
              <a:rPr lang="de-DE" altLang="en-US" sz="1800" b="1">
                <a:solidFill>
                  <a:schemeClr val="accent3"/>
                </a:solidFill>
              </a:rPr>
              <a:t>3  Diagramme ändern</a:t>
            </a:r>
          </a:p>
        </p:txBody>
      </p:sp>
      <p:sp>
        <p:nvSpPr>
          <p:cNvPr id="33" name="TextBox 32"/>
          <p:cNvSpPr txBox="1"/>
          <p:nvPr/>
        </p:nvSpPr>
        <p:spPr>
          <a:xfrm>
            <a:off x="822959" y="4480560"/>
            <a:ext cx="4815687" cy="960119"/>
          </a:xfrm>
          <a:prstGeom prst="rect">
            <a:avLst/>
          </a:prstGeom>
          <a:noFill/>
        </p:spPr>
        <p:txBody>
          <a:bodyPr wrap="square" anchor="t" lIns="0" rIns="0" tIns="0" bIns="0">
            <a:spAutoFit/>
          </a:bodyPr>
          <a:lstStyle/>
          <a:p>
            <a:pPr eaLnBrk="1" hangingPunct="1">
              <a:lnSpc>
                <a:spcPct val="130000"/>
              </a:lnSpc>
            </a:pPr>
            <a:r>
              <a:rPr lang="de-DE" altLang="en-US" sz="1600">
                <a:solidFill>
                  <a:schemeClr val="dk1"/>
                </a:solidFill>
              </a:rPr>
              <a:t>Alle Diagramme sind native PowerPoint-Diagramme: Rechtsklick → „Daten bearbeiten“, das Diagramm passt sich an.</a:t>
            </a:r>
          </a:p>
        </p:txBody>
      </p:sp>
      <p:sp>
        <p:nvSpPr>
          <p:cNvPr id="34" name="Rectangle 33"/>
          <p:cNvSpPr/>
          <p:nvPr/>
        </p:nvSpPr>
        <p:spPr>
          <a:xfrm>
            <a:off x="6278727" y="3703320"/>
            <a:ext cx="5364327" cy="1874519"/>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5" name="Rectangle 34"/>
          <p:cNvSpPr/>
          <p:nvPr/>
        </p:nvSpPr>
        <p:spPr>
          <a:xfrm>
            <a:off x="6278727" y="3703320"/>
            <a:ext cx="5364327" cy="54864"/>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6" name="TextBox 35"/>
          <p:cNvSpPr txBox="1"/>
          <p:nvPr/>
        </p:nvSpPr>
        <p:spPr>
          <a:xfrm>
            <a:off x="6553047" y="3931920"/>
            <a:ext cx="4815687" cy="457200"/>
          </a:xfrm>
          <a:prstGeom prst="rect">
            <a:avLst/>
          </a:prstGeom>
          <a:noFill/>
        </p:spPr>
        <p:txBody>
          <a:bodyPr wrap="square" anchor="t" lIns="0" rIns="0" tIns="0" bIns="0">
            <a:spAutoFit/>
          </a:bodyPr>
          <a:lstStyle/>
          <a:p>
            <a:pPr eaLnBrk="1" hangingPunct="1">
              <a:lnSpc>
                <a:spcPct val="120000"/>
              </a:lnSpc>
            </a:pPr>
            <a:r>
              <a:rPr lang="de-DE" altLang="en-US" sz="1800" b="1">
                <a:solidFill>
                  <a:schemeClr val="accent6"/>
                </a:solidFill>
              </a:rPr>
              <a:t>4  Farben anpassen</a:t>
            </a:r>
          </a:p>
        </p:txBody>
      </p:sp>
      <p:sp>
        <p:nvSpPr>
          <p:cNvPr id="37" name="TextBox 36"/>
          <p:cNvSpPr txBox="1"/>
          <p:nvPr/>
        </p:nvSpPr>
        <p:spPr>
          <a:xfrm>
            <a:off x="6553047" y="4480560"/>
            <a:ext cx="4815687" cy="960119"/>
          </a:xfrm>
          <a:prstGeom prst="rect">
            <a:avLst/>
          </a:prstGeom>
          <a:noFill/>
        </p:spPr>
        <p:txBody>
          <a:bodyPr wrap="square" anchor="t" lIns="0" rIns="0" tIns="0" bIns="0">
            <a:spAutoFit/>
          </a:bodyPr>
          <a:lstStyle/>
          <a:p>
            <a:pPr eaLnBrk="1" hangingPunct="1">
              <a:lnSpc>
                <a:spcPct val="130000"/>
              </a:lnSpc>
            </a:pPr>
            <a:r>
              <a:rPr lang="de-DE" altLang="en-US" sz="1600">
                <a:solidFill>
                  <a:schemeClr val="dk1"/>
                </a:solidFill>
              </a:rPr>
              <a:t>Entwurf → Varianten → Farben färbt die gesamte Präsentation um. Schrift: Arial, unter Windows und macOS gleich.</a:t>
            </a:r>
          </a:p>
        </p:txBody>
      </p:sp>
      <p:sp>
        <p:nvSpPr>
          <p:cNvPr id="38" name="TextBox 37"/>
          <p:cNvSpPr txBox="1"/>
          <p:nvPr/>
        </p:nvSpPr>
        <p:spPr>
          <a:xfrm>
            <a:off x="548640" y="5669280"/>
            <a:ext cx="11094415" cy="685800"/>
          </a:xfrm>
          <a:prstGeom prst="rect">
            <a:avLst/>
          </a:prstGeom>
          <a:noFill/>
        </p:spPr>
        <p:txBody>
          <a:bodyPr wrap="square" anchor="t" lIns="0" rIns="0" tIns="0" bIns="0">
            <a:spAutoFit/>
          </a:bodyPr>
          <a:lstStyle/>
          <a:p>
            <a:pPr eaLnBrk="1" hangingPunct="1">
              <a:lnSpc>
                <a:spcPct val="120000"/>
              </a:lnSpc>
            </a:pPr>
            <a:r>
              <a:rPr lang="de-DE" altLang="en-US" sz="1400" b="1"/>
              <a:t>Zeitrahmen  </a:t>
            </a:r>
            <a:r>
              <a:rPr lang="de-DE" altLang="en-US" sz="1400">
                <a:solidFill>
                  <a:srgbClr val="5F6B78"/>
                </a:solidFill>
              </a:rPr>
              <a:t>Disputation: je nach Promotionsordnung meist 20–30 Min. Vortrag, danach Diskussion mit der Kommission. Masterkolloquium: 15–20 Min. – Deckblatt anpassen, Publikationsfolie streichen. Diese Folie und die zwei Backup-Folien am Ende sind ausgeblendet.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3"/>
          </p:nvPr>
        </p:nvSpPr>
        <p:spPr/>
        <p:txBody>
          <a:bodyPr/>
          <a:lstStyle/>
          <a:p>
            <a:pPr eaLnBrk="1" hangingPunct="1"/>
            <a:r>
              <a:rPr lang="de-DE" altLang="en-US"/>
              <a:t>GLIEDERUNG</a:t>
            </a:r>
          </a:p>
        </p:txBody>
      </p:sp>
      <p:sp>
        <p:nvSpPr>
          <p:cNvPr id="3" name="Title 2"/>
          <p:cNvSpPr>
            <a:spLocks noGrp="1"/>
          </p:cNvSpPr>
          <p:nvPr>
            <p:ph type="title"/>
          </p:nvPr>
        </p:nvSpPr>
        <p:spPr/>
        <p:txBody>
          <a:bodyPr/>
          <a:lstStyle/>
          <a:p>
            <a:pPr eaLnBrk="1" hangingPunct="1"/>
            <a:r>
              <a:rPr lang="de-DE" altLang="en-US"/>
              <a:t>Gliederung</a:t>
            </a:r>
          </a:p>
        </p:txBody>
      </p:sp>
      <p:sp>
        <p:nvSpPr>
          <p:cNvPr id="20" name="Footer"/>
          <p:cNvSpPr>
            <a:spLocks noGrp="1"/>
          </p:cNvSpPr>
          <p:nvPr>
            <p:ph type="ftr" idx="11"/>
          </p:nvPr>
        </p:nvSpPr>
        <p:spPr/>
        <p:txBody>
          <a:bodyPr lIns="0" tIns="0" rIns="0" bIns="0" anchor="ctr" wrap="square"/>
          <a:lstStyle>
            <a:lvl1pPr algn="l" eaLnBrk="1" hangingPunct="1">
              <a:defRPr sz="1000">
                <a:solidFill>
                  <a:schemeClr val="tx2"/>
                </a:solidFill>
                <a:latin typeface="+mn-lt"/>
                <a:ea typeface="+mn-ea"/>
                <a:cs typeface="+mn-cs"/>
              </a:defRPr>
            </a:lvl1pPr>
          </a:lstStyle>
          <a:p>
            <a:pPr eaLnBrk="1" hangingPunct="1"/>
            <a:r>
              <a:rPr lang="de-DE" altLang="en-US"/>
              <a:t>Universität XX · Disputation</a:t>
            </a:r>
          </a:p>
        </p:txBody>
      </p:sp>
      <p:sp>
        <p:nvSpPr>
          <p:cNvPr id="21" name="Slide Number"/>
          <p:cNvSpPr>
            <a:spLocks noGrp="1"/>
          </p:cNvSpPr>
          <p:nvPr>
            <p:ph type="sldNum" idx="12"/>
          </p:nvPr>
        </p:nvSpPr>
        <p:spPr/>
        <p:txBody>
          <a:bodyPr lIns="0" tIns="0" rIns="0" bIns="0" anchor="ctr" wrap="square"/>
          <a:lstStyle>
            <a:lvl1pPr algn="r" eaLnBrk="1" hangingPunct="1">
              <a:defRPr sz="1000">
                <a:solidFill>
                  <a:schemeClr val="tx2"/>
                </a:solidFill>
                <a:latin typeface="+mn-lt"/>
                <a:ea typeface="+mn-ea"/>
                <a:cs typeface="+mn-cs"/>
              </a:defRPr>
            </a:lvl1pPr>
          </a:lstStyle>
          <a:p>
            <a:pPr eaLnBrk="1" hangingPunct="1"/>
            <a:fld id="{B6F15528-21DE-4FAA-801E-634DDDAF4B2B}" type="slidenum">
              <a:rPr lang="de-DE"/>
              <a:t>‹#›</a:t>
            </a:fld>
          </a:p>
        </p:txBody>
      </p:sp>
      <p:sp>
        <p:nvSpPr>
          <p:cNvPr id="22" name="Rectangle 21"/>
          <p:cNvSpPr/>
          <p:nvPr/>
        </p:nvSpPr>
        <p:spPr>
          <a:xfrm>
            <a:off x="548640" y="1737360"/>
            <a:ext cx="749808" cy="71323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3" name="TextBox 22"/>
          <p:cNvSpPr txBox="1"/>
          <p:nvPr/>
        </p:nvSpPr>
        <p:spPr>
          <a:xfrm>
            <a:off x="548640" y="1737360"/>
            <a:ext cx="749808" cy="713232"/>
          </a:xfrm>
          <a:prstGeom prst="rect">
            <a:avLst/>
          </a:prstGeom>
          <a:noFill/>
        </p:spPr>
        <p:txBody>
          <a:bodyPr wrap="square" anchor="ctr" lIns="0" rIns="0" tIns="0" bIns="0">
            <a:spAutoFit/>
          </a:bodyPr>
          <a:lstStyle/>
          <a:p>
            <a:pPr eaLnBrk="1" hangingPunct="1" algn="ctr">
              <a:lnSpc>
                <a:spcPct val="120000"/>
              </a:lnSpc>
            </a:pPr>
            <a:r>
              <a:rPr lang="de-DE" altLang="en-US" sz="2200" b="1">
                <a:solidFill>
                  <a:srgbClr val="FFFFFF"/>
                </a:solidFill>
              </a:rPr>
              <a:t>01</a:t>
            </a:r>
          </a:p>
        </p:txBody>
      </p:sp>
      <p:sp>
        <p:nvSpPr>
          <p:cNvPr id="24" name="TextBox 23"/>
          <p:cNvSpPr txBox="1"/>
          <p:nvPr/>
        </p:nvSpPr>
        <p:spPr>
          <a:xfrm>
            <a:off x="1554480" y="1719072"/>
            <a:ext cx="4754880" cy="411480"/>
          </a:xfrm>
          <a:prstGeom prst="rect">
            <a:avLst/>
          </a:prstGeom>
          <a:noFill/>
        </p:spPr>
        <p:txBody>
          <a:bodyPr wrap="square" anchor="t" lIns="0" rIns="0" tIns="0" bIns="0">
            <a:spAutoFit/>
          </a:bodyPr>
          <a:lstStyle/>
          <a:p>
            <a:pPr eaLnBrk="1" hangingPunct="1">
              <a:lnSpc>
                <a:spcPct val="120000"/>
              </a:lnSpc>
            </a:pPr>
            <a:r>
              <a:rPr lang="de-DE" altLang="en-US" sz="2100" b="1"/>
              <a:t>Einleitung</a:t>
            </a:r>
          </a:p>
        </p:txBody>
      </p:sp>
      <p:sp>
        <p:nvSpPr>
          <p:cNvPr id="25" name="TextBox 24"/>
          <p:cNvSpPr txBox="1"/>
          <p:nvPr/>
        </p:nvSpPr>
        <p:spPr>
          <a:xfrm>
            <a:off x="1554480" y="2139696"/>
            <a:ext cx="4754880" cy="310896"/>
          </a:xfrm>
          <a:prstGeom prst="rect">
            <a:avLst/>
          </a:prstGeom>
          <a:noFill/>
        </p:spPr>
        <p:txBody>
          <a:bodyPr wrap="square" anchor="t" lIns="0" rIns="0" tIns="0" bIns="0">
            <a:spAutoFit/>
          </a:bodyPr>
          <a:lstStyle/>
          <a:p>
            <a:pPr eaLnBrk="1" hangingPunct="1">
              <a:lnSpc>
                <a:spcPct val="120000"/>
              </a:lnSpc>
            </a:pPr>
            <a:r>
              <a:rPr lang="de-DE" altLang="en-US" sz="1400">
                <a:solidFill>
                  <a:srgbClr val="5F6B78"/>
                </a:solidFill>
              </a:rPr>
              <a:t>Warum diese Fragestellung?</a:t>
            </a:r>
          </a:p>
        </p:txBody>
      </p:sp>
      <p:sp>
        <p:nvSpPr>
          <p:cNvPr id="26" name="Rectangle 25"/>
          <p:cNvSpPr/>
          <p:nvPr/>
        </p:nvSpPr>
        <p:spPr>
          <a:xfrm>
            <a:off x="548640" y="2633472"/>
            <a:ext cx="749808" cy="71323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7" name="TextBox 26"/>
          <p:cNvSpPr txBox="1"/>
          <p:nvPr/>
        </p:nvSpPr>
        <p:spPr>
          <a:xfrm>
            <a:off x="548640" y="2633472"/>
            <a:ext cx="749808" cy="713232"/>
          </a:xfrm>
          <a:prstGeom prst="rect">
            <a:avLst/>
          </a:prstGeom>
          <a:noFill/>
        </p:spPr>
        <p:txBody>
          <a:bodyPr wrap="square" anchor="ctr" lIns="0" rIns="0" tIns="0" bIns="0">
            <a:spAutoFit/>
          </a:bodyPr>
          <a:lstStyle/>
          <a:p>
            <a:pPr eaLnBrk="1" hangingPunct="1" algn="ctr">
              <a:lnSpc>
                <a:spcPct val="120000"/>
              </a:lnSpc>
            </a:pPr>
            <a:r>
              <a:rPr lang="de-DE" altLang="en-US" sz="2200" b="1">
                <a:solidFill>
                  <a:srgbClr val="FFFFFF"/>
                </a:solidFill>
              </a:rPr>
              <a:t>02</a:t>
            </a:r>
          </a:p>
        </p:txBody>
      </p:sp>
      <p:sp>
        <p:nvSpPr>
          <p:cNvPr id="28" name="TextBox 27"/>
          <p:cNvSpPr txBox="1"/>
          <p:nvPr/>
        </p:nvSpPr>
        <p:spPr>
          <a:xfrm>
            <a:off x="1554480" y="2615184"/>
            <a:ext cx="4754880" cy="411480"/>
          </a:xfrm>
          <a:prstGeom prst="rect">
            <a:avLst/>
          </a:prstGeom>
          <a:noFill/>
        </p:spPr>
        <p:txBody>
          <a:bodyPr wrap="square" anchor="t" lIns="0" rIns="0" tIns="0" bIns="0">
            <a:spAutoFit/>
          </a:bodyPr>
          <a:lstStyle/>
          <a:p>
            <a:pPr eaLnBrk="1" hangingPunct="1">
              <a:lnSpc>
                <a:spcPct val="120000"/>
              </a:lnSpc>
            </a:pPr>
            <a:r>
              <a:rPr lang="de-DE" altLang="en-US" sz="2100" b="1"/>
              <a:t>Material und Methoden</a:t>
            </a:r>
          </a:p>
        </p:txBody>
      </p:sp>
      <p:sp>
        <p:nvSpPr>
          <p:cNvPr id="29" name="TextBox 28"/>
          <p:cNvSpPr txBox="1"/>
          <p:nvPr/>
        </p:nvSpPr>
        <p:spPr>
          <a:xfrm>
            <a:off x="1554480" y="3035808"/>
            <a:ext cx="4754880" cy="310896"/>
          </a:xfrm>
          <a:prstGeom prst="rect">
            <a:avLst/>
          </a:prstGeom>
          <a:noFill/>
        </p:spPr>
        <p:txBody>
          <a:bodyPr wrap="square" anchor="t" lIns="0" rIns="0" tIns="0" bIns="0">
            <a:spAutoFit/>
          </a:bodyPr>
          <a:lstStyle/>
          <a:p>
            <a:pPr eaLnBrk="1" hangingPunct="1">
              <a:lnSpc>
                <a:spcPct val="120000"/>
              </a:lnSpc>
            </a:pPr>
            <a:r>
              <a:rPr lang="de-DE" altLang="en-US" sz="1400">
                <a:solidFill>
                  <a:srgbClr val="5F6B78"/>
                </a:solidFill>
              </a:rPr>
              <a:t>Was wurde wie untersucht?</a:t>
            </a:r>
          </a:p>
        </p:txBody>
      </p:sp>
      <p:sp>
        <p:nvSpPr>
          <p:cNvPr id="30" name="Rectangle 29"/>
          <p:cNvSpPr/>
          <p:nvPr/>
        </p:nvSpPr>
        <p:spPr>
          <a:xfrm>
            <a:off x="548640" y="3529584"/>
            <a:ext cx="749808" cy="71323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1" name="TextBox 30"/>
          <p:cNvSpPr txBox="1"/>
          <p:nvPr/>
        </p:nvSpPr>
        <p:spPr>
          <a:xfrm>
            <a:off x="548640" y="3529584"/>
            <a:ext cx="749808" cy="713232"/>
          </a:xfrm>
          <a:prstGeom prst="rect">
            <a:avLst/>
          </a:prstGeom>
          <a:noFill/>
        </p:spPr>
        <p:txBody>
          <a:bodyPr wrap="square" anchor="ctr" lIns="0" rIns="0" tIns="0" bIns="0">
            <a:spAutoFit/>
          </a:bodyPr>
          <a:lstStyle/>
          <a:p>
            <a:pPr eaLnBrk="1" hangingPunct="1" algn="ctr">
              <a:lnSpc>
                <a:spcPct val="120000"/>
              </a:lnSpc>
            </a:pPr>
            <a:r>
              <a:rPr lang="de-DE" altLang="en-US" sz="2200" b="1">
                <a:solidFill>
                  <a:srgbClr val="FFFFFF"/>
                </a:solidFill>
              </a:rPr>
              <a:t>03</a:t>
            </a:r>
          </a:p>
        </p:txBody>
      </p:sp>
      <p:sp>
        <p:nvSpPr>
          <p:cNvPr id="32" name="TextBox 31"/>
          <p:cNvSpPr txBox="1"/>
          <p:nvPr/>
        </p:nvSpPr>
        <p:spPr>
          <a:xfrm>
            <a:off x="1554480" y="3511296"/>
            <a:ext cx="4754880" cy="411480"/>
          </a:xfrm>
          <a:prstGeom prst="rect">
            <a:avLst/>
          </a:prstGeom>
          <a:noFill/>
        </p:spPr>
        <p:txBody>
          <a:bodyPr wrap="square" anchor="t" lIns="0" rIns="0" tIns="0" bIns="0">
            <a:spAutoFit/>
          </a:bodyPr>
          <a:lstStyle/>
          <a:p>
            <a:pPr eaLnBrk="1" hangingPunct="1">
              <a:lnSpc>
                <a:spcPct val="120000"/>
              </a:lnSpc>
            </a:pPr>
            <a:r>
              <a:rPr lang="de-DE" altLang="en-US" sz="2100" b="1"/>
              <a:t>Ergebnisse</a:t>
            </a:r>
          </a:p>
        </p:txBody>
      </p:sp>
      <p:sp>
        <p:nvSpPr>
          <p:cNvPr id="33" name="TextBox 32"/>
          <p:cNvSpPr txBox="1"/>
          <p:nvPr/>
        </p:nvSpPr>
        <p:spPr>
          <a:xfrm>
            <a:off x="1554480" y="3931920"/>
            <a:ext cx="4754880" cy="310896"/>
          </a:xfrm>
          <a:prstGeom prst="rect">
            <a:avLst/>
          </a:prstGeom>
          <a:noFill/>
        </p:spPr>
        <p:txBody>
          <a:bodyPr wrap="square" anchor="t" lIns="0" rIns="0" tIns="0" bIns="0">
            <a:spAutoFit/>
          </a:bodyPr>
          <a:lstStyle/>
          <a:p>
            <a:pPr eaLnBrk="1" hangingPunct="1">
              <a:lnSpc>
                <a:spcPct val="120000"/>
              </a:lnSpc>
            </a:pPr>
            <a:r>
              <a:rPr lang="de-DE" altLang="en-US" sz="1400">
                <a:solidFill>
                  <a:srgbClr val="5F6B78"/>
                </a:solidFill>
              </a:rPr>
              <a:t>Die zentralen Befunde, kapitelweise</a:t>
            </a:r>
          </a:p>
        </p:txBody>
      </p:sp>
      <p:sp>
        <p:nvSpPr>
          <p:cNvPr id="34" name="Rectangle 33"/>
          <p:cNvSpPr/>
          <p:nvPr/>
        </p:nvSpPr>
        <p:spPr>
          <a:xfrm>
            <a:off x="548640" y="4425696"/>
            <a:ext cx="749808" cy="71323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5" name="TextBox 34"/>
          <p:cNvSpPr txBox="1"/>
          <p:nvPr/>
        </p:nvSpPr>
        <p:spPr>
          <a:xfrm>
            <a:off x="548640" y="4425696"/>
            <a:ext cx="749808" cy="713232"/>
          </a:xfrm>
          <a:prstGeom prst="rect">
            <a:avLst/>
          </a:prstGeom>
          <a:noFill/>
        </p:spPr>
        <p:txBody>
          <a:bodyPr wrap="square" anchor="ctr" lIns="0" rIns="0" tIns="0" bIns="0">
            <a:spAutoFit/>
          </a:bodyPr>
          <a:lstStyle/>
          <a:p>
            <a:pPr eaLnBrk="1" hangingPunct="1" algn="ctr">
              <a:lnSpc>
                <a:spcPct val="120000"/>
              </a:lnSpc>
            </a:pPr>
            <a:r>
              <a:rPr lang="de-DE" altLang="en-US" sz="2200" b="1">
                <a:solidFill>
                  <a:srgbClr val="FFFFFF"/>
                </a:solidFill>
              </a:rPr>
              <a:t>04</a:t>
            </a:r>
          </a:p>
        </p:txBody>
      </p:sp>
      <p:sp>
        <p:nvSpPr>
          <p:cNvPr id="36" name="TextBox 35"/>
          <p:cNvSpPr txBox="1"/>
          <p:nvPr/>
        </p:nvSpPr>
        <p:spPr>
          <a:xfrm>
            <a:off x="1554480" y="4407408"/>
            <a:ext cx="4754880" cy="411480"/>
          </a:xfrm>
          <a:prstGeom prst="rect">
            <a:avLst/>
          </a:prstGeom>
          <a:noFill/>
        </p:spPr>
        <p:txBody>
          <a:bodyPr wrap="square" anchor="t" lIns="0" rIns="0" tIns="0" bIns="0">
            <a:spAutoFit/>
          </a:bodyPr>
          <a:lstStyle/>
          <a:p>
            <a:pPr eaLnBrk="1" hangingPunct="1">
              <a:lnSpc>
                <a:spcPct val="120000"/>
              </a:lnSpc>
            </a:pPr>
            <a:r>
              <a:rPr lang="de-DE" altLang="en-US" sz="2100" b="1"/>
              <a:t>Diskussion und Ausblick</a:t>
            </a:r>
          </a:p>
        </p:txBody>
      </p:sp>
      <p:sp>
        <p:nvSpPr>
          <p:cNvPr id="37" name="TextBox 36"/>
          <p:cNvSpPr txBox="1"/>
          <p:nvPr/>
        </p:nvSpPr>
        <p:spPr>
          <a:xfrm>
            <a:off x="1554480" y="4828032"/>
            <a:ext cx="4754880" cy="310896"/>
          </a:xfrm>
          <a:prstGeom prst="rect">
            <a:avLst/>
          </a:prstGeom>
          <a:noFill/>
        </p:spPr>
        <p:txBody>
          <a:bodyPr wrap="square" anchor="t" lIns="0" rIns="0" tIns="0" bIns="0">
            <a:spAutoFit/>
          </a:bodyPr>
          <a:lstStyle/>
          <a:p>
            <a:pPr eaLnBrk="1" hangingPunct="1">
              <a:lnSpc>
                <a:spcPct val="120000"/>
              </a:lnSpc>
            </a:pPr>
            <a:r>
              <a:rPr lang="de-DE" altLang="en-US" sz="1400">
                <a:solidFill>
                  <a:srgbClr val="5F6B78"/>
                </a:solidFill>
              </a:rPr>
              <a:t>Einordnung, Limitationen, nächste Schritte</a:t>
            </a:r>
          </a:p>
        </p:txBody>
      </p:sp>
      <p:sp>
        <p:nvSpPr>
          <p:cNvPr id="38" name="Rectangle 37"/>
          <p:cNvSpPr/>
          <p:nvPr/>
        </p:nvSpPr>
        <p:spPr>
          <a:xfrm>
            <a:off x="548640" y="5321808"/>
            <a:ext cx="749808" cy="713232"/>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9" name="TextBox 38"/>
          <p:cNvSpPr txBox="1"/>
          <p:nvPr/>
        </p:nvSpPr>
        <p:spPr>
          <a:xfrm>
            <a:off x="548640" y="5321808"/>
            <a:ext cx="749808" cy="713232"/>
          </a:xfrm>
          <a:prstGeom prst="rect">
            <a:avLst/>
          </a:prstGeom>
          <a:noFill/>
        </p:spPr>
        <p:txBody>
          <a:bodyPr wrap="square" anchor="ctr" lIns="0" rIns="0" tIns="0" bIns="0">
            <a:spAutoFit/>
          </a:bodyPr>
          <a:lstStyle/>
          <a:p>
            <a:pPr eaLnBrk="1" hangingPunct="1" algn="ctr">
              <a:lnSpc>
                <a:spcPct val="120000"/>
              </a:lnSpc>
            </a:pPr>
            <a:r>
              <a:rPr lang="de-DE" altLang="en-US" sz="2200" b="1">
                <a:solidFill>
                  <a:srgbClr val="FFFFFF"/>
                </a:solidFill>
              </a:rPr>
              <a:t>05</a:t>
            </a:r>
          </a:p>
        </p:txBody>
      </p:sp>
      <p:sp>
        <p:nvSpPr>
          <p:cNvPr id="40" name="TextBox 39"/>
          <p:cNvSpPr txBox="1"/>
          <p:nvPr/>
        </p:nvSpPr>
        <p:spPr>
          <a:xfrm>
            <a:off x="1554480" y="5303520"/>
            <a:ext cx="4754880" cy="411480"/>
          </a:xfrm>
          <a:prstGeom prst="rect">
            <a:avLst/>
          </a:prstGeom>
          <a:noFill/>
        </p:spPr>
        <p:txBody>
          <a:bodyPr wrap="square" anchor="t" lIns="0" rIns="0" tIns="0" bIns="0">
            <a:spAutoFit/>
          </a:bodyPr>
          <a:lstStyle/>
          <a:p>
            <a:pPr eaLnBrk="1" hangingPunct="1">
              <a:lnSpc>
                <a:spcPct val="120000"/>
              </a:lnSpc>
            </a:pPr>
            <a:r>
              <a:rPr lang="de-DE" altLang="en-US" sz="2100" b="1"/>
              <a:t>Publikationen</a:t>
            </a:r>
          </a:p>
        </p:txBody>
      </p:sp>
      <p:sp>
        <p:nvSpPr>
          <p:cNvPr id="41" name="TextBox 40"/>
          <p:cNvSpPr txBox="1"/>
          <p:nvPr/>
        </p:nvSpPr>
        <p:spPr>
          <a:xfrm>
            <a:off x="1554480" y="5724144"/>
            <a:ext cx="4754880" cy="310896"/>
          </a:xfrm>
          <a:prstGeom prst="rect">
            <a:avLst/>
          </a:prstGeom>
          <a:noFill/>
        </p:spPr>
        <p:txBody>
          <a:bodyPr wrap="square" anchor="t" lIns="0" rIns="0" tIns="0" bIns="0">
            <a:spAutoFit/>
          </a:bodyPr>
          <a:lstStyle/>
          <a:p>
            <a:pPr eaLnBrk="1" hangingPunct="1">
              <a:lnSpc>
                <a:spcPct val="120000"/>
              </a:lnSpc>
            </a:pPr>
            <a:r>
              <a:rPr lang="de-DE" altLang="en-US" sz="1400">
                <a:solidFill>
                  <a:srgbClr val="5F6B78"/>
                </a:solidFill>
              </a:rPr>
              <a:t>Veröffentlichungen und Tagungsbeiträge</a:t>
            </a:r>
          </a:p>
        </p:txBody>
      </p:sp>
      <p:sp>
        <p:nvSpPr>
          <p:cNvPr id="42" name="Rectangle 41"/>
          <p:cNvSpPr/>
          <p:nvPr/>
        </p:nvSpPr>
        <p:spPr>
          <a:xfrm>
            <a:off x="6400800" y="1737360"/>
            <a:ext cx="5239512" cy="429768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43" name="Rectangle 42"/>
          <p:cNvSpPr/>
          <p:nvPr/>
        </p:nvSpPr>
        <p:spPr>
          <a:xfrm>
            <a:off x="6400800" y="1737360"/>
            <a:ext cx="5239512" cy="6400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44" name="TextBox 43"/>
          <p:cNvSpPr txBox="1"/>
          <p:nvPr/>
        </p:nvSpPr>
        <p:spPr>
          <a:xfrm>
            <a:off x="6766560" y="2011680"/>
            <a:ext cx="4572000" cy="3840480"/>
          </a:xfrm>
          <a:prstGeom prst="rect">
            <a:avLst/>
          </a:prstGeom>
          <a:noFill/>
        </p:spPr>
        <p:txBody>
          <a:bodyPr wrap="square" anchor="t" lIns="0" rIns="0" tIns="0" bIns="0">
            <a:spAutoFit/>
          </a:bodyPr>
          <a:lstStyle/>
          <a:p>
            <a:pPr eaLnBrk="1" hangingPunct="1">
              <a:lnSpc>
                <a:spcPct val="140000"/>
              </a:lnSpc>
            </a:pPr>
            <a:r>
              <a:rPr lang="de-DE" altLang="en-US" sz="2000" b="1">
                <a:solidFill>
                  <a:schemeClr val="accent1"/>
                </a:solidFill>
              </a:rPr>
              <a:t>Zentrale Forschungsfrage</a:t>
            </a:r>
          </a:p>
          <a:p>
            <a:pPr eaLnBrk="1" hangingPunct="1">
              <a:lnSpc>
                <a:spcPct val="140000"/>
              </a:lnSpc>
              <a:spcBef>
                <a:spcPts val="1400"/>
              </a:spcBef>
            </a:pPr>
            <a:r>
              <a:rPr lang="de-DE" altLang="en-US" sz="2000"/>
              <a:t>Fördert die durch fettreiche Ernährung ausgelöste Darmdysbiose die Leberverfettung, indem sie das Gallensäureprofil verändert und die FXR-Signalgebung in der Leber hemmt?</a:t>
            </a:r>
          </a:p>
          <a:p>
            <a:pPr eaLnBrk="1" hangingPunct="1">
              <a:lnSpc>
                <a:spcPct val="140000"/>
              </a:lnSpc>
              <a:spcBef>
                <a:spcPts val="2200"/>
              </a:spcBef>
            </a:pPr>
            <a:r>
              <a:rPr lang="de-DE" altLang="en-US" sz="1400">
                <a:solidFill>
                  <a:srgbClr val="5F6B78"/>
                </a:solidFill>
              </a:rPr>
              <a:t>Stellen Sie diese Frage an den Anfang – jedes Kapitel kommt auf sie zurück.</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3"/>
          </p:nvPr>
        </p:nvSpPr>
        <p:spPr/>
        <p:txBody>
          <a:bodyPr/>
          <a:lstStyle/>
          <a:p>
            <a:pPr eaLnBrk="1" hangingPunct="1"/>
            <a:r>
              <a:rPr lang="de-DE" altLang="en-US"/>
              <a:t>01</a:t>
            </a:r>
          </a:p>
        </p:txBody>
      </p:sp>
      <p:sp>
        <p:nvSpPr>
          <p:cNvPr id="3" name="Title 2"/>
          <p:cNvSpPr>
            <a:spLocks noGrp="1"/>
          </p:cNvSpPr>
          <p:nvPr>
            <p:ph type="title"/>
          </p:nvPr>
        </p:nvSpPr>
        <p:spPr/>
        <p:txBody>
          <a:bodyPr/>
          <a:lstStyle/>
          <a:p>
            <a:pPr eaLnBrk="1" hangingPunct="1"/>
            <a:r>
              <a:rPr lang="de-DE" altLang="en-US"/>
              <a:t>Einleitung</a:t>
            </a:r>
          </a:p>
        </p:txBody>
      </p:sp>
      <p:sp>
        <p:nvSpPr>
          <p:cNvPr id="4" name="Text Placeholder 3"/>
          <p:cNvSpPr>
            <a:spLocks noGrp="1"/>
          </p:cNvSpPr>
          <p:nvPr>
            <p:ph type="body" idx="1"/>
          </p:nvPr>
        </p:nvSpPr>
        <p:spPr/>
        <p:txBody>
          <a:bodyPr/>
          <a:lstStyle/>
          <a:p>
            <a:pPr eaLnBrk="1" hangingPunct="1"/>
            <a:r>
              <a:rPr lang="de-DE" altLang="en-US"/>
              <a:t>Warum diese Frage? Klinischer Bedarf, Stand des Wissens und die offene Lücke</a:t>
            </a:r>
          </a:p>
        </p:txBody>
      </p:sp>
      <p:sp>
        <p:nvSpPr>
          <p:cNvPr id="20" name="Footer"/>
          <p:cNvSpPr>
            <a:spLocks noGrp="1"/>
          </p:cNvSpPr>
          <p:nvPr>
            <p:ph type="ftr" idx="11"/>
          </p:nvPr>
        </p:nvSpPr>
        <p:spPr/>
        <p:txBody>
          <a:bodyPr lIns="0" tIns="0" rIns="0" bIns="0" anchor="ctr" wrap="square"/>
          <a:lstStyle>
            <a:lvl1pPr algn="l" eaLnBrk="1" hangingPunct="1">
              <a:defRPr sz="1000">
                <a:solidFill>
                  <a:schemeClr val="bg1"/>
                </a:solidFill>
                <a:latin typeface="+mn-lt"/>
                <a:ea typeface="+mn-ea"/>
                <a:cs typeface="+mn-cs"/>
              </a:defRPr>
            </a:lvl1pPr>
          </a:lstStyle>
          <a:p>
            <a:pPr eaLnBrk="1" hangingPunct="1"/>
            <a:r>
              <a:rPr lang="de-DE" altLang="en-US"/>
              <a:t>Universität XX · Disputation</a:t>
            </a:r>
          </a:p>
        </p:txBody>
      </p:sp>
      <p:sp>
        <p:nvSpPr>
          <p:cNvPr id="21" name="Slide Number"/>
          <p:cNvSpPr>
            <a:spLocks noGrp="1"/>
          </p:cNvSpPr>
          <p:nvPr>
            <p:ph type="sldNum" idx="12"/>
          </p:nvPr>
        </p:nvSpPr>
        <p:spPr/>
        <p:txBody>
          <a:bodyPr lIns="0" tIns="0" rIns="0" bIns="0" anchor="ctr" wrap="square"/>
          <a:lstStyle>
            <a:lvl1pPr algn="r" eaLnBrk="1" hangingPunct="1">
              <a:defRPr sz="1000">
                <a:solidFill>
                  <a:schemeClr val="bg1"/>
                </a:solidFill>
                <a:latin typeface="+mn-lt"/>
                <a:ea typeface="+mn-ea"/>
                <a:cs typeface="+mn-cs"/>
              </a:defRPr>
            </a:lvl1pPr>
          </a:lstStyle>
          <a:p>
            <a:pPr eaLnBrk="1" hangingPunct="1"/>
            <a:fld id="{B6F15528-21DE-4FAA-801E-634DDDAF4B2B}" type="slidenum">
              <a:rPr lang="de-DE"/>
              <a:t>‹#›</a:t>
            </a:fld>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3"/>
          </p:nvPr>
        </p:nvSpPr>
        <p:spPr/>
        <p:txBody>
          <a:bodyPr/>
          <a:lstStyle/>
          <a:p>
            <a:pPr eaLnBrk="1" hangingPunct="1"/>
            <a:r>
              <a:rPr lang="de-DE" altLang="en-US"/>
              <a:t>01 Einleitung</a:t>
            </a:r>
          </a:p>
        </p:txBody>
      </p:sp>
      <p:sp>
        <p:nvSpPr>
          <p:cNvPr id="3" name="Title 2"/>
          <p:cNvSpPr>
            <a:spLocks noGrp="1"/>
          </p:cNvSpPr>
          <p:nvPr>
            <p:ph type="title"/>
          </p:nvPr>
        </p:nvSpPr>
        <p:spPr/>
        <p:txBody>
          <a:bodyPr/>
          <a:lstStyle/>
          <a:p>
            <a:pPr eaLnBrk="1" hangingPunct="1"/>
            <a:r>
              <a:rPr lang="de-DE" altLang="en-US"/>
              <a:t>Darm-Leber-Achse: von fettreicher Kost zur Fettleber</a:t>
            </a:r>
          </a:p>
        </p:txBody>
      </p:sp>
      <p:sp>
        <p:nvSpPr>
          <p:cNvPr id="4" name="Text Placeholder 3"/>
          <p:cNvSpPr>
            <a:spLocks noGrp="1"/>
          </p:cNvSpPr>
          <p:nvPr>
            <p:ph type="body" idx="1"/>
          </p:nvPr>
        </p:nvSpPr>
        <p:spPr/>
        <p:txBody>
          <a:bodyPr/>
          <a:lstStyle/>
          <a:p>
            <a:pPr eaLnBrk="1" hangingPunct="1">
              <a:spcBef>
                <a:spcPts val="0"/>
              </a:spcBef>
            </a:pPr>
            <a:r>
              <a:rPr lang="de-DE" altLang="en-US" sz="1700" b="1">
                <a:solidFill>
                  <a:schemeClr val="accent1"/>
                </a:solidFill>
              </a:rPr>
              <a:t>Klinisches Problem</a:t>
            </a:r>
          </a:p>
          <a:p>
            <a:pPr eaLnBrk="1" hangingPunct="1">
              <a:spcBef>
                <a:spcPts val="200"/>
              </a:spcBef>
            </a:pPr>
            <a:r>
              <a:rPr lang="de-DE" altLang="en-US" sz="1700"/>
              <a:t>Die Fettleber (MASLD) ist häufig und eng mit fettreicher Kost verknüpft.</a:t>
            </a:r>
          </a:p>
          <a:p>
            <a:pPr eaLnBrk="1" hangingPunct="1">
              <a:spcBef>
                <a:spcPts val="1200"/>
              </a:spcBef>
            </a:pPr>
            <a:r>
              <a:rPr lang="de-DE" altLang="en-US" sz="1700" b="1">
                <a:solidFill>
                  <a:schemeClr val="accent1"/>
                </a:solidFill>
              </a:rPr>
              <a:t>Stand des Wissens</a:t>
            </a:r>
          </a:p>
          <a:p>
            <a:pPr eaLnBrk="1" hangingPunct="1">
              <a:spcBef>
                <a:spcPts val="200"/>
              </a:spcBef>
            </a:pPr>
            <a:r>
              <a:rPr lang="de-DE" altLang="en-US" sz="1700"/>
              <a:t>Die Darmflora verändert Gallensäuren, die über die Pfortader auf die Leber wirken.</a:t>
            </a:r>
          </a:p>
          <a:p>
            <a:pPr eaLnBrk="1" hangingPunct="1">
              <a:spcBef>
                <a:spcPts val="1200"/>
              </a:spcBef>
            </a:pPr>
            <a:r>
              <a:rPr lang="de-DE" altLang="en-US" sz="1700" b="1">
                <a:solidFill>
                  <a:schemeClr val="accent5"/>
                </a:solidFill>
              </a:rPr>
              <a:t>Offene Frage</a:t>
            </a:r>
          </a:p>
          <a:p>
            <a:pPr eaLnBrk="1" hangingPunct="1">
              <a:spcBef>
                <a:spcPts val="200"/>
              </a:spcBef>
            </a:pPr>
            <a:r>
              <a:rPr lang="de-DE" altLang="en-US" sz="1700"/>
              <a:t>Wie Dysbiose über Gallensäuren die Leber verfetten lässt, ist kausal ungeklärt.</a:t>
            </a:r>
          </a:p>
          <a:p>
            <a:pPr eaLnBrk="1" hangingPunct="1">
              <a:spcBef>
                <a:spcPts val="1200"/>
              </a:spcBef>
            </a:pPr>
            <a:r>
              <a:rPr lang="de-DE" altLang="en-US" sz="1700" b="1">
                <a:solidFill>
                  <a:schemeClr val="accent2"/>
                </a:solidFill>
              </a:rPr>
              <a:t>Relevanz</a:t>
            </a:r>
          </a:p>
          <a:p>
            <a:pPr eaLnBrk="1" hangingPunct="1">
              <a:spcBef>
                <a:spcPts val="200"/>
              </a:spcBef>
            </a:pPr>
            <a:r>
              <a:rPr lang="de-DE" altLang="en-US" sz="1700"/>
              <a:t>Grundlage für Therapien an Darmflora oder Gallensäuren.</a:t>
            </a:r>
          </a:p>
        </p:txBody>
      </p:sp>
      <p:pic>
        <p:nvPicPr>
          <p:cNvPr id="5" name="Picture Placeholder 4" descr="background.jpg"/>
          <p:cNvPicPr>
            <a:picLocks noGrp="1" noChangeAspect="1"/>
          </p:cNvPicPr>
          <p:nvPr>
            <p:ph type="pic" idx="10"/>
          </p:nvPr>
        </p:nvPicPr>
        <p:blipFill>
          <a:blip r:embed="rId2"/>
          <a:srcRect/>
          <a:stretch>
            <a:fillRect/>
          </a:stretch>
        </p:blipFill>
        <p:spPr>
          <a:xfrm>
            <a:off x="5074920" y="2152465"/>
            <a:ext cx="6565392" cy="3055990"/>
          </a:xfrm>
        </p:spPr>
      </p:pic>
      <p:sp>
        <p:nvSpPr>
          <p:cNvPr id="6" name="Text Placeholder 5"/>
          <p:cNvSpPr>
            <a:spLocks noGrp="1"/>
          </p:cNvSpPr>
          <p:nvPr>
            <p:ph type="body" idx="16"/>
          </p:nvPr>
        </p:nvSpPr>
        <p:spPr/>
        <p:txBody>
          <a:bodyPr/>
          <a:lstStyle/>
          <a:p>
            <a:pPr eaLnBrk="1" hangingPunct="1"/>
            <a:r>
              <a:rPr lang="de-DE" altLang="en-US"/>
              <a:t>Abb. 1.1  Darm-Leber-Achse: von fettreicher Ernährung zur Leberverfettung (Schema)</a:t>
            </a:r>
          </a:p>
        </p:txBody>
      </p:sp>
      <p:sp>
        <p:nvSpPr>
          <p:cNvPr id="20" name="Footer"/>
          <p:cNvSpPr>
            <a:spLocks noGrp="1"/>
          </p:cNvSpPr>
          <p:nvPr>
            <p:ph type="ftr" idx="11"/>
          </p:nvPr>
        </p:nvSpPr>
        <p:spPr/>
        <p:txBody>
          <a:bodyPr lIns="0" tIns="0" rIns="0" bIns="0" anchor="ctr" wrap="square"/>
          <a:lstStyle>
            <a:lvl1pPr algn="l" eaLnBrk="1" hangingPunct="1">
              <a:defRPr sz="1000">
                <a:solidFill>
                  <a:schemeClr val="tx2"/>
                </a:solidFill>
                <a:latin typeface="+mn-lt"/>
                <a:ea typeface="+mn-ea"/>
                <a:cs typeface="+mn-cs"/>
              </a:defRPr>
            </a:lvl1pPr>
          </a:lstStyle>
          <a:p>
            <a:pPr eaLnBrk="1" hangingPunct="1"/>
            <a:r>
              <a:rPr lang="de-DE" altLang="en-US"/>
              <a:t>Universität XX · Disputation</a:t>
            </a:r>
          </a:p>
        </p:txBody>
      </p:sp>
      <p:sp>
        <p:nvSpPr>
          <p:cNvPr id="21" name="Slide Number"/>
          <p:cNvSpPr>
            <a:spLocks noGrp="1"/>
          </p:cNvSpPr>
          <p:nvPr>
            <p:ph type="sldNum" idx="12"/>
          </p:nvPr>
        </p:nvSpPr>
        <p:spPr/>
        <p:txBody>
          <a:bodyPr lIns="0" tIns="0" rIns="0" bIns="0" anchor="ctr" wrap="square"/>
          <a:lstStyle>
            <a:lvl1pPr algn="r" eaLnBrk="1" hangingPunct="1">
              <a:defRPr sz="1000">
                <a:solidFill>
                  <a:schemeClr val="tx2"/>
                </a:solidFill>
                <a:latin typeface="+mn-lt"/>
                <a:ea typeface="+mn-ea"/>
                <a:cs typeface="+mn-cs"/>
              </a:defRPr>
            </a:lvl1pPr>
          </a:lstStyle>
          <a:p>
            <a:pPr eaLnBrk="1" hangingPunct="1"/>
            <a:fld id="{B6F15528-21DE-4FAA-801E-634DDDAF4B2B}" type="slidenum">
              <a:rPr lang="de-DE"/>
              <a:t>‹#›</a:t>
            </a:fld>
          </a:p>
        </p:txBody>
      </p:sp>
      <p:sp>
        <p:nvSpPr>
          <p:cNvPr id="22" name="TextBox 21"/>
          <p:cNvSpPr txBox="1"/>
          <p:nvPr/>
        </p:nvSpPr>
        <p:spPr>
          <a:xfrm>
            <a:off x="5074920" y="6071616"/>
            <a:ext cx="6565392" cy="292608"/>
          </a:xfrm>
          <a:prstGeom prst="rect">
            <a:avLst/>
          </a:prstGeom>
          <a:noFill/>
        </p:spPr>
        <p:txBody>
          <a:bodyPr wrap="square" anchor="t" lIns="0" rIns="0" tIns="0" bIns="0">
            <a:spAutoFit/>
          </a:bodyPr>
          <a:lstStyle/>
          <a:p>
            <a:pPr eaLnBrk="1" hangingPunct="1">
              <a:lnSpc>
                <a:spcPct val="120000"/>
              </a:lnSpc>
            </a:pPr>
            <a:r>
              <a:rPr lang="de-DE" altLang="en-US" sz="1200" b="1">
                <a:solidFill>
                  <a:schemeClr val="accent2"/>
                </a:solidFill>
              </a:rPr>
              <a:t>✦ </a:t>
            </a:r>
            <a:r>
              <a:rPr lang="de-DE" altLang="en-US" sz="1200">
                <a:solidFill>
                  <a:srgbClr val="5F6B78"/>
                </a:solidFill>
              </a:rPr>
              <a:t>Schema im selben Stil mit SciDraw AI, Prompt vorausgefüllt.</a:t>
            </a:r>
            <a:r>
              <a:rPr lang="de-DE" altLang="en-US" sz="1200" b="1">
                <a:solidFill>
                  <a:schemeClr val="accent1"/>
                </a:solidFill>
                <a:hlinkClick r:id="rId3"/>
              </a:rPr>
              <a:t>  SciDraw AI öffnen →</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3"/>
          </p:nvPr>
        </p:nvSpPr>
        <p:spPr/>
        <p:txBody>
          <a:bodyPr/>
          <a:lstStyle/>
          <a:p>
            <a:pPr eaLnBrk="1" hangingPunct="1"/>
            <a:r>
              <a:rPr lang="de-DE" altLang="en-US"/>
              <a:t>01 Einleitung</a:t>
            </a:r>
          </a:p>
        </p:txBody>
      </p:sp>
      <p:sp>
        <p:nvSpPr>
          <p:cNvPr id="3" name="Title 2"/>
          <p:cNvSpPr>
            <a:spLocks noGrp="1"/>
          </p:cNvSpPr>
          <p:nvPr>
            <p:ph type="title"/>
          </p:nvPr>
        </p:nvSpPr>
        <p:spPr/>
        <p:txBody>
          <a:bodyPr/>
          <a:lstStyle/>
          <a:p>
            <a:pPr eaLnBrk="1" hangingPunct="1"/>
            <a:r>
              <a:rPr lang="de-DE" altLang="en-US"/>
              <a:t>Forschungsstand: Zusammenhang belegt, Kausalität offen</a:t>
            </a:r>
          </a:p>
        </p:txBody>
      </p:sp>
      <p:sp>
        <p:nvSpPr>
          <p:cNvPr id="20" name="Footer"/>
          <p:cNvSpPr>
            <a:spLocks noGrp="1"/>
          </p:cNvSpPr>
          <p:nvPr>
            <p:ph type="ftr" idx="11"/>
          </p:nvPr>
        </p:nvSpPr>
        <p:spPr/>
        <p:txBody>
          <a:bodyPr lIns="0" tIns="0" rIns="0" bIns="0" anchor="ctr" wrap="square"/>
          <a:lstStyle>
            <a:lvl1pPr algn="l" eaLnBrk="1" hangingPunct="1">
              <a:defRPr sz="1000">
                <a:solidFill>
                  <a:schemeClr val="tx2"/>
                </a:solidFill>
                <a:latin typeface="+mn-lt"/>
                <a:ea typeface="+mn-ea"/>
                <a:cs typeface="+mn-cs"/>
              </a:defRPr>
            </a:lvl1pPr>
          </a:lstStyle>
          <a:p>
            <a:pPr eaLnBrk="1" hangingPunct="1"/>
            <a:r>
              <a:rPr lang="de-DE" altLang="en-US"/>
              <a:t>Universität XX · Disputation</a:t>
            </a:r>
          </a:p>
        </p:txBody>
      </p:sp>
      <p:sp>
        <p:nvSpPr>
          <p:cNvPr id="21" name="Slide Number"/>
          <p:cNvSpPr>
            <a:spLocks noGrp="1"/>
          </p:cNvSpPr>
          <p:nvPr>
            <p:ph type="sldNum" idx="12"/>
          </p:nvPr>
        </p:nvSpPr>
        <p:spPr/>
        <p:txBody>
          <a:bodyPr lIns="0" tIns="0" rIns="0" bIns="0" anchor="ctr" wrap="square"/>
          <a:lstStyle>
            <a:lvl1pPr algn="r" eaLnBrk="1" hangingPunct="1">
              <a:defRPr sz="1000">
                <a:solidFill>
                  <a:schemeClr val="tx2"/>
                </a:solidFill>
                <a:latin typeface="+mn-lt"/>
                <a:ea typeface="+mn-ea"/>
                <a:cs typeface="+mn-cs"/>
              </a:defRPr>
            </a:lvl1pPr>
          </a:lstStyle>
          <a:p>
            <a:pPr eaLnBrk="1" hangingPunct="1"/>
            <a:fld id="{B6F15528-21DE-4FAA-801E-634DDDAF4B2B}" type="slidenum">
              <a:rPr lang="de-DE"/>
              <a:t>‹#›</a:t>
            </a:fld>
          </a:p>
        </p:txBody>
      </p:sp>
      <p:graphicFrame>
        <p:nvGraphicFramePr>
          <p:cNvPr id="22" name="Table 21"/>
          <p:cNvGraphicFramePr>
            <a:graphicFrameLocks noGrp="1"/>
          </p:cNvGraphicFramePr>
          <p:nvPr/>
        </p:nvGraphicFramePr>
        <p:xfrm>
          <a:off x="548640" y="1737360"/>
          <a:ext cx="11094413" cy="3035808"/>
        </p:xfrm>
        <a:graphic>
          <a:graphicData uri="http://schemas.openxmlformats.org/drawingml/2006/table">
            <a:tbl>
              <a:tblPr firstRow="1">
                <a:tableStyleId>{5C22544A-7EE6-4342-B048-85BDC9FD1C3A}</a:tableStyleId>
              </a:tblPr>
              <a:tblGrid>
                <a:gridCol w="2420599"/>
                <a:gridCol w="4740340"/>
                <a:gridCol w="3933474"/>
              </a:tblGrid>
              <a:tr h="512064">
                <a:tc>
                  <a:txBody>
                    <a:bodyPr wrap="square"/>
                    <a:lstStyle/>
                    <a:p>
                      <a:pPr eaLnBrk="1" hangingPunct="1">
                        <a:lnSpc>
                          <a:spcPct val="115000"/>
                        </a:lnSpc>
                      </a:pPr>
                      <a:r>
                        <a:rPr lang="de-DE" altLang="en-US" sz="1500" b="1">
                          <a:solidFill>
                            <a:srgbClr val="FFFFFF"/>
                          </a:solidFill>
                        </a:rPr>
                        <a:t>Forschungsrichtung</a:t>
                      </a:r>
                    </a:p>
                  </a:txBody>
                  <a:tcPr marL="164592" marR="164592" marT="73152" marB="73152" anchor="ctr">
                    <a:solidFill>
                      <a:schemeClr val="accent1"/>
                    </a:solidFill>
                  </a:tcPr>
                </a:tc>
                <a:tc>
                  <a:txBody>
                    <a:bodyPr wrap="square"/>
                    <a:lstStyle/>
                    <a:p>
                      <a:pPr eaLnBrk="1" hangingPunct="1">
                        <a:lnSpc>
                          <a:spcPct val="115000"/>
                        </a:lnSpc>
                      </a:pPr>
                      <a:r>
                        <a:rPr lang="de-DE" altLang="en-US" sz="1500" b="1">
                          <a:solidFill>
                            <a:srgbClr val="FFFFFF"/>
                          </a:solidFill>
                        </a:rPr>
                        <a:t>Bisherige Erkenntnisse</a:t>
                      </a:r>
                    </a:p>
                  </a:txBody>
                  <a:tcPr marL="164592" marR="164592" marT="73152" marB="73152" anchor="ctr">
                    <a:solidFill>
                      <a:schemeClr val="accent1"/>
                    </a:solidFill>
                  </a:tcPr>
                </a:tc>
                <a:tc>
                  <a:txBody>
                    <a:bodyPr wrap="square"/>
                    <a:lstStyle/>
                    <a:p>
                      <a:pPr eaLnBrk="1" hangingPunct="1">
                        <a:lnSpc>
                          <a:spcPct val="115000"/>
                        </a:lnSpc>
                      </a:pPr>
                      <a:r>
                        <a:rPr lang="de-DE" altLang="en-US" sz="1500" b="1">
                          <a:solidFill>
                            <a:srgbClr val="FFFFFF"/>
                          </a:solidFill>
                        </a:rPr>
                        <a:t>Offene Punkte</a:t>
                      </a:r>
                    </a:p>
                  </a:txBody>
                  <a:tcPr marL="164592" marR="164592" marT="73152" marB="73152" anchor="ctr">
                    <a:solidFill>
                      <a:schemeClr val="accent1"/>
                    </a:solidFill>
                  </a:tcPr>
                </a:tc>
              </a:tr>
              <a:tr h="841248">
                <a:tc>
                  <a:txBody>
                    <a:bodyPr wrap="square"/>
                    <a:lstStyle/>
                    <a:p>
                      <a:pPr eaLnBrk="1" hangingPunct="1">
                        <a:lnSpc>
                          <a:spcPct val="115000"/>
                        </a:lnSpc>
                      </a:pPr>
                      <a:r>
                        <a:rPr lang="de-DE" altLang="en-US" sz="1500" b="1">
                          <a:solidFill>
                            <a:schemeClr val="dk1"/>
                          </a:solidFill>
                        </a:rPr>
                        <a:t>Darmflora und Fettleber</a:t>
                      </a:r>
                    </a:p>
                  </a:txBody>
                  <a:tcPr marL="164592" marR="164592" marT="73152" marB="73152" anchor="ctr">
                    <a:solidFill>
                      <a:srgbClr val="FFFFFF"/>
                    </a:solidFill>
                  </a:tcPr>
                </a:tc>
                <a:tc>
                  <a:txBody>
                    <a:bodyPr wrap="square"/>
                    <a:lstStyle/>
                    <a:p>
                      <a:pPr eaLnBrk="1" hangingPunct="1">
                        <a:lnSpc>
                          <a:spcPct val="115000"/>
                        </a:lnSpc>
                      </a:pPr>
                      <a:r>
                        <a:rPr lang="de-DE" altLang="en-US" sz="1500">
                          <a:solidFill>
                            <a:schemeClr val="dk1"/>
                          </a:solidFill>
                        </a:rPr>
                        <a:t>Studien an Mensch und Tier zeigen: Fettleber geht mit veränderter Darmflora einher</a:t>
                      </a:r>
                    </a:p>
                  </a:txBody>
                  <a:tcPr marL="164592" marR="164592" marT="73152" marB="73152" anchor="ctr">
                    <a:solidFill>
                      <a:srgbClr val="FFFFFF"/>
                    </a:solidFill>
                  </a:tcPr>
                </a:tc>
                <a:tc>
                  <a:txBody>
                    <a:bodyPr wrap="square"/>
                    <a:lstStyle/>
                    <a:p>
                      <a:pPr eaLnBrk="1" hangingPunct="1">
                        <a:lnSpc>
                          <a:spcPct val="115000"/>
                        </a:lnSpc>
                      </a:pPr>
                      <a:r>
                        <a:rPr lang="de-DE" altLang="en-US" sz="1500">
                          <a:solidFill>
                            <a:schemeClr val="dk1"/>
                          </a:solidFill>
                        </a:rPr>
                        <a:t>Meist Querschnittsdaten; Ursache und Wirkung unklar</a:t>
                      </a:r>
                    </a:p>
                  </a:txBody>
                  <a:tcPr marL="164592" marR="164592" marT="73152" marB="73152" anchor="ctr">
                    <a:solidFill>
                      <a:srgbClr val="FFFFFF"/>
                    </a:solidFill>
                  </a:tcPr>
                </a:tc>
              </a:tr>
              <a:tr h="841248">
                <a:tc>
                  <a:txBody>
                    <a:bodyPr wrap="square"/>
                    <a:lstStyle/>
                    <a:p>
                      <a:pPr eaLnBrk="1" hangingPunct="1">
                        <a:lnSpc>
                          <a:spcPct val="115000"/>
                        </a:lnSpc>
                      </a:pPr>
                      <a:r>
                        <a:rPr lang="de-DE" altLang="en-US" sz="1500" b="1">
                          <a:solidFill>
                            <a:schemeClr val="dk1"/>
                          </a:solidFill>
                        </a:rPr>
                        <a:t>Gallensäure-Signalwege</a:t>
                      </a:r>
                    </a:p>
                  </a:txBody>
                  <a:tcPr marL="164592" marR="164592" marT="73152" marB="73152" anchor="ctr">
                    <a:solidFill>
                      <a:schemeClr val="lt2"/>
                    </a:solidFill>
                  </a:tcPr>
                </a:tc>
                <a:tc>
                  <a:txBody>
                    <a:bodyPr wrap="square"/>
                    <a:lstStyle/>
                    <a:p>
                      <a:pPr eaLnBrk="1" hangingPunct="1">
                        <a:lnSpc>
                          <a:spcPct val="115000"/>
                        </a:lnSpc>
                      </a:pPr>
                      <a:r>
                        <a:rPr lang="de-DE" altLang="en-US" sz="1500">
                          <a:solidFill>
                            <a:schemeClr val="dk1"/>
                          </a:solidFill>
                        </a:rPr>
                        <a:t>Gallensäuren aktivieren FXR und TGR5 und regulieren Glukose- und Fettstoffwechsel</a:t>
                      </a:r>
                    </a:p>
                  </a:txBody>
                  <a:tcPr marL="164592" marR="164592" marT="73152" marB="73152" anchor="ctr">
                    <a:solidFill>
                      <a:schemeClr val="lt2"/>
                    </a:solidFill>
                  </a:tcPr>
                </a:tc>
                <a:tc>
                  <a:txBody>
                    <a:bodyPr wrap="square"/>
                    <a:lstStyle/>
                    <a:p>
                      <a:pPr eaLnBrk="1" hangingPunct="1">
                        <a:lnSpc>
                          <a:spcPct val="115000"/>
                        </a:lnSpc>
                      </a:pPr>
                      <a:r>
                        <a:rPr lang="de-DE" altLang="en-US" sz="1500">
                          <a:solidFill>
                            <a:schemeClr val="dk1"/>
                          </a:solidFill>
                        </a:rPr>
                        <a:t>Bezug mikrobieller Gallensäuren zum Leberphänotyp offen</a:t>
                      </a:r>
                    </a:p>
                  </a:txBody>
                  <a:tcPr marL="164592" marR="164592" marT="73152" marB="73152" anchor="ctr">
                    <a:solidFill>
                      <a:schemeClr val="lt2"/>
                    </a:solidFill>
                  </a:tcPr>
                </a:tc>
              </a:tr>
              <a:tr h="841248">
                <a:tc>
                  <a:txBody>
                    <a:bodyPr wrap="square"/>
                    <a:lstStyle/>
                    <a:p>
                      <a:pPr eaLnBrk="1" hangingPunct="1">
                        <a:lnSpc>
                          <a:spcPct val="115000"/>
                        </a:lnSpc>
                      </a:pPr>
                      <a:r>
                        <a:rPr lang="de-DE" altLang="en-US" sz="1500" b="1">
                          <a:solidFill>
                            <a:schemeClr val="dk1"/>
                          </a:solidFill>
                        </a:rPr>
                        <a:t>Eingriffe in die Darmflora</a:t>
                      </a:r>
                    </a:p>
                  </a:txBody>
                  <a:tcPr marL="164592" marR="164592" marT="73152" marB="73152" anchor="ctr">
                    <a:solidFill>
                      <a:srgbClr val="FFFFFF"/>
                    </a:solidFill>
                  </a:tcPr>
                </a:tc>
                <a:tc>
                  <a:txBody>
                    <a:bodyPr wrap="square"/>
                    <a:lstStyle/>
                    <a:p>
                      <a:pPr eaLnBrk="1" hangingPunct="1">
                        <a:lnSpc>
                          <a:spcPct val="115000"/>
                        </a:lnSpc>
                      </a:pPr>
                      <a:r>
                        <a:rPr lang="de-DE" altLang="en-US" sz="1500">
                          <a:solidFill>
                            <a:schemeClr val="dk1"/>
                          </a:solidFill>
                        </a:rPr>
                        <a:t>Probiotika und Mikrobiota-Transfer mindern in einigen Modellen die Leberverfettung</a:t>
                      </a:r>
                    </a:p>
                  </a:txBody>
                  <a:tcPr marL="164592" marR="164592" marT="73152" marB="73152" anchor="ctr">
                    <a:solidFill>
                      <a:srgbClr val="FFFFFF"/>
                    </a:solidFill>
                  </a:tcPr>
                </a:tc>
                <a:tc>
                  <a:txBody>
                    <a:bodyPr wrap="square"/>
                    <a:lstStyle/>
                    <a:p>
                      <a:pPr eaLnBrk="1" hangingPunct="1">
                        <a:lnSpc>
                          <a:spcPct val="115000"/>
                        </a:lnSpc>
                      </a:pPr>
                      <a:r>
                        <a:rPr lang="de-DE" altLang="en-US" sz="1500">
                          <a:solidFill>
                            <a:schemeClr val="dk1"/>
                          </a:solidFill>
                        </a:rPr>
                        <a:t>Wirkmechanismus kaum direkt geprüft</a:t>
                      </a:r>
                    </a:p>
                  </a:txBody>
                  <a:tcPr marL="164592" marR="164592" marT="73152" marB="73152" anchor="ctr">
                    <a:solidFill>
                      <a:srgbClr val="FFFFFF"/>
                    </a:solidFill>
                  </a:tcPr>
                </a:tc>
              </a:tr>
            </a:tbl>
          </a:graphicData>
        </a:graphic>
      </p:graphicFrame>
      <p:sp>
        <p:nvSpPr>
          <p:cNvPr id="23" name="Rectangle 22"/>
          <p:cNvSpPr/>
          <p:nvPr/>
        </p:nvSpPr>
        <p:spPr>
          <a:xfrm>
            <a:off x="548640" y="4983480"/>
            <a:ext cx="11094415" cy="1005840"/>
          </a:xfrm>
          <a:prstGeom prst="rect">
            <a:avLst/>
          </a:prstGeom>
          <a:solidFill>
            <a:srgbClr val="FDF3E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4" name="Rectangle 23"/>
          <p:cNvSpPr/>
          <p:nvPr/>
        </p:nvSpPr>
        <p:spPr>
          <a:xfrm>
            <a:off x="548640" y="4983480"/>
            <a:ext cx="82296" cy="1005840"/>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5" name="TextBox 24"/>
          <p:cNvSpPr txBox="1"/>
          <p:nvPr/>
        </p:nvSpPr>
        <p:spPr>
          <a:xfrm>
            <a:off x="914400" y="4983480"/>
            <a:ext cx="10545775" cy="1005840"/>
          </a:xfrm>
          <a:prstGeom prst="rect">
            <a:avLst/>
          </a:prstGeom>
          <a:noFill/>
        </p:spPr>
        <p:txBody>
          <a:bodyPr wrap="square" anchor="ctr" lIns="0" rIns="0" tIns="0" bIns="0">
            <a:spAutoFit/>
          </a:bodyPr>
          <a:lstStyle/>
          <a:p>
            <a:pPr eaLnBrk="1" hangingPunct="1">
              <a:lnSpc>
                <a:spcPct val="130000"/>
              </a:lnSpc>
            </a:pPr>
            <a:r>
              <a:rPr lang="de-DE" altLang="en-US" sz="1800" b="1">
                <a:solidFill>
                  <a:srgbClr val="A86F10"/>
                </a:solidFill>
              </a:rPr>
              <a:t>Forschungslücke  </a:t>
            </a:r>
            <a:r>
              <a:rPr lang="de-DE" altLang="en-US" sz="1800"/>
              <a:t>Es fehlt eine geschlossene Evidenzkette „Darmflora → Gallensäureprofil → FXR-Signal in der Leber → Fettstoffwechsel“. Daraus leitet sich die Forschungsfrage ab.</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3"/>
          </p:nvPr>
        </p:nvSpPr>
        <p:spPr/>
        <p:txBody>
          <a:bodyPr/>
          <a:lstStyle/>
          <a:p>
            <a:pPr eaLnBrk="1" hangingPunct="1"/>
            <a:r>
              <a:rPr lang="de-DE" altLang="en-US"/>
              <a:t>01 Einleitung</a:t>
            </a:r>
          </a:p>
        </p:txBody>
      </p:sp>
      <p:sp>
        <p:nvSpPr>
          <p:cNvPr id="3" name="Title 2"/>
          <p:cNvSpPr>
            <a:spLocks noGrp="1"/>
          </p:cNvSpPr>
          <p:nvPr>
            <p:ph type="title"/>
          </p:nvPr>
        </p:nvSpPr>
        <p:spPr/>
        <p:txBody>
          <a:bodyPr/>
          <a:lstStyle/>
          <a:p>
            <a:pPr eaLnBrk="1" hangingPunct="1"/>
            <a:r>
              <a:rPr lang="de-DE" altLang="en-US"/>
              <a:t>Hypothese und Zielsetzung</a:t>
            </a:r>
          </a:p>
        </p:txBody>
      </p:sp>
      <p:sp>
        <p:nvSpPr>
          <p:cNvPr id="20" name="Footer"/>
          <p:cNvSpPr>
            <a:spLocks noGrp="1"/>
          </p:cNvSpPr>
          <p:nvPr>
            <p:ph type="ftr" idx="11"/>
          </p:nvPr>
        </p:nvSpPr>
        <p:spPr/>
        <p:txBody>
          <a:bodyPr lIns="0" tIns="0" rIns="0" bIns="0" anchor="ctr" wrap="square"/>
          <a:lstStyle>
            <a:lvl1pPr algn="l" eaLnBrk="1" hangingPunct="1">
              <a:defRPr sz="1000">
                <a:solidFill>
                  <a:schemeClr val="tx2"/>
                </a:solidFill>
                <a:latin typeface="+mn-lt"/>
                <a:ea typeface="+mn-ea"/>
                <a:cs typeface="+mn-cs"/>
              </a:defRPr>
            </a:lvl1pPr>
          </a:lstStyle>
          <a:p>
            <a:pPr eaLnBrk="1" hangingPunct="1"/>
            <a:r>
              <a:rPr lang="de-DE" altLang="en-US"/>
              <a:t>Universität XX · Disputation</a:t>
            </a:r>
          </a:p>
        </p:txBody>
      </p:sp>
      <p:sp>
        <p:nvSpPr>
          <p:cNvPr id="21" name="Slide Number"/>
          <p:cNvSpPr>
            <a:spLocks noGrp="1"/>
          </p:cNvSpPr>
          <p:nvPr>
            <p:ph type="sldNum" idx="12"/>
          </p:nvPr>
        </p:nvSpPr>
        <p:spPr/>
        <p:txBody>
          <a:bodyPr lIns="0" tIns="0" rIns="0" bIns="0" anchor="ctr" wrap="square"/>
          <a:lstStyle>
            <a:lvl1pPr algn="r" eaLnBrk="1" hangingPunct="1">
              <a:defRPr sz="1000">
                <a:solidFill>
                  <a:schemeClr val="tx2"/>
                </a:solidFill>
                <a:latin typeface="+mn-lt"/>
                <a:ea typeface="+mn-ea"/>
                <a:cs typeface="+mn-cs"/>
              </a:defRPr>
            </a:lvl1pPr>
          </a:lstStyle>
          <a:p>
            <a:pPr eaLnBrk="1" hangingPunct="1"/>
            <a:fld id="{B6F15528-21DE-4FAA-801E-634DDDAF4B2B}" type="slidenum">
              <a:rPr lang="de-DE"/>
              <a:t>‹#›</a:t>
            </a:fld>
          </a:p>
        </p:txBody>
      </p:sp>
      <p:sp>
        <p:nvSpPr>
          <p:cNvPr id="22" name="Rectangle 21"/>
          <p:cNvSpPr/>
          <p:nvPr/>
        </p:nvSpPr>
        <p:spPr>
          <a:xfrm>
            <a:off x="548640" y="1737360"/>
            <a:ext cx="11094415" cy="1234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3" name="TextBox 22"/>
          <p:cNvSpPr txBox="1"/>
          <p:nvPr/>
        </p:nvSpPr>
        <p:spPr>
          <a:xfrm>
            <a:off x="960120" y="1737360"/>
            <a:ext cx="10271455" cy="1234440"/>
          </a:xfrm>
          <a:prstGeom prst="rect">
            <a:avLst/>
          </a:prstGeom>
          <a:noFill/>
        </p:spPr>
        <p:txBody>
          <a:bodyPr wrap="square" anchor="ctr" lIns="0" rIns="0" tIns="0" bIns="0">
            <a:spAutoFit/>
          </a:bodyPr>
          <a:lstStyle/>
          <a:p>
            <a:pPr eaLnBrk="1" hangingPunct="1">
              <a:lnSpc>
                <a:spcPct val="135000"/>
              </a:lnSpc>
            </a:pPr>
            <a:r>
              <a:rPr lang="de-DE" altLang="en-US" sz="2000" b="1">
                <a:solidFill>
                  <a:srgbClr val="F2C66D"/>
                </a:solidFill>
              </a:rPr>
              <a:t>Hypothese  </a:t>
            </a:r>
            <a:r>
              <a:rPr lang="de-DE" altLang="en-US" sz="2000">
                <a:solidFill>
                  <a:srgbClr val="FFFFFF"/>
                </a:solidFill>
              </a:rPr>
              <a:t>Die durch fettreiche Ernährung ausgelöste Darmdysbiose fördert über ein verändertes Gallensäureprofil und eine gehemmte FXR-Signalgebung die Leberverfettung.</a:t>
            </a:r>
          </a:p>
        </p:txBody>
      </p:sp>
      <p:sp>
        <p:nvSpPr>
          <p:cNvPr id="24" name="Rectangle 23"/>
          <p:cNvSpPr/>
          <p:nvPr/>
        </p:nvSpPr>
        <p:spPr>
          <a:xfrm>
            <a:off x="548640" y="3246120"/>
            <a:ext cx="3484778" cy="278892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5" name="Rectangle 24"/>
          <p:cNvSpPr/>
          <p:nvPr/>
        </p:nvSpPr>
        <p:spPr>
          <a:xfrm>
            <a:off x="548640" y="3246120"/>
            <a:ext cx="3484778" cy="54864"/>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6" name="TextBox 25"/>
          <p:cNvSpPr txBox="1"/>
          <p:nvPr/>
        </p:nvSpPr>
        <p:spPr>
          <a:xfrm>
            <a:off x="822959" y="3474720"/>
            <a:ext cx="2936138" cy="457200"/>
          </a:xfrm>
          <a:prstGeom prst="rect">
            <a:avLst/>
          </a:prstGeom>
          <a:noFill/>
        </p:spPr>
        <p:txBody>
          <a:bodyPr wrap="square" anchor="t" lIns="0" rIns="0" tIns="0" bIns="0">
            <a:spAutoFit/>
          </a:bodyPr>
          <a:lstStyle/>
          <a:p>
            <a:pPr eaLnBrk="1" hangingPunct="1">
              <a:lnSpc>
                <a:spcPct val="120000"/>
              </a:lnSpc>
            </a:pPr>
            <a:r>
              <a:rPr lang="de-DE" altLang="en-US" sz="2000" b="1">
                <a:solidFill>
                  <a:schemeClr val="accent1"/>
                </a:solidFill>
              </a:rPr>
              <a:t>Ziel 1</a:t>
            </a:r>
          </a:p>
        </p:txBody>
      </p:sp>
      <p:sp>
        <p:nvSpPr>
          <p:cNvPr id="27" name="TextBox 26"/>
          <p:cNvSpPr txBox="1"/>
          <p:nvPr/>
        </p:nvSpPr>
        <p:spPr>
          <a:xfrm>
            <a:off x="822959" y="4023359"/>
            <a:ext cx="2936138" cy="1874519"/>
          </a:xfrm>
          <a:prstGeom prst="rect">
            <a:avLst/>
          </a:prstGeom>
          <a:noFill/>
        </p:spPr>
        <p:txBody>
          <a:bodyPr wrap="square" anchor="t" lIns="0" rIns="0" tIns="0" bIns="0">
            <a:spAutoFit/>
          </a:bodyPr>
          <a:lstStyle/>
          <a:p>
            <a:pPr eaLnBrk="1" hangingPunct="1">
              <a:lnSpc>
                <a:spcPct val="130000"/>
              </a:lnSpc>
            </a:pPr>
            <a:r>
              <a:rPr lang="de-DE" altLang="en-US" sz="1800">
                <a:solidFill>
                  <a:schemeClr val="dk1"/>
                </a:solidFill>
              </a:rPr>
              <a:t>Veränderungen von Darmflora und Gallensäureprofil unter fettreicher Diät beschreiben</a:t>
            </a:r>
          </a:p>
        </p:txBody>
      </p:sp>
      <p:sp>
        <p:nvSpPr>
          <p:cNvPr id="28" name="TextBox 27"/>
          <p:cNvSpPr txBox="1"/>
          <p:nvPr/>
        </p:nvSpPr>
        <p:spPr>
          <a:xfrm>
            <a:off x="822959" y="5559552"/>
            <a:ext cx="2936138" cy="347472"/>
          </a:xfrm>
          <a:prstGeom prst="rect">
            <a:avLst/>
          </a:prstGeom>
          <a:noFill/>
        </p:spPr>
        <p:txBody>
          <a:bodyPr wrap="square" anchor="t" lIns="0" rIns="0" tIns="0" bIns="0">
            <a:spAutoFit/>
          </a:bodyPr>
          <a:lstStyle/>
          <a:p>
            <a:pPr eaLnBrk="1" hangingPunct="1">
              <a:lnSpc>
                <a:spcPct val="120000"/>
              </a:lnSpc>
            </a:pPr>
            <a:r>
              <a:rPr lang="de-DE" altLang="en-US" sz="1400">
                <a:solidFill>
                  <a:srgbClr val="5F6B78"/>
                </a:solidFill>
              </a:rPr>
              <a:t>→ Kapitel 2</a:t>
            </a:r>
          </a:p>
        </p:txBody>
      </p:sp>
      <p:sp>
        <p:nvSpPr>
          <p:cNvPr id="29" name="Rectangle 28"/>
          <p:cNvSpPr/>
          <p:nvPr/>
        </p:nvSpPr>
        <p:spPr>
          <a:xfrm>
            <a:off x="4353458" y="3246120"/>
            <a:ext cx="3484778" cy="278892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0" name="Rectangle 29"/>
          <p:cNvSpPr/>
          <p:nvPr/>
        </p:nvSpPr>
        <p:spPr>
          <a:xfrm>
            <a:off x="4353458" y="3246120"/>
            <a:ext cx="3484778" cy="54864"/>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1" name="TextBox 30"/>
          <p:cNvSpPr txBox="1"/>
          <p:nvPr/>
        </p:nvSpPr>
        <p:spPr>
          <a:xfrm>
            <a:off x="4627778" y="3474720"/>
            <a:ext cx="2936138" cy="457200"/>
          </a:xfrm>
          <a:prstGeom prst="rect">
            <a:avLst/>
          </a:prstGeom>
          <a:noFill/>
        </p:spPr>
        <p:txBody>
          <a:bodyPr wrap="square" anchor="t" lIns="0" rIns="0" tIns="0" bIns="0">
            <a:spAutoFit/>
          </a:bodyPr>
          <a:lstStyle/>
          <a:p>
            <a:pPr eaLnBrk="1" hangingPunct="1">
              <a:lnSpc>
                <a:spcPct val="120000"/>
              </a:lnSpc>
            </a:pPr>
            <a:r>
              <a:rPr lang="de-DE" altLang="en-US" sz="2000" b="1">
                <a:solidFill>
                  <a:schemeClr val="accent2"/>
                </a:solidFill>
              </a:rPr>
              <a:t>Ziel 2</a:t>
            </a:r>
          </a:p>
        </p:txBody>
      </p:sp>
      <p:sp>
        <p:nvSpPr>
          <p:cNvPr id="32" name="TextBox 31"/>
          <p:cNvSpPr txBox="1"/>
          <p:nvPr/>
        </p:nvSpPr>
        <p:spPr>
          <a:xfrm>
            <a:off x="4627778" y="4023359"/>
            <a:ext cx="2936138" cy="1874519"/>
          </a:xfrm>
          <a:prstGeom prst="rect">
            <a:avLst/>
          </a:prstGeom>
          <a:noFill/>
        </p:spPr>
        <p:txBody>
          <a:bodyPr wrap="square" anchor="t" lIns="0" rIns="0" tIns="0" bIns="0">
            <a:spAutoFit/>
          </a:bodyPr>
          <a:lstStyle/>
          <a:p>
            <a:pPr eaLnBrk="1" hangingPunct="1">
              <a:lnSpc>
                <a:spcPct val="130000"/>
              </a:lnSpc>
            </a:pPr>
            <a:r>
              <a:rPr lang="de-DE" altLang="en-US" sz="1800">
                <a:solidFill>
                  <a:schemeClr val="dk1"/>
                </a:solidFill>
              </a:rPr>
              <a:t>Die Rolle der Gallensäure-FXR-Signalgebung bei der Leberverfettung klären</a:t>
            </a:r>
          </a:p>
        </p:txBody>
      </p:sp>
      <p:sp>
        <p:nvSpPr>
          <p:cNvPr id="33" name="TextBox 32"/>
          <p:cNvSpPr txBox="1"/>
          <p:nvPr/>
        </p:nvSpPr>
        <p:spPr>
          <a:xfrm>
            <a:off x="4627778" y="5559552"/>
            <a:ext cx="2936138" cy="347472"/>
          </a:xfrm>
          <a:prstGeom prst="rect">
            <a:avLst/>
          </a:prstGeom>
          <a:noFill/>
        </p:spPr>
        <p:txBody>
          <a:bodyPr wrap="square" anchor="t" lIns="0" rIns="0" tIns="0" bIns="0">
            <a:spAutoFit/>
          </a:bodyPr>
          <a:lstStyle/>
          <a:p>
            <a:pPr eaLnBrk="1" hangingPunct="1">
              <a:lnSpc>
                <a:spcPct val="120000"/>
              </a:lnSpc>
            </a:pPr>
            <a:r>
              <a:rPr lang="de-DE" altLang="en-US" sz="1400">
                <a:solidFill>
                  <a:srgbClr val="5F6B78"/>
                </a:solidFill>
              </a:rPr>
              <a:t>→ Kapitel 3</a:t>
            </a:r>
          </a:p>
        </p:txBody>
      </p:sp>
      <p:sp>
        <p:nvSpPr>
          <p:cNvPr id="34" name="Rectangle 33"/>
          <p:cNvSpPr/>
          <p:nvPr/>
        </p:nvSpPr>
        <p:spPr>
          <a:xfrm>
            <a:off x="8158276" y="3246120"/>
            <a:ext cx="3484778" cy="278892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5" name="Rectangle 34"/>
          <p:cNvSpPr/>
          <p:nvPr/>
        </p:nvSpPr>
        <p:spPr>
          <a:xfrm>
            <a:off x="8158276" y="3246120"/>
            <a:ext cx="3484778" cy="54864"/>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6" name="TextBox 35"/>
          <p:cNvSpPr txBox="1"/>
          <p:nvPr/>
        </p:nvSpPr>
        <p:spPr>
          <a:xfrm>
            <a:off x="8432596" y="3474720"/>
            <a:ext cx="2936138" cy="457200"/>
          </a:xfrm>
          <a:prstGeom prst="rect">
            <a:avLst/>
          </a:prstGeom>
          <a:noFill/>
        </p:spPr>
        <p:txBody>
          <a:bodyPr wrap="square" anchor="t" lIns="0" rIns="0" tIns="0" bIns="0">
            <a:spAutoFit/>
          </a:bodyPr>
          <a:lstStyle/>
          <a:p>
            <a:pPr eaLnBrk="1" hangingPunct="1">
              <a:lnSpc>
                <a:spcPct val="120000"/>
              </a:lnSpc>
            </a:pPr>
            <a:r>
              <a:rPr lang="de-DE" altLang="en-US" sz="2000" b="1">
                <a:solidFill>
                  <a:schemeClr val="accent3"/>
                </a:solidFill>
              </a:rPr>
              <a:t>Ziel 3</a:t>
            </a:r>
          </a:p>
        </p:txBody>
      </p:sp>
      <p:sp>
        <p:nvSpPr>
          <p:cNvPr id="37" name="TextBox 36"/>
          <p:cNvSpPr txBox="1"/>
          <p:nvPr/>
        </p:nvSpPr>
        <p:spPr>
          <a:xfrm>
            <a:off x="8432596" y="4023359"/>
            <a:ext cx="2936138" cy="1874519"/>
          </a:xfrm>
          <a:prstGeom prst="rect">
            <a:avLst/>
          </a:prstGeom>
          <a:noFill/>
        </p:spPr>
        <p:txBody>
          <a:bodyPr wrap="square" anchor="t" lIns="0" rIns="0" tIns="0" bIns="0">
            <a:spAutoFit/>
          </a:bodyPr>
          <a:lstStyle/>
          <a:p>
            <a:pPr eaLnBrk="1" hangingPunct="1">
              <a:lnSpc>
                <a:spcPct val="130000"/>
              </a:lnSpc>
            </a:pPr>
            <a:r>
              <a:rPr lang="de-DE" altLang="en-US" sz="1800">
                <a:solidFill>
                  <a:schemeClr val="dk1"/>
                </a:solidFill>
              </a:rPr>
              <a:t>Kausalität mit FXR-Agonist und Mikrobiota-Transfer prüfen</a:t>
            </a:r>
          </a:p>
        </p:txBody>
      </p:sp>
      <p:sp>
        <p:nvSpPr>
          <p:cNvPr id="38" name="TextBox 37"/>
          <p:cNvSpPr txBox="1"/>
          <p:nvPr/>
        </p:nvSpPr>
        <p:spPr>
          <a:xfrm>
            <a:off x="8432596" y="5559552"/>
            <a:ext cx="2936138" cy="347472"/>
          </a:xfrm>
          <a:prstGeom prst="rect">
            <a:avLst/>
          </a:prstGeom>
          <a:noFill/>
        </p:spPr>
        <p:txBody>
          <a:bodyPr wrap="square" anchor="t" lIns="0" rIns="0" tIns="0" bIns="0">
            <a:spAutoFit/>
          </a:bodyPr>
          <a:lstStyle/>
          <a:p>
            <a:pPr eaLnBrk="1" hangingPunct="1">
              <a:lnSpc>
                <a:spcPct val="120000"/>
              </a:lnSpc>
            </a:pPr>
            <a:r>
              <a:rPr lang="de-DE" altLang="en-US" sz="1400">
                <a:solidFill>
                  <a:srgbClr val="5F6B78"/>
                </a:solidFill>
              </a:rPr>
              <a:t>→ Kapitel 4</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3"/>
          </p:nvPr>
        </p:nvSpPr>
        <p:spPr/>
        <p:txBody>
          <a:bodyPr/>
          <a:lstStyle/>
          <a:p>
            <a:pPr eaLnBrk="1" hangingPunct="1"/>
            <a:r>
              <a:rPr lang="de-DE" altLang="en-US"/>
              <a:t>02</a:t>
            </a:r>
          </a:p>
        </p:txBody>
      </p:sp>
      <p:sp>
        <p:nvSpPr>
          <p:cNvPr id="3" name="Title 2"/>
          <p:cNvSpPr>
            <a:spLocks noGrp="1"/>
          </p:cNvSpPr>
          <p:nvPr>
            <p:ph type="title"/>
          </p:nvPr>
        </p:nvSpPr>
        <p:spPr/>
        <p:txBody>
          <a:bodyPr/>
          <a:lstStyle/>
          <a:p>
            <a:pPr eaLnBrk="1" hangingPunct="1"/>
            <a:r>
              <a:rPr lang="de-DE" altLang="en-US"/>
              <a:t>Material und Methoden</a:t>
            </a:r>
          </a:p>
        </p:txBody>
      </p:sp>
      <p:sp>
        <p:nvSpPr>
          <p:cNvPr id="4" name="Text Placeholder 3"/>
          <p:cNvSpPr>
            <a:spLocks noGrp="1"/>
          </p:cNvSpPr>
          <p:nvPr>
            <p:ph type="body" idx="1"/>
          </p:nvPr>
        </p:nvSpPr>
        <p:spPr/>
        <p:txBody>
          <a:bodyPr/>
          <a:lstStyle/>
          <a:p>
            <a:pPr eaLnBrk="1" hangingPunct="1"/>
            <a:r>
              <a:rPr lang="de-DE" altLang="en-US"/>
              <a:t>Was wurde wie untersucht: Forschungsdesign und Versuchsaufbau</a:t>
            </a:r>
          </a:p>
        </p:txBody>
      </p:sp>
      <p:sp>
        <p:nvSpPr>
          <p:cNvPr id="20" name="Footer"/>
          <p:cNvSpPr>
            <a:spLocks noGrp="1"/>
          </p:cNvSpPr>
          <p:nvPr>
            <p:ph type="ftr" idx="11"/>
          </p:nvPr>
        </p:nvSpPr>
        <p:spPr/>
        <p:txBody>
          <a:bodyPr lIns="0" tIns="0" rIns="0" bIns="0" anchor="ctr" wrap="square"/>
          <a:lstStyle>
            <a:lvl1pPr algn="l" eaLnBrk="1" hangingPunct="1">
              <a:defRPr sz="1000">
                <a:solidFill>
                  <a:schemeClr val="bg1"/>
                </a:solidFill>
                <a:latin typeface="+mn-lt"/>
                <a:ea typeface="+mn-ea"/>
                <a:cs typeface="+mn-cs"/>
              </a:defRPr>
            </a:lvl1pPr>
          </a:lstStyle>
          <a:p>
            <a:pPr eaLnBrk="1" hangingPunct="1"/>
            <a:r>
              <a:rPr lang="de-DE" altLang="en-US"/>
              <a:t>Universität XX · Disputation</a:t>
            </a:r>
          </a:p>
        </p:txBody>
      </p:sp>
      <p:sp>
        <p:nvSpPr>
          <p:cNvPr id="21" name="Slide Number"/>
          <p:cNvSpPr>
            <a:spLocks noGrp="1"/>
          </p:cNvSpPr>
          <p:nvPr>
            <p:ph type="sldNum" idx="12"/>
          </p:nvPr>
        </p:nvSpPr>
        <p:spPr/>
        <p:txBody>
          <a:bodyPr lIns="0" tIns="0" rIns="0" bIns="0" anchor="ctr" wrap="square"/>
          <a:lstStyle>
            <a:lvl1pPr algn="r" eaLnBrk="1" hangingPunct="1">
              <a:defRPr sz="1000">
                <a:solidFill>
                  <a:schemeClr val="bg1"/>
                </a:solidFill>
                <a:latin typeface="+mn-lt"/>
                <a:ea typeface="+mn-ea"/>
                <a:cs typeface="+mn-cs"/>
              </a:defRPr>
            </a:lvl1pPr>
          </a:lstStyle>
          <a:p>
            <a:pPr eaLnBrk="1" hangingPunct="1"/>
            <a:fld id="{B6F15528-21DE-4FAA-801E-634DDDAF4B2B}" type="slidenum">
              <a:rPr lang="de-DE"/>
              <a:t>‹#›</a:t>
            </a:fld>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3"/>
          </p:nvPr>
        </p:nvSpPr>
        <p:spPr/>
        <p:txBody>
          <a:bodyPr/>
          <a:lstStyle/>
          <a:p>
            <a:pPr eaLnBrk="1" hangingPunct="1"/>
            <a:r>
              <a:rPr lang="de-DE" altLang="en-US"/>
              <a:t>02 Material und Methoden</a:t>
            </a:r>
          </a:p>
        </p:txBody>
      </p:sp>
      <p:sp>
        <p:nvSpPr>
          <p:cNvPr id="3" name="Title 2"/>
          <p:cNvSpPr>
            <a:spLocks noGrp="1"/>
          </p:cNvSpPr>
          <p:nvPr>
            <p:ph type="title"/>
          </p:nvPr>
        </p:nvSpPr>
        <p:spPr/>
        <p:txBody>
          <a:bodyPr/>
          <a:lstStyle/>
          <a:p>
            <a:pPr eaLnBrk="1" hangingPunct="1"/>
            <a:r>
              <a:rPr lang="de-DE" altLang="en-US"/>
              <a:t>Forschungsdesign und Arbeitsprogramm</a:t>
            </a:r>
          </a:p>
        </p:txBody>
      </p:sp>
      <p:sp>
        <p:nvSpPr>
          <p:cNvPr id="20" name="Footer"/>
          <p:cNvSpPr>
            <a:spLocks noGrp="1"/>
          </p:cNvSpPr>
          <p:nvPr>
            <p:ph type="ftr" idx="11"/>
          </p:nvPr>
        </p:nvSpPr>
        <p:spPr/>
        <p:txBody>
          <a:bodyPr lIns="0" tIns="0" rIns="0" bIns="0" anchor="ctr" wrap="square"/>
          <a:lstStyle>
            <a:lvl1pPr algn="l" eaLnBrk="1" hangingPunct="1">
              <a:defRPr sz="1000">
                <a:solidFill>
                  <a:schemeClr val="tx2"/>
                </a:solidFill>
                <a:latin typeface="+mn-lt"/>
                <a:ea typeface="+mn-ea"/>
                <a:cs typeface="+mn-cs"/>
              </a:defRPr>
            </a:lvl1pPr>
          </a:lstStyle>
          <a:p>
            <a:pPr eaLnBrk="1" hangingPunct="1"/>
            <a:r>
              <a:rPr lang="de-DE" altLang="en-US"/>
              <a:t>Universität XX · Disputation</a:t>
            </a:r>
          </a:p>
        </p:txBody>
      </p:sp>
      <p:sp>
        <p:nvSpPr>
          <p:cNvPr id="21" name="Slide Number"/>
          <p:cNvSpPr>
            <a:spLocks noGrp="1"/>
          </p:cNvSpPr>
          <p:nvPr>
            <p:ph type="sldNum" idx="12"/>
          </p:nvPr>
        </p:nvSpPr>
        <p:spPr/>
        <p:txBody>
          <a:bodyPr lIns="0" tIns="0" rIns="0" bIns="0" anchor="ctr" wrap="square"/>
          <a:lstStyle>
            <a:lvl1pPr algn="r" eaLnBrk="1" hangingPunct="1">
              <a:defRPr sz="1000">
                <a:solidFill>
                  <a:schemeClr val="tx2"/>
                </a:solidFill>
                <a:latin typeface="+mn-lt"/>
                <a:ea typeface="+mn-ea"/>
                <a:cs typeface="+mn-cs"/>
              </a:defRPr>
            </a:lvl1pPr>
          </a:lstStyle>
          <a:p>
            <a:pPr eaLnBrk="1" hangingPunct="1"/>
            <a:fld id="{B6F15528-21DE-4FAA-801E-634DDDAF4B2B}" type="slidenum">
              <a:rPr lang="de-DE"/>
              <a:t>‹#›</a:t>
            </a:fld>
          </a:p>
        </p:txBody>
      </p:sp>
      <p:sp>
        <p:nvSpPr>
          <p:cNvPr id="22" name="Rectangle 21"/>
          <p:cNvSpPr/>
          <p:nvPr/>
        </p:nvSpPr>
        <p:spPr>
          <a:xfrm>
            <a:off x="548640" y="1737360"/>
            <a:ext cx="11094415" cy="603504"/>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3" name="TextBox 22"/>
          <p:cNvSpPr txBox="1"/>
          <p:nvPr/>
        </p:nvSpPr>
        <p:spPr>
          <a:xfrm>
            <a:off x="548640" y="1737360"/>
            <a:ext cx="11094415" cy="603504"/>
          </a:xfrm>
          <a:prstGeom prst="rect">
            <a:avLst/>
          </a:prstGeom>
          <a:noFill/>
        </p:spPr>
        <p:txBody>
          <a:bodyPr wrap="square" anchor="ctr" lIns="0" rIns="0" tIns="0" bIns="0">
            <a:spAutoFit/>
          </a:bodyPr>
          <a:lstStyle/>
          <a:p>
            <a:pPr eaLnBrk="1" hangingPunct="1" algn="ctr">
              <a:lnSpc>
                <a:spcPct val="120000"/>
              </a:lnSpc>
            </a:pPr>
            <a:r>
              <a:rPr lang="de-DE" altLang="en-US" sz="1800" b="1">
                <a:solidFill>
                  <a:schemeClr val="accent1"/>
                </a:solidFill>
              </a:rPr>
              <a:t>Forschungsfrage: </a:t>
            </a:r>
            <a:r>
              <a:rPr lang="de-DE" altLang="en-US" sz="1800"/>
              <a:t>Fördert Darmdysbiose über die Gallensäure-FXR-Achse die Leberverfettung?</a:t>
            </a:r>
          </a:p>
        </p:txBody>
      </p:sp>
      <p:sp>
        <p:nvSpPr>
          <p:cNvPr id="24" name="Rectangle 23"/>
          <p:cNvSpPr/>
          <p:nvPr/>
        </p:nvSpPr>
        <p:spPr>
          <a:xfrm>
            <a:off x="548640" y="2606040"/>
            <a:ext cx="2560320" cy="2834640"/>
          </a:xfrm>
          <a:prstGeom prst="rect">
            <a:avLst/>
          </a:prstGeom>
          <a:solidFill>
            <a:srgbClr val="FFFFFF"/>
          </a:solidFill>
          <a:ln w="12700">
            <a:solidFill>
              <a:srgbClr val="D5DBE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5" name="Rectangle 24"/>
          <p:cNvSpPr/>
          <p:nvPr/>
        </p:nvSpPr>
        <p:spPr>
          <a:xfrm>
            <a:off x="548640" y="2606040"/>
            <a:ext cx="2560320" cy="64008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6" name="TextBox 25"/>
          <p:cNvSpPr txBox="1"/>
          <p:nvPr/>
        </p:nvSpPr>
        <p:spPr>
          <a:xfrm>
            <a:off x="548640" y="2606040"/>
            <a:ext cx="2560320" cy="640080"/>
          </a:xfrm>
          <a:prstGeom prst="rect">
            <a:avLst/>
          </a:prstGeom>
          <a:noFill/>
        </p:spPr>
        <p:txBody>
          <a:bodyPr wrap="square" anchor="ctr" lIns="0" rIns="0" tIns="0" bIns="0">
            <a:spAutoFit/>
          </a:bodyPr>
          <a:lstStyle/>
          <a:p>
            <a:pPr eaLnBrk="1" hangingPunct="1" algn="ctr">
              <a:lnSpc>
                <a:spcPct val="120000"/>
              </a:lnSpc>
            </a:pPr>
            <a:r>
              <a:rPr lang="de-DE" altLang="en-US" sz="1900" b="1">
                <a:solidFill>
                  <a:srgbClr val="FFFFFF"/>
                </a:solidFill>
              </a:rPr>
              <a:t>1  Phänotyp</a:t>
            </a:r>
          </a:p>
        </p:txBody>
      </p:sp>
      <p:sp>
        <p:nvSpPr>
          <p:cNvPr id="27" name="TextBox 26"/>
          <p:cNvSpPr txBox="1"/>
          <p:nvPr/>
        </p:nvSpPr>
        <p:spPr>
          <a:xfrm>
            <a:off x="777240" y="3383280"/>
            <a:ext cx="2194560" cy="2011680"/>
          </a:xfrm>
          <a:prstGeom prst="rect">
            <a:avLst/>
          </a:prstGeom>
          <a:noFill/>
        </p:spPr>
        <p:txBody>
          <a:bodyPr wrap="square" anchor="t" lIns="0" rIns="0" tIns="0" bIns="0">
            <a:spAutoFit/>
          </a:bodyPr>
          <a:lstStyle/>
          <a:p>
            <a:pPr eaLnBrk="1" hangingPunct="1">
              <a:lnSpc>
                <a:spcPct val="115000"/>
              </a:lnSpc>
              <a:spcBef>
                <a:spcPts val="800"/>
              </a:spcBef>
            </a:pPr>
            <a:r>
              <a:rPr lang="de-DE" altLang="en-US" sz="1700"/>
              <a:t>•  Mausmodell mit fettreicher Diät</a:t>
            </a:r>
          </a:p>
          <a:p>
            <a:pPr eaLnBrk="1" hangingPunct="1">
              <a:lnSpc>
                <a:spcPct val="115000"/>
              </a:lnSpc>
              <a:spcBef>
                <a:spcPts val="800"/>
              </a:spcBef>
            </a:pPr>
            <a:r>
              <a:rPr lang="de-DE" altLang="en-US" sz="1700"/>
              <a:t>•  16S-rRNA-Sequenzierung</a:t>
            </a:r>
          </a:p>
          <a:p>
            <a:pPr eaLnBrk="1" hangingPunct="1">
              <a:lnSpc>
                <a:spcPct val="115000"/>
              </a:lnSpc>
              <a:spcBef>
                <a:spcPts val="800"/>
              </a:spcBef>
            </a:pPr>
            <a:r>
              <a:rPr lang="de-DE" altLang="en-US" sz="1700"/>
              <a:t>•  Leberphänotyp</a:t>
            </a:r>
          </a:p>
        </p:txBody>
      </p:sp>
      <p:sp>
        <p:nvSpPr>
          <p:cNvPr id="28" name="TextBox 27"/>
          <p:cNvSpPr txBox="1"/>
          <p:nvPr/>
        </p:nvSpPr>
        <p:spPr>
          <a:xfrm>
            <a:off x="548640" y="5532120"/>
            <a:ext cx="2560320" cy="347472"/>
          </a:xfrm>
          <a:prstGeom prst="rect">
            <a:avLst/>
          </a:prstGeom>
          <a:noFill/>
        </p:spPr>
        <p:txBody>
          <a:bodyPr wrap="square" anchor="t" lIns="0" rIns="0" tIns="0" bIns="0">
            <a:spAutoFit/>
          </a:bodyPr>
          <a:lstStyle/>
          <a:p>
            <a:pPr eaLnBrk="1" hangingPunct="1" algn="ctr">
              <a:lnSpc>
                <a:spcPct val="120000"/>
              </a:lnSpc>
            </a:pPr>
            <a:r>
              <a:rPr lang="de-DE" altLang="en-US" sz="1500" b="1">
                <a:solidFill>
                  <a:srgbClr val="5F6B78"/>
                </a:solidFill>
              </a:rPr>
              <a:t>Kapitel 2</a:t>
            </a:r>
          </a:p>
        </p:txBody>
      </p:sp>
      <p:sp>
        <p:nvSpPr>
          <p:cNvPr id="29" name="Right Arrow 28"/>
          <p:cNvSpPr/>
          <p:nvPr/>
        </p:nvSpPr>
        <p:spPr>
          <a:xfrm>
            <a:off x="3182112" y="3822192"/>
            <a:ext cx="265176" cy="402336"/>
          </a:xfrm>
          <a:prstGeom prst="rightArrow">
            <a:avLst/>
          </a:prstGeom>
          <a:solidFill>
            <a:srgbClr val="9AA4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eaLnBrk="1" hangingPunct="1"/>
          </a:p>
        </p:txBody>
      </p:sp>
      <p:sp>
        <p:nvSpPr>
          <p:cNvPr id="30" name="Rectangle 29"/>
          <p:cNvSpPr/>
          <p:nvPr/>
        </p:nvSpPr>
        <p:spPr>
          <a:xfrm>
            <a:off x="3520440" y="2606040"/>
            <a:ext cx="2560320" cy="2834640"/>
          </a:xfrm>
          <a:prstGeom prst="rect">
            <a:avLst/>
          </a:prstGeom>
          <a:solidFill>
            <a:srgbClr val="FFFFFF"/>
          </a:solidFill>
          <a:ln w="12700">
            <a:solidFill>
              <a:srgbClr val="D5DBE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1" name="Rectangle 30"/>
          <p:cNvSpPr/>
          <p:nvPr/>
        </p:nvSpPr>
        <p:spPr>
          <a:xfrm>
            <a:off x="3520440" y="2606040"/>
            <a:ext cx="2560320" cy="64008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2" name="TextBox 31"/>
          <p:cNvSpPr txBox="1"/>
          <p:nvPr/>
        </p:nvSpPr>
        <p:spPr>
          <a:xfrm>
            <a:off x="3520440" y="2606040"/>
            <a:ext cx="2560320" cy="640080"/>
          </a:xfrm>
          <a:prstGeom prst="rect">
            <a:avLst/>
          </a:prstGeom>
          <a:noFill/>
        </p:spPr>
        <p:txBody>
          <a:bodyPr wrap="square" anchor="ctr" lIns="0" rIns="0" tIns="0" bIns="0">
            <a:spAutoFit/>
          </a:bodyPr>
          <a:lstStyle/>
          <a:p>
            <a:pPr eaLnBrk="1" hangingPunct="1" algn="ctr">
              <a:lnSpc>
                <a:spcPct val="120000"/>
              </a:lnSpc>
            </a:pPr>
            <a:r>
              <a:rPr lang="de-DE" altLang="en-US" sz="1900" b="1">
                <a:solidFill>
                  <a:srgbClr val="FFFFFF"/>
                </a:solidFill>
              </a:rPr>
              <a:t>2  Mechanismus</a:t>
            </a:r>
          </a:p>
        </p:txBody>
      </p:sp>
      <p:sp>
        <p:nvSpPr>
          <p:cNvPr id="33" name="TextBox 32"/>
          <p:cNvSpPr txBox="1"/>
          <p:nvPr/>
        </p:nvSpPr>
        <p:spPr>
          <a:xfrm>
            <a:off x="3749039" y="3383280"/>
            <a:ext cx="2194560" cy="2011680"/>
          </a:xfrm>
          <a:prstGeom prst="rect">
            <a:avLst/>
          </a:prstGeom>
          <a:noFill/>
        </p:spPr>
        <p:txBody>
          <a:bodyPr wrap="square" anchor="t" lIns="0" rIns="0" tIns="0" bIns="0">
            <a:spAutoFit/>
          </a:bodyPr>
          <a:lstStyle/>
          <a:p>
            <a:pPr eaLnBrk="1" hangingPunct="1">
              <a:lnSpc>
                <a:spcPct val="115000"/>
              </a:lnSpc>
              <a:spcBef>
                <a:spcPts val="800"/>
              </a:spcBef>
            </a:pPr>
            <a:r>
              <a:rPr lang="de-DE" altLang="en-US" sz="1700"/>
              <a:t>•  Gallensäure-Metabolomik</a:t>
            </a:r>
          </a:p>
          <a:p>
            <a:pPr eaLnBrk="1" hangingPunct="1">
              <a:lnSpc>
                <a:spcPct val="115000"/>
              </a:lnSpc>
              <a:spcBef>
                <a:spcPts val="800"/>
              </a:spcBef>
            </a:pPr>
            <a:r>
              <a:rPr lang="de-DE" altLang="en-US" sz="1700"/>
              <a:t>•  FXR-SHP-Signalweg</a:t>
            </a:r>
          </a:p>
          <a:p>
            <a:pPr eaLnBrk="1" hangingPunct="1">
              <a:lnSpc>
                <a:spcPct val="115000"/>
              </a:lnSpc>
              <a:spcBef>
                <a:spcPts val="800"/>
              </a:spcBef>
            </a:pPr>
            <a:r>
              <a:rPr lang="de-DE" altLang="en-US" sz="1700"/>
              <a:t>•  Korrelations- und Pfadanalyse</a:t>
            </a:r>
          </a:p>
        </p:txBody>
      </p:sp>
      <p:sp>
        <p:nvSpPr>
          <p:cNvPr id="34" name="TextBox 33"/>
          <p:cNvSpPr txBox="1"/>
          <p:nvPr/>
        </p:nvSpPr>
        <p:spPr>
          <a:xfrm>
            <a:off x="3520440" y="5532120"/>
            <a:ext cx="2560320" cy="347472"/>
          </a:xfrm>
          <a:prstGeom prst="rect">
            <a:avLst/>
          </a:prstGeom>
          <a:noFill/>
        </p:spPr>
        <p:txBody>
          <a:bodyPr wrap="square" anchor="t" lIns="0" rIns="0" tIns="0" bIns="0">
            <a:spAutoFit/>
          </a:bodyPr>
          <a:lstStyle/>
          <a:p>
            <a:pPr eaLnBrk="1" hangingPunct="1" algn="ctr">
              <a:lnSpc>
                <a:spcPct val="120000"/>
              </a:lnSpc>
            </a:pPr>
            <a:r>
              <a:rPr lang="de-DE" altLang="en-US" sz="1500" b="1">
                <a:solidFill>
                  <a:srgbClr val="5F6B78"/>
                </a:solidFill>
              </a:rPr>
              <a:t>Kapitel 3</a:t>
            </a:r>
          </a:p>
        </p:txBody>
      </p:sp>
      <p:sp>
        <p:nvSpPr>
          <p:cNvPr id="35" name="Right Arrow 34"/>
          <p:cNvSpPr/>
          <p:nvPr/>
        </p:nvSpPr>
        <p:spPr>
          <a:xfrm>
            <a:off x="6153912" y="3822192"/>
            <a:ext cx="265176" cy="402336"/>
          </a:xfrm>
          <a:prstGeom prst="rightArrow">
            <a:avLst/>
          </a:prstGeom>
          <a:solidFill>
            <a:srgbClr val="9AA4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eaLnBrk="1" hangingPunct="1"/>
          </a:p>
        </p:txBody>
      </p:sp>
      <p:sp>
        <p:nvSpPr>
          <p:cNvPr id="36" name="Rectangle 35"/>
          <p:cNvSpPr/>
          <p:nvPr/>
        </p:nvSpPr>
        <p:spPr>
          <a:xfrm>
            <a:off x="6492240" y="2606040"/>
            <a:ext cx="2560320" cy="2834640"/>
          </a:xfrm>
          <a:prstGeom prst="rect">
            <a:avLst/>
          </a:prstGeom>
          <a:solidFill>
            <a:srgbClr val="FFFFFF"/>
          </a:solidFill>
          <a:ln w="12700">
            <a:solidFill>
              <a:srgbClr val="D5DBE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7" name="Rectangle 36"/>
          <p:cNvSpPr/>
          <p:nvPr/>
        </p:nvSpPr>
        <p:spPr>
          <a:xfrm>
            <a:off x="6492240" y="2606040"/>
            <a:ext cx="2560320" cy="640080"/>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8" name="TextBox 37"/>
          <p:cNvSpPr txBox="1"/>
          <p:nvPr/>
        </p:nvSpPr>
        <p:spPr>
          <a:xfrm>
            <a:off x="6492240" y="2606040"/>
            <a:ext cx="2560320" cy="640080"/>
          </a:xfrm>
          <a:prstGeom prst="rect">
            <a:avLst/>
          </a:prstGeom>
          <a:noFill/>
        </p:spPr>
        <p:txBody>
          <a:bodyPr wrap="square" anchor="ctr" lIns="0" rIns="0" tIns="0" bIns="0">
            <a:spAutoFit/>
          </a:bodyPr>
          <a:lstStyle/>
          <a:p>
            <a:pPr eaLnBrk="1" hangingPunct="1" algn="ctr">
              <a:lnSpc>
                <a:spcPct val="120000"/>
              </a:lnSpc>
            </a:pPr>
            <a:r>
              <a:rPr lang="de-DE" altLang="en-US" sz="1900" b="1">
                <a:solidFill>
                  <a:srgbClr val="FFFFFF"/>
                </a:solidFill>
              </a:rPr>
              <a:t>3  Intervention</a:t>
            </a:r>
          </a:p>
        </p:txBody>
      </p:sp>
      <p:sp>
        <p:nvSpPr>
          <p:cNvPr id="39" name="TextBox 38"/>
          <p:cNvSpPr txBox="1"/>
          <p:nvPr/>
        </p:nvSpPr>
        <p:spPr>
          <a:xfrm>
            <a:off x="6720840" y="3383280"/>
            <a:ext cx="2194560" cy="2011680"/>
          </a:xfrm>
          <a:prstGeom prst="rect">
            <a:avLst/>
          </a:prstGeom>
          <a:noFill/>
        </p:spPr>
        <p:txBody>
          <a:bodyPr wrap="square" anchor="t" lIns="0" rIns="0" tIns="0" bIns="0">
            <a:spAutoFit/>
          </a:bodyPr>
          <a:lstStyle/>
          <a:p>
            <a:pPr eaLnBrk="1" hangingPunct="1">
              <a:lnSpc>
                <a:spcPct val="115000"/>
              </a:lnSpc>
              <a:spcBef>
                <a:spcPts val="800"/>
              </a:spcBef>
            </a:pPr>
            <a:r>
              <a:rPr lang="de-DE" altLang="en-US" sz="1700"/>
              <a:t>•  FXR-Agonist</a:t>
            </a:r>
          </a:p>
          <a:p>
            <a:pPr eaLnBrk="1" hangingPunct="1">
              <a:lnSpc>
                <a:spcPct val="115000"/>
              </a:lnSpc>
              <a:spcBef>
                <a:spcPts val="800"/>
              </a:spcBef>
            </a:pPr>
            <a:r>
              <a:rPr lang="de-DE" altLang="en-US" sz="1700"/>
              <a:t>•  Mikrobiota-Transfer (FMT)</a:t>
            </a:r>
          </a:p>
          <a:p>
            <a:pPr eaLnBrk="1" hangingPunct="1">
              <a:lnSpc>
                <a:spcPct val="115000"/>
              </a:lnSpc>
              <a:spcBef>
                <a:spcPts val="800"/>
              </a:spcBef>
            </a:pPr>
            <a:r>
              <a:rPr lang="de-DE" altLang="en-US" sz="1700"/>
              <a:t>•  Nachmessung Phänotyp und Signalweg</a:t>
            </a:r>
          </a:p>
        </p:txBody>
      </p:sp>
      <p:sp>
        <p:nvSpPr>
          <p:cNvPr id="40" name="TextBox 39"/>
          <p:cNvSpPr txBox="1"/>
          <p:nvPr/>
        </p:nvSpPr>
        <p:spPr>
          <a:xfrm>
            <a:off x="6492240" y="5532120"/>
            <a:ext cx="2560320" cy="347472"/>
          </a:xfrm>
          <a:prstGeom prst="rect">
            <a:avLst/>
          </a:prstGeom>
          <a:noFill/>
        </p:spPr>
        <p:txBody>
          <a:bodyPr wrap="square" anchor="t" lIns="0" rIns="0" tIns="0" bIns="0">
            <a:spAutoFit/>
          </a:bodyPr>
          <a:lstStyle/>
          <a:p>
            <a:pPr eaLnBrk="1" hangingPunct="1" algn="ctr">
              <a:lnSpc>
                <a:spcPct val="120000"/>
              </a:lnSpc>
            </a:pPr>
            <a:r>
              <a:rPr lang="de-DE" altLang="en-US" sz="1500" b="1">
                <a:solidFill>
                  <a:srgbClr val="5F6B78"/>
                </a:solidFill>
              </a:rPr>
              <a:t>Kapitel 4</a:t>
            </a:r>
          </a:p>
        </p:txBody>
      </p:sp>
      <p:sp>
        <p:nvSpPr>
          <p:cNvPr id="41" name="Right Arrow 40"/>
          <p:cNvSpPr/>
          <p:nvPr/>
        </p:nvSpPr>
        <p:spPr>
          <a:xfrm>
            <a:off x="9125711" y="3822192"/>
            <a:ext cx="265176" cy="402336"/>
          </a:xfrm>
          <a:prstGeom prst="rightArrow">
            <a:avLst/>
          </a:prstGeom>
          <a:solidFill>
            <a:srgbClr val="9AA4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eaLnBrk="1" hangingPunct="1"/>
          </a:p>
        </p:txBody>
      </p:sp>
      <p:sp>
        <p:nvSpPr>
          <p:cNvPr id="42" name="Rectangle 41"/>
          <p:cNvSpPr/>
          <p:nvPr/>
        </p:nvSpPr>
        <p:spPr>
          <a:xfrm>
            <a:off x="9464040" y="2606040"/>
            <a:ext cx="2179015" cy="28346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43" name="TextBox 42"/>
          <p:cNvSpPr txBox="1"/>
          <p:nvPr/>
        </p:nvSpPr>
        <p:spPr>
          <a:xfrm>
            <a:off x="9573767" y="2606040"/>
            <a:ext cx="1959559" cy="2834640"/>
          </a:xfrm>
          <a:prstGeom prst="rect">
            <a:avLst/>
          </a:prstGeom>
          <a:noFill/>
        </p:spPr>
        <p:txBody>
          <a:bodyPr wrap="square" anchor="ctr" lIns="0" rIns="0" tIns="0" bIns="0">
            <a:spAutoFit/>
          </a:bodyPr>
          <a:lstStyle/>
          <a:p>
            <a:pPr eaLnBrk="1" hangingPunct="1" algn="ctr">
              <a:lnSpc>
                <a:spcPct val="130000"/>
              </a:lnSpc>
            </a:pPr>
            <a:r>
              <a:rPr lang="de-DE" altLang="en-US" sz="1700" b="1">
                <a:solidFill>
                  <a:srgbClr val="F2C66D"/>
                </a:solidFill>
              </a:rPr>
              <a:t>Fazit</a:t>
            </a:r>
          </a:p>
          <a:p>
            <a:pPr eaLnBrk="1" hangingPunct="1" algn="ctr">
              <a:lnSpc>
                <a:spcPct val="130000"/>
              </a:lnSpc>
              <a:spcBef>
                <a:spcPts val="800"/>
              </a:spcBef>
            </a:pPr>
            <a:r>
              <a:rPr lang="de-DE" altLang="en-US" sz="1700" b="1">
                <a:solidFill>
                  <a:srgbClr val="FFFFFF"/>
                </a:solidFill>
              </a:rPr>
              <a:t>Darmflora – Gallensäuren – FXR: eine Achse der Leberverfettung</a:t>
            </a:r>
          </a:p>
        </p:txBody>
      </p:sp>
      <p:sp>
        <p:nvSpPr>
          <p:cNvPr id="44" name="TextBox 43"/>
          <p:cNvSpPr txBox="1"/>
          <p:nvPr/>
        </p:nvSpPr>
        <p:spPr>
          <a:xfrm>
            <a:off x="548640" y="5989320"/>
            <a:ext cx="11094415" cy="292608"/>
          </a:xfrm>
          <a:prstGeom prst="rect">
            <a:avLst/>
          </a:prstGeom>
          <a:noFill/>
        </p:spPr>
        <p:txBody>
          <a:bodyPr wrap="square" anchor="t" lIns="0" rIns="0" tIns="0" bIns="0">
            <a:spAutoFit/>
          </a:bodyPr>
          <a:lstStyle/>
          <a:p>
            <a:pPr eaLnBrk="1" hangingPunct="1">
              <a:lnSpc>
                <a:spcPct val="120000"/>
              </a:lnSpc>
            </a:pPr>
            <a:r>
              <a:rPr lang="de-DE" altLang="en-US" sz="1200" b="1">
                <a:solidFill>
                  <a:schemeClr val="accent2"/>
                </a:solidFill>
              </a:rPr>
              <a:t>✦ </a:t>
            </a:r>
            <a:r>
              <a:rPr lang="de-DE" altLang="en-US" sz="1200">
                <a:solidFill>
                  <a:srgbClr val="5F6B78"/>
                </a:solidFill>
              </a:rPr>
              <a:t>Alle Elemente sind editierbare Formen. Lieber als Grafik? Der Prompt ist vorausgefüllt.</a:t>
            </a:r>
            <a:r>
              <a:rPr lang="de-DE" altLang="en-US" sz="1200" b="1">
                <a:solidFill>
                  <a:schemeClr val="accent1"/>
                </a:solidFill>
                <a:hlinkClick r:id="rId2"/>
              </a:rPr>
              <a:t>  SciDraw AI öffnen →</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3"/>
          </p:nvPr>
        </p:nvSpPr>
        <p:spPr/>
        <p:txBody>
          <a:bodyPr/>
          <a:lstStyle/>
          <a:p>
            <a:pPr eaLnBrk="1" hangingPunct="1"/>
            <a:r>
              <a:rPr lang="de-DE" altLang="en-US"/>
              <a:t>02 Material und Methoden</a:t>
            </a:r>
          </a:p>
        </p:txBody>
      </p:sp>
      <p:sp>
        <p:nvSpPr>
          <p:cNvPr id="3" name="Title 2"/>
          <p:cNvSpPr>
            <a:spLocks noGrp="1"/>
          </p:cNvSpPr>
          <p:nvPr>
            <p:ph type="title"/>
          </p:nvPr>
        </p:nvSpPr>
        <p:spPr/>
        <p:txBody>
          <a:bodyPr/>
          <a:lstStyle/>
          <a:p>
            <a:pPr eaLnBrk="1" hangingPunct="1"/>
            <a:r>
              <a:rPr lang="de-DE" altLang="en-US"/>
              <a:t>Methoden und Versuchsaufbau</a:t>
            </a:r>
          </a:p>
        </p:txBody>
      </p:sp>
      <p:sp>
        <p:nvSpPr>
          <p:cNvPr id="4" name="Text Placeholder 3"/>
          <p:cNvSpPr>
            <a:spLocks noGrp="1"/>
          </p:cNvSpPr>
          <p:nvPr>
            <p:ph type="body" idx="1"/>
          </p:nvPr>
        </p:nvSpPr>
        <p:spPr/>
        <p:txBody>
          <a:bodyPr/>
          <a:lstStyle/>
          <a:p>
            <a:pPr eaLnBrk="1" hangingPunct="1"/>
            <a:r>
              <a:rPr lang="de-DE" altLang="en-US" sz="2000" b="1">
                <a:solidFill>
                  <a:schemeClr val="accent1"/>
                </a:solidFill>
              </a:rPr>
              <a:t>Tiere und Gruppen</a:t>
            </a:r>
          </a:p>
          <a:p>
            <a:pPr eaLnBrk="1" hangingPunct="1">
              <a:spcBef>
                <a:spcPts val="1000"/>
              </a:spcBef>
            </a:pPr>
            <a:r>
              <a:rPr lang="de-DE" altLang="en-US" sz="1700"/>
              <a:t>Männliche C57BL/6J-Mäuse, randomisiert in 3 Gruppen (je n = 10):</a:t>
            </a:r>
          </a:p>
          <a:p>
            <a:pPr eaLnBrk="1" hangingPunct="1" lvl="1"/>
            <a:r>
              <a:rPr lang="de-DE" altLang="en-US" sz="1700"/>
              <a:t>Kontrolle: Standardfutter</a:t>
            </a:r>
          </a:p>
          <a:p>
            <a:pPr eaLnBrk="1" hangingPunct="1" lvl="1"/>
            <a:r>
              <a:rPr lang="de-DE" altLang="en-US" sz="1700"/>
              <a:t>HFD: 60 % Energie aus Fett</a:t>
            </a:r>
          </a:p>
          <a:p>
            <a:pPr eaLnBrk="1" hangingPunct="1" lvl="1"/>
            <a:r>
              <a:rPr lang="de-DE" altLang="en-US" sz="1700"/>
              <a:t>HFD + FXR-Agonist</a:t>
            </a:r>
          </a:p>
          <a:p>
            <a:pPr eaLnBrk="1" hangingPunct="1">
              <a:spcBef>
                <a:spcPts val="600"/>
              </a:spcBef>
            </a:pPr>
            <a:r>
              <a:rPr lang="de-DE" altLang="en-US" sz="1700"/>
              <a:t>Dauer: 12 Wochen. Tierversuchsgenehmigung Az. XXX.</a:t>
            </a:r>
          </a:p>
        </p:txBody>
      </p:sp>
      <p:sp>
        <p:nvSpPr>
          <p:cNvPr id="5" name="Text Placeholder 4"/>
          <p:cNvSpPr>
            <a:spLocks noGrp="1"/>
          </p:cNvSpPr>
          <p:nvPr>
            <p:ph type="body" idx="2"/>
          </p:nvPr>
        </p:nvSpPr>
        <p:spPr/>
        <p:txBody>
          <a:bodyPr/>
          <a:lstStyle/>
          <a:p>
            <a:pPr eaLnBrk="1" hangingPunct="1"/>
            <a:r>
              <a:rPr lang="de-DE" altLang="en-US" sz="2000" b="1">
                <a:solidFill>
                  <a:schemeClr val="accent2"/>
                </a:solidFill>
              </a:rPr>
              <a:t>Zentrale Methoden</a:t>
            </a:r>
          </a:p>
          <a:p>
            <a:pPr eaLnBrk="1" hangingPunct="1" lvl="1"/>
            <a:r>
              <a:rPr lang="de-DE" altLang="en-US" sz="1700"/>
              <a:t>16S-rRNA-Sequenzierung (Kot)</a:t>
            </a:r>
          </a:p>
          <a:p>
            <a:pPr eaLnBrk="1" hangingPunct="1" lvl="1"/>
            <a:r>
              <a:rPr lang="de-DE" altLang="en-US" sz="1700"/>
              <a:t>Gallensäure-Metabolomik (LC-MS/MS)</a:t>
            </a:r>
          </a:p>
          <a:p>
            <a:pPr eaLnBrk="1" hangingPunct="1" lvl="1"/>
            <a:r>
              <a:rPr lang="de-DE" altLang="en-US" sz="1700"/>
              <a:t>HE- und Oil-Red-O-Färbung der Leber</a:t>
            </a:r>
          </a:p>
          <a:p>
            <a:pPr eaLnBrk="1" hangingPunct="1" lvl="1"/>
            <a:r>
              <a:rPr lang="de-DE" altLang="en-US" sz="1700"/>
              <a:t>qPCR und Western Blot: FXR, SHP, SREBP-1c</a:t>
            </a:r>
          </a:p>
        </p:txBody>
      </p:sp>
      <p:sp>
        <p:nvSpPr>
          <p:cNvPr id="6" name="Text Placeholder 5"/>
          <p:cNvSpPr>
            <a:spLocks noGrp="1"/>
          </p:cNvSpPr>
          <p:nvPr>
            <p:ph type="body" idx="3"/>
          </p:nvPr>
        </p:nvSpPr>
        <p:spPr/>
        <p:txBody>
          <a:bodyPr/>
          <a:lstStyle/>
          <a:p>
            <a:pPr eaLnBrk="1" hangingPunct="1"/>
            <a:r>
              <a:rPr lang="de-DE" altLang="en-US" sz="2000" b="1">
                <a:solidFill>
                  <a:srgbClr val="A86F10"/>
                </a:solidFill>
              </a:rPr>
              <a:t>Statistik</a:t>
            </a:r>
          </a:p>
          <a:p>
            <a:pPr eaLnBrk="1" hangingPunct="1" lvl="1"/>
            <a:r>
              <a:rPr lang="de-DE" altLang="en-US" sz="1700"/>
              <a:t>Einfaktorielle ANOVA, Post-hoc-Test nach Tukey</a:t>
            </a:r>
          </a:p>
          <a:p>
            <a:pPr eaLnBrk="1" hangingPunct="1" lvl="1"/>
            <a:r>
              <a:rPr lang="de-DE" altLang="en-US" sz="1700"/>
              <a:t>Mikrobiom: Shannon-Index, PERMANOVA</a:t>
            </a:r>
          </a:p>
          <a:p>
            <a:pPr eaLnBrk="1" hangingPunct="1" lvl="1"/>
            <a:r>
              <a:rPr lang="de-DE" altLang="en-US" sz="1700"/>
              <a:t>Fallzahl aus der Effektstärke der Vorversuche</a:t>
            </a:r>
          </a:p>
          <a:p>
            <a:pPr eaLnBrk="1" hangingPunct="1">
              <a:spcBef>
                <a:spcPts val="600"/>
              </a:spcBef>
            </a:pPr>
            <a:r>
              <a:rPr lang="de-DE" altLang="en-US" sz="1700"/>
              <a:t>Signifikanzniveau: p &lt; 0,05.</a:t>
            </a:r>
          </a:p>
        </p:txBody>
      </p:sp>
      <p:sp>
        <p:nvSpPr>
          <p:cNvPr id="20" name="Footer"/>
          <p:cNvSpPr>
            <a:spLocks noGrp="1"/>
          </p:cNvSpPr>
          <p:nvPr>
            <p:ph type="ftr" idx="11"/>
          </p:nvPr>
        </p:nvSpPr>
        <p:spPr/>
        <p:txBody>
          <a:bodyPr lIns="0" tIns="0" rIns="0" bIns="0" anchor="ctr" wrap="square"/>
          <a:lstStyle>
            <a:lvl1pPr algn="l" eaLnBrk="1" hangingPunct="1">
              <a:defRPr sz="1000">
                <a:solidFill>
                  <a:schemeClr val="tx2"/>
                </a:solidFill>
                <a:latin typeface="+mn-lt"/>
                <a:ea typeface="+mn-ea"/>
                <a:cs typeface="+mn-cs"/>
              </a:defRPr>
            </a:lvl1pPr>
          </a:lstStyle>
          <a:p>
            <a:pPr eaLnBrk="1" hangingPunct="1"/>
            <a:r>
              <a:rPr lang="de-DE" altLang="en-US"/>
              <a:t>Universität XX · Disputation</a:t>
            </a:r>
          </a:p>
        </p:txBody>
      </p:sp>
      <p:sp>
        <p:nvSpPr>
          <p:cNvPr id="21" name="Slide Number"/>
          <p:cNvSpPr>
            <a:spLocks noGrp="1"/>
          </p:cNvSpPr>
          <p:nvPr>
            <p:ph type="sldNum" idx="12"/>
          </p:nvPr>
        </p:nvSpPr>
        <p:spPr/>
        <p:txBody>
          <a:bodyPr lIns="0" tIns="0" rIns="0" bIns="0" anchor="ctr" wrap="square"/>
          <a:lstStyle>
            <a:lvl1pPr algn="r" eaLnBrk="1" hangingPunct="1">
              <a:defRPr sz="1000">
                <a:solidFill>
                  <a:schemeClr val="tx2"/>
                </a:solidFill>
                <a:latin typeface="+mn-lt"/>
                <a:ea typeface="+mn-ea"/>
                <a:cs typeface="+mn-cs"/>
              </a:defRPr>
            </a:lvl1pPr>
          </a:lstStyle>
          <a:p>
            <a:pPr eaLnBrk="1" hangingPunct="1"/>
            <a:fld id="{B6F15528-21DE-4FAA-801E-634DDDAF4B2B}" type="slidenum">
              <a:rPr lang="de-DE"/>
              <a:t>‹#›</a:t>
            </a:fld>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3"/>
          </p:nvPr>
        </p:nvSpPr>
        <p:spPr/>
        <p:txBody>
          <a:bodyPr/>
          <a:lstStyle/>
          <a:p>
            <a:pPr eaLnBrk="1" hangingPunct="1"/>
            <a:r>
              <a:rPr lang="de-DE" altLang="en-US"/>
              <a:t>03</a:t>
            </a:r>
          </a:p>
        </p:txBody>
      </p:sp>
      <p:sp>
        <p:nvSpPr>
          <p:cNvPr id="3" name="Title 2"/>
          <p:cNvSpPr>
            <a:spLocks noGrp="1"/>
          </p:cNvSpPr>
          <p:nvPr>
            <p:ph type="title"/>
          </p:nvPr>
        </p:nvSpPr>
        <p:spPr/>
        <p:txBody>
          <a:bodyPr/>
          <a:lstStyle/>
          <a:p>
            <a:pPr eaLnBrk="1" hangingPunct="1"/>
            <a:r>
              <a:rPr lang="de-DE" altLang="en-US"/>
              <a:t>Ergebnisse</a:t>
            </a:r>
          </a:p>
        </p:txBody>
      </p:sp>
      <p:sp>
        <p:nvSpPr>
          <p:cNvPr id="4" name="Text Placeholder 3"/>
          <p:cNvSpPr>
            <a:spLocks noGrp="1"/>
          </p:cNvSpPr>
          <p:nvPr>
            <p:ph type="body" idx="1"/>
          </p:nvPr>
        </p:nvSpPr>
        <p:spPr/>
        <p:txBody>
          <a:bodyPr/>
          <a:lstStyle/>
          <a:p>
            <a:pPr eaLnBrk="1" hangingPunct="1"/>
            <a:r>
              <a:rPr lang="de-DE" altLang="en-US"/>
              <a:t>Kapitelweise: Phänomen → Mechanismus → Kausalität</a:t>
            </a:r>
          </a:p>
        </p:txBody>
      </p:sp>
      <p:sp>
        <p:nvSpPr>
          <p:cNvPr id="20" name="Footer"/>
          <p:cNvSpPr>
            <a:spLocks noGrp="1"/>
          </p:cNvSpPr>
          <p:nvPr>
            <p:ph type="ftr" idx="11"/>
          </p:nvPr>
        </p:nvSpPr>
        <p:spPr/>
        <p:txBody>
          <a:bodyPr lIns="0" tIns="0" rIns="0" bIns="0" anchor="ctr" wrap="square"/>
          <a:lstStyle>
            <a:lvl1pPr algn="l" eaLnBrk="1" hangingPunct="1">
              <a:defRPr sz="1000">
                <a:solidFill>
                  <a:schemeClr val="bg1"/>
                </a:solidFill>
                <a:latin typeface="+mn-lt"/>
                <a:ea typeface="+mn-ea"/>
                <a:cs typeface="+mn-cs"/>
              </a:defRPr>
            </a:lvl1pPr>
          </a:lstStyle>
          <a:p>
            <a:pPr eaLnBrk="1" hangingPunct="1"/>
            <a:r>
              <a:rPr lang="de-DE" altLang="en-US"/>
              <a:t>Universität XX · Disputation</a:t>
            </a:r>
          </a:p>
        </p:txBody>
      </p:sp>
      <p:sp>
        <p:nvSpPr>
          <p:cNvPr id="21" name="Slide Number"/>
          <p:cNvSpPr>
            <a:spLocks noGrp="1"/>
          </p:cNvSpPr>
          <p:nvPr>
            <p:ph type="sldNum" idx="12"/>
          </p:nvPr>
        </p:nvSpPr>
        <p:spPr/>
        <p:txBody>
          <a:bodyPr lIns="0" tIns="0" rIns="0" bIns="0" anchor="ctr" wrap="square"/>
          <a:lstStyle>
            <a:lvl1pPr algn="r" eaLnBrk="1" hangingPunct="1">
              <a:defRPr sz="1000">
                <a:solidFill>
                  <a:schemeClr val="bg1"/>
                </a:solidFill>
                <a:latin typeface="+mn-lt"/>
                <a:ea typeface="+mn-ea"/>
                <a:cs typeface="+mn-cs"/>
              </a:defRPr>
            </a:lvl1pPr>
          </a:lstStyle>
          <a:p>
            <a:pPr eaLnBrk="1" hangingPunct="1"/>
            <a:fld id="{B6F15528-21DE-4FAA-801E-634DDDAF4B2B}" type="slidenum">
              <a:rPr lang="de-DE"/>
              <a:t>‹#›</a:t>
            </a:fld>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3"/>
          </p:nvPr>
        </p:nvSpPr>
        <p:spPr/>
        <p:txBody>
          <a:bodyPr/>
          <a:lstStyle/>
          <a:p>
            <a:pPr eaLnBrk="1" hangingPunct="1"/>
            <a:r>
              <a:rPr lang="de-DE" altLang="en-US"/>
              <a:t>03 Ergebnisse · Kapitel 2</a:t>
            </a:r>
          </a:p>
        </p:txBody>
      </p:sp>
      <p:sp>
        <p:nvSpPr>
          <p:cNvPr id="3" name="Title 2"/>
          <p:cNvSpPr>
            <a:spLocks noGrp="1"/>
          </p:cNvSpPr>
          <p:nvPr>
            <p:ph type="title"/>
          </p:nvPr>
        </p:nvSpPr>
        <p:spPr/>
        <p:txBody>
          <a:bodyPr/>
          <a:lstStyle/>
          <a:p>
            <a:pPr eaLnBrk="1" hangingPunct="1"/>
            <a:r>
              <a:rPr lang="de-DE" altLang="en-US"/>
              <a:t>Fettreiche Diät erhöht die Leber-Triglyceride 1,8-fach</a:t>
            </a:r>
          </a:p>
        </p:txBody>
      </p:sp>
      <p:sp>
        <p:nvSpPr>
          <p:cNvPr id="20" name="Footer"/>
          <p:cNvSpPr>
            <a:spLocks noGrp="1"/>
          </p:cNvSpPr>
          <p:nvPr>
            <p:ph type="ftr" idx="11"/>
          </p:nvPr>
        </p:nvSpPr>
        <p:spPr/>
        <p:txBody>
          <a:bodyPr lIns="0" tIns="0" rIns="0" bIns="0" anchor="ctr" wrap="square"/>
          <a:lstStyle>
            <a:lvl1pPr algn="l" eaLnBrk="1" hangingPunct="1">
              <a:defRPr sz="1000">
                <a:solidFill>
                  <a:schemeClr val="tx2"/>
                </a:solidFill>
                <a:latin typeface="+mn-lt"/>
                <a:ea typeface="+mn-ea"/>
                <a:cs typeface="+mn-cs"/>
              </a:defRPr>
            </a:lvl1pPr>
          </a:lstStyle>
          <a:p>
            <a:pPr eaLnBrk="1" hangingPunct="1"/>
            <a:r>
              <a:rPr lang="de-DE" altLang="en-US"/>
              <a:t>Universität XX · Disputation</a:t>
            </a:r>
          </a:p>
        </p:txBody>
      </p:sp>
      <p:sp>
        <p:nvSpPr>
          <p:cNvPr id="21" name="Slide Number"/>
          <p:cNvSpPr>
            <a:spLocks noGrp="1"/>
          </p:cNvSpPr>
          <p:nvPr>
            <p:ph type="sldNum" idx="12"/>
          </p:nvPr>
        </p:nvSpPr>
        <p:spPr/>
        <p:txBody>
          <a:bodyPr lIns="0" tIns="0" rIns="0" bIns="0" anchor="ctr" wrap="square"/>
          <a:lstStyle>
            <a:lvl1pPr algn="r" eaLnBrk="1" hangingPunct="1">
              <a:defRPr sz="1000">
                <a:solidFill>
                  <a:schemeClr val="tx2"/>
                </a:solidFill>
                <a:latin typeface="+mn-lt"/>
                <a:ea typeface="+mn-ea"/>
                <a:cs typeface="+mn-cs"/>
              </a:defRPr>
            </a:lvl1pPr>
          </a:lstStyle>
          <a:p>
            <a:pPr eaLnBrk="1" hangingPunct="1"/>
            <a:fld id="{B6F15528-21DE-4FAA-801E-634DDDAF4B2B}" type="slidenum">
              <a:rPr lang="de-DE"/>
              <a:t>‹#›</a:t>
            </a:fld>
          </a:p>
        </p:txBody>
      </p:sp>
      <p:sp>
        <p:nvSpPr>
          <p:cNvPr id="22" name="TextBox 21"/>
          <p:cNvSpPr txBox="1"/>
          <p:nvPr/>
        </p:nvSpPr>
        <p:spPr>
          <a:xfrm>
            <a:off x="548640" y="1783080"/>
            <a:ext cx="4114800" cy="4114800"/>
          </a:xfrm>
          <a:prstGeom prst="rect">
            <a:avLst/>
          </a:prstGeom>
          <a:noFill/>
        </p:spPr>
        <p:txBody>
          <a:bodyPr wrap="square" anchor="t" lIns="0" rIns="0" tIns="0" bIns="0">
            <a:spAutoFit/>
          </a:bodyPr>
          <a:lstStyle/>
          <a:p>
            <a:pPr eaLnBrk="1" hangingPunct="1">
              <a:lnSpc>
                <a:spcPct val="135000"/>
              </a:lnSpc>
            </a:pPr>
            <a:r>
              <a:rPr lang="de-DE" altLang="en-US" sz="2000" b="1">
                <a:solidFill>
                  <a:schemeClr val="accent1"/>
                </a:solidFill>
              </a:rPr>
              <a:t>Zentrale Befunde</a:t>
            </a:r>
          </a:p>
          <a:p>
            <a:pPr eaLnBrk="1" hangingPunct="1">
              <a:lnSpc>
                <a:spcPct val="135000"/>
              </a:lnSpc>
              <a:spcBef>
                <a:spcPts val="1200"/>
              </a:spcBef>
            </a:pPr>
            <a:r>
              <a:rPr lang="de-DE" altLang="en-US" sz="1800"/>
              <a:t>Nach 12 Wochen: 33,1 ± 3,4 mg/g unter HFD vs. 18,2 ± 2,1 mg/g in der Kontrolle (p &lt; 0,001).</a:t>
            </a:r>
          </a:p>
          <a:p>
            <a:pPr eaLnBrk="1" hangingPunct="1">
              <a:lnSpc>
                <a:spcPct val="135000"/>
              </a:lnSpc>
              <a:spcBef>
                <a:spcPts val="1200"/>
              </a:spcBef>
            </a:pPr>
            <a:r>
              <a:rPr lang="de-DE" altLang="en-US" sz="1800"/>
              <a:t>Signifikant ab Woche 8.</a:t>
            </a:r>
          </a:p>
          <a:p>
            <a:pPr eaLnBrk="1" hangingPunct="1">
              <a:lnSpc>
                <a:spcPct val="135000"/>
              </a:lnSpc>
              <a:spcBef>
                <a:spcPts val="1200"/>
              </a:spcBef>
            </a:pPr>
            <a:r>
              <a:rPr lang="de-DE" altLang="en-US" sz="1800"/>
              <a:t>Oil-Red-O-Färbung: deutlich mehr Lipidtröpfchen in Hepatozyten (Abb. 2.3 der Arbeit).</a:t>
            </a:r>
          </a:p>
        </p:txBody>
      </p:sp>
      <p:graphicFrame>
        <p:nvGraphicFramePr>
          <p:cNvPr id="23" name="Chart 22"/>
          <p:cNvGraphicFramePr>
            <a:graphicFrameLocks noGrp="1"/>
          </p:cNvGraphicFramePr>
          <p:nvPr/>
        </p:nvGraphicFramePr>
        <p:xfrm>
          <a:off x="4892040" y="1645920"/>
          <a:ext cx="6748272" cy="4069080"/>
        </p:xfrm>
        <a:graphic>
          <a:graphicData uri="http://schemas.openxmlformats.org/drawingml/2006/chart">
            <c:chart xmlns:c="http://schemas.openxmlformats.org/drawingml/2006/chart" r:id="rId2"/>
          </a:graphicData>
        </a:graphic>
      </p:graphicFrame>
      <p:sp>
        <p:nvSpPr>
          <p:cNvPr id="24" name="TextBox 23"/>
          <p:cNvSpPr txBox="1"/>
          <p:nvPr/>
        </p:nvSpPr>
        <p:spPr>
          <a:xfrm>
            <a:off x="4892040" y="5742432"/>
            <a:ext cx="6748272" cy="310896"/>
          </a:xfrm>
          <a:prstGeom prst="rect">
            <a:avLst/>
          </a:prstGeom>
          <a:noFill/>
        </p:spPr>
        <p:txBody>
          <a:bodyPr wrap="square" anchor="t" lIns="0" rIns="0" tIns="0" bIns="0">
            <a:spAutoFit/>
          </a:bodyPr>
          <a:lstStyle/>
          <a:p>
            <a:pPr eaLnBrk="1" hangingPunct="1">
              <a:lnSpc>
                <a:spcPct val="120000"/>
              </a:lnSpc>
            </a:pPr>
            <a:r>
              <a:rPr lang="de-DE" altLang="en-US" sz="1200">
                <a:solidFill>
                  <a:srgbClr val="5F6B78"/>
                </a:solidFill>
              </a:rPr>
              <a:t>Abb. 2.2  Leber-Triglyceride je Zeitpunkt (Beispieldaten, Mittelwert ± SD, n = 10)</a:t>
            </a:r>
          </a:p>
        </p:txBody>
      </p:sp>
      <p:sp>
        <p:nvSpPr>
          <p:cNvPr id="25" name="TextBox 24"/>
          <p:cNvSpPr txBox="1"/>
          <p:nvPr/>
        </p:nvSpPr>
        <p:spPr>
          <a:xfrm>
            <a:off x="4892040" y="6071616"/>
            <a:ext cx="6748272" cy="292608"/>
          </a:xfrm>
          <a:prstGeom prst="rect">
            <a:avLst/>
          </a:prstGeom>
          <a:noFill/>
        </p:spPr>
        <p:txBody>
          <a:bodyPr wrap="square" anchor="t" lIns="0" rIns="0" tIns="0" bIns="0">
            <a:spAutoFit/>
          </a:bodyPr>
          <a:lstStyle/>
          <a:p>
            <a:pPr eaLnBrk="1" hangingPunct="1">
              <a:lnSpc>
                <a:spcPct val="120000"/>
              </a:lnSpc>
            </a:pPr>
            <a:r>
              <a:rPr lang="de-DE" altLang="en-US" sz="1200" b="1">
                <a:solidFill>
                  <a:schemeClr val="accent2"/>
                </a:solidFill>
              </a:rPr>
              <a:t>✦ </a:t>
            </a:r>
            <a:r>
              <a:rPr lang="de-DE" altLang="en-US" sz="1200">
                <a:solidFill>
                  <a:srgbClr val="5F6B78"/>
                </a:solidFill>
              </a:rPr>
              <a:t>Daten per Rechtsklick ändern oder in SciVis neu plotten.</a:t>
            </a:r>
            <a:r>
              <a:rPr lang="de-DE" altLang="en-US" sz="1200" b="1">
                <a:solidFill>
                  <a:schemeClr val="accent1"/>
                </a:solidFill>
                <a:hlinkClick r:id="rId3"/>
              </a:rPr>
              <a:t>  In SciVis öffnen →</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3"/>
          </p:nvPr>
        </p:nvSpPr>
        <p:spPr/>
        <p:txBody>
          <a:bodyPr/>
          <a:lstStyle/>
          <a:p>
            <a:pPr eaLnBrk="1" hangingPunct="1"/>
            <a:r>
              <a:rPr lang="de-DE" altLang="en-US"/>
              <a:t>03 Ergebnisse · Kapitel 3</a:t>
            </a:r>
          </a:p>
        </p:txBody>
      </p:sp>
      <p:sp>
        <p:nvSpPr>
          <p:cNvPr id="3" name="Title 2"/>
          <p:cNvSpPr>
            <a:spLocks noGrp="1"/>
          </p:cNvSpPr>
          <p:nvPr>
            <p:ph type="title"/>
          </p:nvPr>
        </p:nvSpPr>
        <p:spPr/>
        <p:txBody>
          <a:bodyPr/>
          <a:lstStyle/>
          <a:p>
            <a:pPr eaLnBrk="1" hangingPunct="1"/>
            <a:r>
              <a:rPr lang="de-DE" altLang="en-US"/>
              <a:t>Dysbiose geht mit mehr konjugierten Gallensäuren einher</a:t>
            </a:r>
          </a:p>
        </p:txBody>
      </p:sp>
      <p:sp>
        <p:nvSpPr>
          <p:cNvPr id="20" name="Footer"/>
          <p:cNvSpPr>
            <a:spLocks noGrp="1"/>
          </p:cNvSpPr>
          <p:nvPr>
            <p:ph type="ftr" idx="11"/>
          </p:nvPr>
        </p:nvSpPr>
        <p:spPr/>
        <p:txBody>
          <a:bodyPr lIns="0" tIns="0" rIns="0" bIns="0" anchor="ctr" wrap="square"/>
          <a:lstStyle>
            <a:lvl1pPr algn="l" eaLnBrk="1" hangingPunct="1">
              <a:defRPr sz="1000">
                <a:solidFill>
                  <a:schemeClr val="tx2"/>
                </a:solidFill>
                <a:latin typeface="+mn-lt"/>
                <a:ea typeface="+mn-ea"/>
                <a:cs typeface="+mn-cs"/>
              </a:defRPr>
            </a:lvl1pPr>
          </a:lstStyle>
          <a:p>
            <a:pPr eaLnBrk="1" hangingPunct="1"/>
            <a:r>
              <a:rPr lang="de-DE" altLang="en-US"/>
              <a:t>Universität XX · Disputation</a:t>
            </a:r>
          </a:p>
        </p:txBody>
      </p:sp>
      <p:sp>
        <p:nvSpPr>
          <p:cNvPr id="21" name="Slide Number"/>
          <p:cNvSpPr>
            <a:spLocks noGrp="1"/>
          </p:cNvSpPr>
          <p:nvPr>
            <p:ph type="sldNum" idx="12"/>
          </p:nvPr>
        </p:nvSpPr>
        <p:spPr/>
        <p:txBody>
          <a:bodyPr lIns="0" tIns="0" rIns="0" bIns="0" anchor="ctr" wrap="square"/>
          <a:lstStyle>
            <a:lvl1pPr algn="r" eaLnBrk="1" hangingPunct="1">
              <a:defRPr sz="1000">
                <a:solidFill>
                  <a:schemeClr val="tx2"/>
                </a:solidFill>
                <a:latin typeface="+mn-lt"/>
                <a:ea typeface="+mn-ea"/>
                <a:cs typeface="+mn-cs"/>
              </a:defRPr>
            </a:lvl1pPr>
          </a:lstStyle>
          <a:p>
            <a:pPr eaLnBrk="1" hangingPunct="1"/>
            <a:fld id="{B6F15528-21DE-4FAA-801E-634DDDAF4B2B}" type="slidenum">
              <a:rPr lang="de-DE"/>
              <a:t>‹#›</a:t>
            </a:fld>
          </a:p>
        </p:txBody>
      </p:sp>
      <p:graphicFrame>
        <p:nvGraphicFramePr>
          <p:cNvPr id="22" name="Chart 21"/>
          <p:cNvGraphicFramePr>
            <a:graphicFrameLocks noGrp="1"/>
          </p:cNvGraphicFramePr>
          <p:nvPr/>
        </p:nvGraphicFramePr>
        <p:xfrm>
          <a:off x="548640" y="1645920"/>
          <a:ext cx="5318607" cy="3429000"/>
        </p:xfrm>
        <a:graphic>
          <a:graphicData uri="http://schemas.openxmlformats.org/drawingml/2006/chart">
            <c:chart xmlns:c="http://schemas.openxmlformats.org/drawingml/2006/chart" r:id="rId2"/>
          </a:graphicData>
        </a:graphic>
      </p:graphicFrame>
      <p:sp>
        <p:nvSpPr>
          <p:cNvPr id="23" name="TextBox 22"/>
          <p:cNvSpPr txBox="1"/>
          <p:nvPr/>
        </p:nvSpPr>
        <p:spPr>
          <a:xfrm>
            <a:off x="548640" y="5120640"/>
            <a:ext cx="5318607" cy="310896"/>
          </a:xfrm>
          <a:prstGeom prst="rect">
            <a:avLst/>
          </a:prstGeom>
          <a:noFill/>
        </p:spPr>
        <p:txBody>
          <a:bodyPr wrap="square" anchor="t" lIns="0" rIns="0" tIns="0" bIns="0">
            <a:spAutoFit/>
          </a:bodyPr>
          <a:lstStyle/>
          <a:p>
            <a:pPr eaLnBrk="1" hangingPunct="1">
              <a:lnSpc>
                <a:spcPct val="120000"/>
              </a:lnSpc>
            </a:pPr>
            <a:r>
              <a:rPr lang="de-DE" altLang="en-US" sz="1200">
                <a:solidFill>
                  <a:srgbClr val="5F6B78"/>
                </a:solidFill>
              </a:rPr>
              <a:t>Abb. 3.1  Darmflora auf Phylum-Ebene (Beispieldaten)</a:t>
            </a:r>
          </a:p>
        </p:txBody>
      </p:sp>
      <p:graphicFrame>
        <p:nvGraphicFramePr>
          <p:cNvPr id="24" name="Chart 23"/>
          <p:cNvGraphicFramePr>
            <a:graphicFrameLocks noGrp="1"/>
          </p:cNvGraphicFramePr>
          <p:nvPr/>
        </p:nvGraphicFramePr>
        <p:xfrm>
          <a:off x="6324447" y="1645920"/>
          <a:ext cx="5318607" cy="3429000"/>
        </p:xfrm>
        <a:graphic>
          <a:graphicData uri="http://schemas.openxmlformats.org/drawingml/2006/chart">
            <c:chart xmlns:c="http://schemas.openxmlformats.org/drawingml/2006/chart" r:id="rId3"/>
          </a:graphicData>
        </a:graphic>
      </p:graphicFrame>
      <p:sp>
        <p:nvSpPr>
          <p:cNvPr id="25" name="TextBox 24"/>
          <p:cNvSpPr txBox="1"/>
          <p:nvPr/>
        </p:nvSpPr>
        <p:spPr>
          <a:xfrm>
            <a:off x="6324447" y="5120640"/>
            <a:ext cx="5318607" cy="310896"/>
          </a:xfrm>
          <a:prstGeom prst="rect">
            <a:avLst/>
          </a:prstGeom>
          <a:noFill/>
        </p:spPr>
        <p:txBody>
          <a:bodyPr wrap="square" anchor="t" lIns="0" rIns="0" tIns="0" bIns="0">
            <a:spAutoFit/>
          </a:bodyPr>
          <a:lstStyle/>
          <a:p>
            <a:pPr eaLnBrk="1" hangingPunct="1">
              <a:lnSpc>
                <a:spcPct val="120000"/>
              </a:lnSpc>
            </a:pPr>
            <a:r>
              <a:rPr lang="de-DE" altLang="en-US" sz="1200">
                <a:solidFill>
                  <a:srgbClr val="5F6B78"/>
                </a:solidFill>
              </a:rPr>
              <a:t>Abb. 3.2  Konjugierte Gallensäuren im Serum (Beispieldaten, MW ± SD)</a:t>
            </a:r>
          </a:p>
        </p:txBody>
      </p:sp>
      <p:sp>
        <p:nvSpPr>
          <p:cNvPr id="26" name="Rectangle 25"/>
          <p:cNvSpPr/>
          <p:nvPr/>
        </p:nvSpPr>
        <p:spPr>
          <a:xfrm>
            <a:off x="548640" y="5486400"/>
            <a:ext cx="11094415" cy="658368"/>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7" name="Rectangle 26"/>
          <p:cNvSpPr/>
          <p:nvPr/>
        </p:nvSpPr>
        <p:spPr>
          <a:xfrm>
            <a:off x="548640" y="5486400"/>
            <a:ext cx="82296" cy="658368"/>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8" name="TextBox 27"/>
          <p:cNvSpPr txBox="1"/>
          <p:nvPr/>
        </p:nvSpPr>
        <p:spPr>
          <a:xfrm>
            <a:off x="914400" y="5486400"/>
            <a:ext cx="10545775" cy="658368"/>
          </a:xfrm>
          <a:prstGeom prst="rect">
            <a:avLst/>
          </a:prstGeom>
          <a:noFill/>
        </p:spPr>
        <p:txBody>
          <a:bodyPr wrap="square" anchor="ctr" lIns="0" rIns="0" tIns="0" bIns="0">
            <a:spAutoFit/>
          </a:bodyPr>
          <a:lstStyle/>
          <a:p>
            <a:pPr eaLnBrk="1" hangingPunct="1">
              <a:lnSpc>
                <a:spcPct val="130000"/>
              </a:lnSpc>
            </a:pPr>
            <a:r>
              <a:rPr lang="de-DE" altLang="en-US" sz="1800" b="1">
                <a:solidFill>
                  <a:schemeClr val="accent2"/>
                </a:solidFill>
              </a:rPr>
              <a:t>Kernaussage  </a:t>
            </a:r>
            <a:r>
              <a:rPr lang="de-DE" altLang="en-US" sz="1800"/>
              <a:t>Mehr Firmicutes, weniger Bacteroidetes; konjugierte Gallensäuren: 21 % → 38 %.</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3"/>
          </p:nvPr>
        </p:nvSpPr>
        <p:spPr/>
        <p:txBody>
          <a:bodyPr/>
          <a:lstStyle/>
          <a:p>
            <a:pPr eaLnBrk="1" hangingPunct="1"/>
            <a:r>
              <a:rPr lang="de-DE" altLang="en-US"/>
              <a:t>03 Ergebnisse · Kapitel 4</a:t>
            </a:r>
          </a:p>
        </p:txBody>
      </p:sp>
      <p:sp>
        <p:nvSpPr>
          <p:cNvPr id="3" name="Title 2"/>
          <p:cNvSpPr>
            <a:spLocks noGrp="1"/>
          </p:cNvSpPr>
          <p:nvPr>
            <p:ph type="title"/>
          </p:nvPr>
        </p:nvSpPr>
        <p:spPr/>
        <p:txBody>
          <a:bodyPr/>
          <a:lstStyle/>
          <a:p>
            <a:pPr eaLnBrk="1" hangingPunct="1"/>
            <a:r>
              <a:rPr lang="de-DE" altLang="en-US"/>
              <a:t>FXR-Aktivierung kehrt die Leberverfettung teilweise um</a:t>
            </a:r>
          </a:p>
        </p:txBody>
      </p:sp>
      <p:pic>
        <p:nvPicPr>
          <p:cNvPr id="4" name="Picture Placeholder 3" descr="mechanism.jpg"/>
          <p:cNvPicPr>
            <a:picLocks noGrp="1" noChangeAspect="1"/>
          </p:cNvPicPr>
          <p:nvPr>
            <p:ph type="pic" idx="10"/>
          </p:nvPr>
        </p:nvPicPr>
        <p:blipFill>
          <a:blip r:embed="rId2"/>
          <a:srcRect/>
          <a:stretch>
            <a:fillRect/>
          </a:stretch>
        </p:blipFill>
        <p:spPr>
          <a:xfrm>
            <a:off x="685411" y="1691640"/>
            <a:ext cx="6127258" cy="3977640"/>
          </a:xfrm>
        </p:spPr>
      </p:pic>
      <p:sp>
        <p:nvSpPr>
          <p:cNvPr id="5" name="Text Placeholder 4"/>
          <p:cNvSpPr>
            <a:spLocks noGrp="1"/>
          </p:cNvSpPr>
          <p:nvPr>
            <p:ph type="body" idx="16"/>
          </p:nvPr>
        </p:nvSpPr>
        <p:spPr/>
        <p:txBody>
          <a:bodyPr/>
          <a:lstStyle/>
          <a:p>
            <a:pPr eaLnBrk="1" hangingPunct="1"/>
            <a:r>
              <a:rPr lang="de-DE" altLang="en-US"/>
              <a:t>Abb. 4.5  Modell: Achse Darmflora–Gallensäuren–FXR im Leberfettstoffwechsel</a:t>
            </a:r>
          </a:p>
        </p:txBody>
      </p:sp>
      <p:sp>
        <p:nvSpPr>
          <p:cNvPr id="6" name="Text Placeholder 5"/>
          <p:cNvSpPr>
            <a:spLocks noGrp="1"/>
          </p:cNvSpPr>
          <p:nvPr>
            <p:ph type="body" idx="1"/>
          </p:nvPr>
        </p:nvSpPr>
        <p:spPr/>
        <p:txBody>
          <a:bodyPr/>
          <a:lstStyle/>
          <a:p>
            <a:pPr eaLnBrk="1" hangingPunct="1"/>
            <a:r>
              <a:rPr lang="de-DE" altLang="en-US" sz="1700" b="1">
                <a:solidFill>
                  <a:schemeClr val="accent1"/>
                </a:solidFill>
              </a:rPr>
              <a:t>FXR-Agonist</a:t>
            </a:r>
          </a:p>
          <a:p>
            <a:pPr eaLnBrk="1" hangingPunct="1"/>
            <a:r>
              <a:rPr lang="de-DE" altLang="en-US" sz="1700"/>
              <a:t>SHP normalisiert, SREBP-1c sinkt; Leber-Triglyceride um ca. 32 % niedriger.</a:t>
            </a:r>
          </a:p>
          <a:p>
            <a:pPr eaLnBrk="1" hangingPunct="1">
              <a:spcBef>
                <a:spcPts val="1400"/>
              </a:spcBef>
            </a:pPr>
            <a:r>
              <a:rPr lang="de-DE" altLang="en-US" sz="1700" b="1">
                <a:solidFill>
                  <a:schemeClr val="accent1"/>
                </a:solidFill>
              </a:rPr>
              <a:t>Mikrobiota-Transfer</a:t>
            </a:r>
          </a:p>
          <a:p>
            <a:pPr eaLnBrk="1" hangingPunct="1"/>
            <a:r>
              <a:rPr lang="de-DE" altLang="en-US" sz="1700"/>
              <a:t>Transfer von HFD-Kot löst bei Mäusen mit Standardfutter dieselbe Leberverfettung aus.</a:t>
            </a:r>
          </a:p>
          <a:p>
            <a:pPr eaLnBrk="1" hangingPunct="1">
              <a:spcBef>
                <a:spcPts val="1400"/>
              </a:spcBef>
            </a:pPr>
            <a:r>
              <a:rPr lang="de-DE" altLang="en-US" sz="1700" b="1">
                <a:solidFill>
                  <a:schemeClr val="accent2"/>
                </a:solidFill>
              </a:rPr>
              <a:t>Fazit</a:t>
            </a:r>
          </a:p>
          <a:p>
            <a:pPr eaLnBrk="1" hangingPunct="1"/>
            <a:r>
              <a:rPr lang="de-DE" altLang="en-US" sz="1700"/>
              <a:t>Die Achse Darmflora–Gallensäuren–FXR ist ein Schlüsselglied der Leberverfettung.</a:t>
            </a:r>
          </a:p>
        </p:txBody>
      </p:sp>
      <p:sp>
        <p:nvSpPr>
          <p:cNvPr id="20" name="Footer"/>
          <p:cNvSpPr>
            <a:spLocks noGrp="1"/>
          </p:cNvSpPr>
          <p:nvPr>
            <p:ph type="ftr" idx="11"/>
          </p:nvPr>
        </p:nvSpPr>
        <p:spPr/>
        <p:txBody>
          <a:bodyPr lIns="0" tIns="0" rIns="0" bIns="0" anchor="ctr" wrap="square"/>
          <a:lstStyle>
            <a:lvl1pPr algn="l" eaLnBrk="1" hangingPunct="1">
              <a:defRPr sz="1000">
                <a:solidFill>
                  <a:schemeClr val="tx2"/>
                </a:solidFill>
                <a:latin typeface="+mn-lt"/>
                <a:ea typeface="+mn-ea"/>
                <a:cs typeface="+mn-cs"/>
              </a:defRPr>
            </a:lvl1pPr>
          </a:lstStyle>
          <a:p>
            <a:pPr eaLnBrk="1" hangingPunct="1"/>
            <a:r>
              <a:rPr lang="de-DE" altLang="en-US"/>
              <a:t>Universität XX · Disputation</a:t>
            </a:r>
          </a:p>
        </p:txBody>
      </p:sp>
      <p:sp>
        <p:nvSpPr>
          <p:cNvPr id="21" name="Slide Number"/>
          <p:cNvSpPr>
            <a:spLocks noGrp="1"/>
          </p:cNvSpPr>
          <p:nvPr>
            <p:ph type="sldNum" idx="12"/>
          </p:nvPr>
        </p:nvSpPr>
        <p:spPr/>
        <p:txBody>
          <a:bodyPr lIns="0" tIns="0" rIns="0" bIns="0" anchor="ctr" wrap="square"/>
          <a:lstStyle>
            <a:lvl1pPr algn="r" eaLnBrk="1" hangingPunct="1">
              <a:defRPr sz="1000">
                <a:solidFill>
                  <a:schemeClr val="tx2"/>
                </a:solidFill>
                <a:latin typeface="+mn-lt"/>
                <a:ea typeface="+mn-ea"/>
                <a:cs typeface="+mn-cs"/>
              </a:defRPr>
            </a:lvl1pPr>
          </a:lstStyle>
          <a:p>
            <a:pPr eaLnBrk="1" hangingPunct="1"/>
            <a:fld id="{B6F15528-21DE-4FAA-801E-634DDDAF4B2B}" type="slidenum">
              <a:rPr lang="de-DE"/>
              <a:t>‹#›</a:t>
            </a:fld>
          </a:p>
        </p:txBody>
      </p:sp>
      <p:sp>
        <p:nvSpPr>
          <p:cNvPr id="22" name="TextBox 21"/>
          <p:cNvSpPr txBox="1"/>
          <p:nvPr/>
        </p:nvSpPr>
        <p:spPr>
          <a:xfrm>
            <a:off x="548640" y="6071616"/>
            <a:ext cx="6400800" cy="292608"/>
          </a:xfrm>
          <a:prstGeom prst="rect">
            <a:avLst/>
          </a:prstGeom>
          <a:noFill/>
        </p:spPr>
        <p:txBody>
          <a:bodyPr wrap="square" anchor="t" lIns="0" rIns="0" tIns="0" bIns="0">
            <a:spAutoFit/>
          </a:bodyPr>
          <a:lstStyle/>
          <a:p>
            <a:pPr eaLnBrk="1" hangingPunct="1">
              <a:lnSpc>
                <a:spcPct val="120000"/>
              </a:lnSpc>
            </a:pPr>
            <a:r>
              <a:rPr lang="de-DE" altLang="en-US" sz="1200" b="1">
                <a:solidFill>
                  <a:schemeClr val="accent2"/>
                </a:solidFill>
              </a:rPr>
              <a:t>✦ </a:t>
            </a:r>
            <a:r>
              <a:rPr lang="de-DE" altLang="en-US" sz="1200">
                <a:solidFill>
                  <a:srgbClr val="5F6B78"/>
                </a:solidFill>
              </a:rPr>
              <a:t>Mechanismus-Schema mit SciDraw AI, Prompt vorausgefüllt.</a:t>
            </a:r>
            <a:r>
              <a:rPr lang="de-DE" altLang="en-US" sz="1200" b="1">
                <a:solidFill>
                  <a:schemeClr val="accent1"/>
                </a:solidFill>
                <a:hlinkClick r:id="rId3"/>
              </a:rPr>
              <a:t>  SciDraw AI öffnen →</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3"/>
          </p:nvPr>
        </p:nvSpPr>
        <p:spPr/>
        <p:txBody>
          <a:bodyPr/>
          <a:lstStyle/>
          <a:p>
            <a:pPr eaLnBrk="1" hangingPunct="1"/>
            <a:r>
              <a:rPr lang="de-DE" altLang="en-US"/>
              <a:t>03 Ergebnisse</a:t>
            </a:r>
          </a:p>
        </p:txBody>
      </p:sp>
      <p:sp>
        <p:nvSpPr>
          <p:cNvPr id="3" name="Title 2"/>
          <p:cNvSpPr>
            <a:spLocks noGrp="1"/>
          </p:cNvSpPr>
          <p:nvPr>
            <p:ph type="title"/>
          </p:nvPr>
        </p:nvSpPr>
        <p:spPr/>
        <p:txBody>
          <a:bodyPr/>
          <a:lstStyle/>
          <a:p>
            <a:pPr eaLnBrk="1" hangingPunct="1"/>
            <a:r>
              <a:rPr lang="de-DE" altLang="en-US"/>
              <a:t>Ergebnisse im Überblick: alle drei Ziele beantwortet</a:t>
            </a:r>
          </a:p>
        </p:txBody>
      </p:sp>
      <p:sp>
        <p:nvSpPr>
          <p:cNvPr id="20" name="Footer"/>
          <p:cNvSpPr>
            <a:spLocks noGrp="1"/>
          </p:cNvSpPr>
          <p:nvPr>
            <p:ph type="ftr" idx="11"/>
          </p:nvPr>
        </p:nvSpPr>
        <p:spPr/>
        <p:txBody>
          <a:bodyPr lIns="0" tIns="0" rIns="0" bIns="0" anchor="ctr" wrap="square"/>
          <a:lstStyle>
            <a:lvl1pPr algn="l" eaLnBrk="1" hangingPunct="1">
              <a:defRPr sz="1000">
                <a:solidFill>
                  <a:schemeClr val="tx2"/>
                </a:solidFill>
                <a:latin typeface="+mn-lt"/>
                <a:ea typeface="+mn-ea"/>
                <a:cs typeface="+mn-cs"/>
              </a:defRPr>
            </a:lvl1pPr>
          </a:lstStyle>
          <a:p>
            <a:pPr eaLnBrk="1" hangingPunct="1"/>
            <a:r>
              <a:rPr lang="de-DE" altLang="en-US"/>
              <a:t>Universität XX · Disputation</a:t>
            </a:r>
          </a:p>
        </p:txBody>
      </p:sp>
      <p:sp>
        <p:nvSpPr>
          <p:cNvPr id="21" name="Slide Number"/>
          <p:cNvSpPr>
            <a:spLocks noGrp="1"/>
          </p:cNvSpPr>
          <p:nvPr>
            <p:ph type="sldNum" idx="12"/>
          </p:nvPr>
        </p:nvSpPr>
        <p:spPr/>
        <p:txBody>
          <a:bodyPr lIns="0" tIns="0" rIns="0" bIns="0" anchor="ctr" wrap="square"/>
          <a:lstStyle>
            <a:lvl1pPr algn="r" eaLnBrk="1" hangingPunct="1">
              <a:defRPr sz="1000">
                <a:solidFill>
                  <a:schemeClr val="tx2"/>
                </a:solidFill>
                <a:latin typeface="+mn-lt"/>
                <a:ea typeface="+mn-ea"/>
                <a:cs typeface="+mn-cs"/>
              </a:defRPr>
            </a:lvl1pPr>
          </a:lstStyle>
          <a:p>
            <a:pPr eaLnBrk="1" hangingPunct="1"/>
            <a:fld id="{B6F15528-21DE-4FAA-801E-634DDDAF4B2B}" type="slidenum">
              <a:rPr lang="de-DE"/>
              <a:t>‹#›</a:t>
            </a:fld>
          </a:p>
        </p:txBody>
      </p:sp>
      <p:graphicFrame>
        <p:nvGraphicFramePr>
          <p:cNvPr id="22" name="Table 21"/>
          <p:cNvGraphicFramePr>
            <a:graphicFrameLocks noGrp="1"/>
          </p:cNvGraphicFramePr>
          <p:nvPr/>
        </p:nvGraphicFramePr>
        <p:xfrm>
          <a:off x="548640" y="1737360"/>
          <a:ext cx="11094413" cy="3392424"/>
        </p:xfrm>
        <a:graphic>
          <a:graphicData uri="http://schemas.openxmlformats.org/drawingml/2006/table">
            <a:tbl>
              <a:tblPr firstRow="1">
                <a:tableStyleId>{5C22544A-7EE6-4342-B048-85BDC9FD1C3A}</a:tableStyleId>
              </a:tblPr>
              <a:tblGrid>
                <a:gridCol w="1399295"/>
                <a:gridCol w="4897534"/>
                <a:gridCol w="3298339"/>
                <a:gridCol w="1499245"/>
              </a:tblGrid>
              <a:tr h="512064">
                <a:tc>
                  <a:txBody>
                    <a:bodyPr wrap="square"/>
                    <a:lstStyle/>
                    <a:p>
                      <a:pPr eaLnBrk="1" hangingPunct="1">
                        <a:lnSpc>
                          <a:spcPct val="115000"/>
                        </a:lnSpc>
                      </a:pPr>
                      <a:r>
                        <a:rPr lang="de-DE" altLang="en-US" sz="1500" b="1">
                          <a:solidFill>
                            <a:srgbClr val="FFFFFF"/>
                          </a:solidFill>
                        </a:rPr>
                        <a:t>Ziel</a:t>
                      </a:r>
                    </a:p>
                  </a:txBody>
                  <a:tcPr marL="164592" marR="164592" marT="73152" marB="73152" anchor="ctr">
                    <a:solidFill>
                      <a:schemeClr val="accent1"/>
                    </a:solidFill>
                  </a:tcPr>
                </a:tc>
                <a:tc>
                  <a:txBody>
                    <a:bodyPr wrap="square"/>
                    <a:lstStyle/>
                    <a:p>
                      <a:pPr eaLnBrk="1" hangingPunct="1">
                        <a:lnSpc>
                          <a:spcPct val="115000"/>
                        </a:lnSpc>
                      </a:pPr>
                      <a:r>
                        <a:rPr lang="de-DE" altLang="en-US" sz="1500" b="1">
                          <a:solidFill>
                            <a:srgbClr val="FFFFFF"/>
                          </a:solidFill>
                        </a:rPr>
                        <a:t>Zentraler Befund</a:t>
                      </a:r>
                    </a:p>
                  </a:txBody>
                  <a:tcPr marL="164592" marR="164592" marT="73152" marB="73152" anchor="ctr">
                    <a:solidFill>
                      <a:schemeClr val="accent1"/>
                    </a:solidFill>
                  </a:tcPr>
                </a:tc>
                <a:tc>
                  <a:txBody>
                    <a:bodyPr wrap="square"/>
                    <a:lstStyle/>
                    <a:p>
                      <a:pPr eaLnBrk="1" hangingPunct="1">
                        <a:lnSpc>
                          <a:spcPct val="115000"/>
                        </a:lnSpc>
                      </a:pPr>
                      <a:r>
                        <a:rPr lang="de-DE" altLang="en-US" sz="1500" b="1">
                          <a:solidFill>
                            <a:srgbClr val="FFFFFF"/>
                          </a:solidFill>
                        </a:rPr>
                        <a:t>Belege</a:t>
                      </a:r>
                    </a:p>
                  </a:txBody>
                  <a:tcPr marL="164592" marR="164592" marT="73152" marB="73152" anchor="ctr">
                    <a:solidFill>
                      <a:schemeClr val="accent1"/>
                    </a:solidFill>
                  </a:tcPr>
                </a:tc>
                <a:tc>
                  <a:txBody>
                    <a:bodyPr wrap="square"/>
                    <a:lstStyle/>
                    <a:p>
                      <a:pPr eaLnBrk="1" hangingPunct="1">
                        <a:lnSpc>
                          <a:spcPct val="115000"/>
                        </a:lnSpc>
                      </a:pPr>
                      <a:r>
                        <a:rPr lang="de-DE" altLang="en-US" sz="1500" b="1">
                          <a:solidFill>
                            <a:srgbClr val="FFFFFF"/>
                          </a:solidFill>
                        </a:rPr>
                        <a:t>Kapitel</a:t>
                      </a:r>
                    </a:p>
                  </a:txBody>
                  <a:tcPr marL="164592" marR="164592" marT="73152" marB="73152" anchor="ctr">
                    <a:solidFill>
                      <a:schemeClr val="accent1"/>
                    </a:solidFill>
                  </a:tcPr>
                </a:tc>
              </a:tr>
              <a:tr h="960120">
                <a:tc>
                  <a:txBody>
                    <a:bodyPr wrap="square"/>
                    <a:lstStyle/>
                    <a:p>
                      <a:pPr eaLnBrk="1" hangingPunct="1">
                        <a:lnSpc>
                          <a:spcPct val="115000"/>
                        </a:lnSpc>
                      </a:pPr>
                      <a:r>
                        <a:rPr lang="de-DE" altLang="en-US" sz="1500" b="1">
                          <a:solidFill>
                            <a:schemeClr val="dk1"/>
                          </a:solidFill>
                        </a:rPr>
                        <a:t>Ziel 1</a:t>
                      </a:r>
                    </a:p>
                  </a:txBody>
                  <a:tcPr marL="164592" marR="164592" marT="73152" marB="73152" anchor="ctr">
                    <a:solidFill>
                      <a:srgbClr val="FFFFFF"/>
                    </a:solidFill>
                  </a:tcPr>
                </a:tc>
                <a:tc>
                  <a:txBody>
                    <a:bodyPr wrap="square"/>
                    <a:lstStyle/>
                    <a:p>
                      <a:pPr eaLnBrk="1" hangingPunct="1">
                        <a:lnSpc>
                          <a:spcPct val="115000"/>
                        </a:lnSpc>
                      </a:pPr>
                      <a:r>
                        <a:rPr lang="de-DE" altLang="en-US" sz="1500">
                          <a:solidFill>
                            <a:schemeClr val="dk1"/>
                          </a:solidFill>
                        </a:rPr>
                        <a:t>Fettreiche Diät verändert Darmflora und Gallensäureprofil</a:t>
                      </a:r>
                    </a:p>
                  </a:txBody>
                  <a:tcPr marL="164592" marR="164592" marT="73152" marB="73152" anchor="ctr">
                    <a:solidFill>
                      <a:srgbClr val="FFFFFF"/>
                    </a:solidFill>
                  </a:tcPr>
                </a:tc>
                <a:tc>
                  <a:txBody>
                    <a:bodyPr wrap="square"/>
                    <a:lstStyle/>
                    <a:p>
                      <a:pPr eaLnBrk="1" hangingPunct="1">
                        <a:lnSpc>
                          <a:spcPct val="115000"/>
                        </a:lnSpc>
                      </a:pPr>
                      <a:r>
                        <a:rPr lang="de-DE" altLang="en-US" sz="1500">
                          <a:solidFill>
                            <a:schemeClr val="dk1"/>
                          </a:solidFill>
                        </a:rPr>
                        <a:t>16S-rRNA-Sequenzierung, Gallensäure-Metabolomik</a:t>
                      </a:r>
                    </a:p>
                  </a:txBody>
                  <a:tcPr marL="164592" marR="164592" marT="73152" marB="73152" anchor="ctr">
                    <a:solidFill>
                      <a:srgbClr val="FFFFFF"/>
                    </a:solidFill>
                  </a:tcPr>
                </a:tc>
                <a:tc>
                  <a:txBody>
                    <a:bodyPr wrap="square"/>
                    <a:lstStyle/>
                    <a:p>
                      <a:pPr eaLnBrk="1" hangingPunct="1">
                        <a:lnSpc>
                          <a:spcPct val="115000"/>
                        </a:lnSpc>
                      </a:pPr>
                      <a:r>
                        <a:rPr lang="de-DE" altLang="en-US" sz="1500">
                          <a:solidFill>
                            <a:schemeClr val="dk1"/>
                          </a:solidFill>
                        </a:rPr>
                        <a:t>Kap. 2, 3</a:t>
                      </a:r>
                    </a:p>
                  </a:txBody>
                  <a:tcPr marL="164592" marR="164592" marT="73152" marB="73152" anchor="ctr">
                    <a:solidFill>
                      <a:srgbClr val="FFFFFF"/>
                    </a:solidFill>
                  </a:tcPr>
                </a:tc>
              </a:tr>
              <a:tr h="960120">
                <a:tc>
                  <a:txBody>
                    <a:bodyPr wrap="square"/>
                    <a:lstStyle/>
                    <a:p>
                      <a:pPr eaLnBrk="1" hangingPunct="1">
                        <a:lnSpc>
                          <a:spcPct val="115000"/>
                        </a:lnSpc>
                      </a:pPr>
                      <a:r>
                        <a:rPr lang="de-DE" altLang="en-US" sz="1500" b="1">
                          <a:solidFill>
                            <a:schemeClr val="dk1"/>
                          </a:solidFill>
                        </a:rPr>
                        <a:t>Ziel 2</a:t>
                      </a:r>
                    </a:p>
                  </a:txBody>
                  <a:tcPr marL="164592" marR="164592" marT="73152" marB="73152" anchor="ctr">
                    <a:solidFill>
                      <a:schemeClr val="lt2"/>
                    </a:solidFill>
                  </a:tcPr>
                </a:tc>
                <a:tc>
                  <a:txBody>
                    <a:bodyPr wrap="square"/>
                    <a:lstStyle/>
                    <a:p>
                      <a:pPr eaLnBrk="1" hangingPunct="1">
                        <a:lnSpc>
                          <a:spcPct val="115000"/>
                        </a:lnSpc>
                      </a:pPr>
                      <a:r>
                        <a:rPr lang="de-DE" altLang="en-US" sz="1500">
                          <a:solidFill>
                            <a:schemeClr val="dk1"/>
                          </a:solidFill>
                        </a:rPr>
                        <a:t>Mehr konjugierte Gallensäuren, schwächere FXR-SHP-Signalgebung in der Leber</a:t>
                      </a:r>
                    </a:p>
                  </a:txBody>
                  <a:tcPr marL="164592" marR="164592" marT="73152" marB="73152" anchor="ctr">
                    <a:solidFill>
                      <a:schemeClr val="lt2"/>
                    </a:solidFill>
                  </a:tcPr>
                </a:tc>
                <a:tc>
                  <a:txBody>
                    <a:bodyPr wrap="square"/>
                    <a:lstStyle/>
                    <a:p>
                      <a:pPr eaLnBrk="1" hangingPunct="1">
                        <a:lnSpc>
                          <a:spcPct val="115000"/>
                        </a:lnSpc>
                      </a:pPr>
                      <a:r>
                        <a:rPr lang="de-DE" altLang="en-US" sz="1500">
                          <a:solidFill>
                            <a:schemeClr val="dk1"/>
                          </a:solidFill>
                        </a:rPr>
                        <a:t>qPCR, Western Blot, Korrelationsanalyse</a:t>
                      </a:r>
                    </a:p>
                  </a:txBody>
                  <a:tcPr marL="164592" marR="164592" marT="73152" marB="73152" anchor="ctr">
                    <a:solidFill>
                      <a:schemeClr val="lt2"/>
                    </a:solidFill>
                  </a:tcPr>
                </a:tc>
                <a:tc>
                  <a:txBody>
                    <a:bodyPr wrap="square"/>
                    <a:lstStyle/>
                    <a:p>
                      <a:pPr eaLnBrk="1" hangingPunct="1">
                        <a:lnSpc>
                          <a:spcPct val="115000"/>
                        </a:lnSpc>
                      </a:pPr>
                      <a:r>
                        <a:rPr lang="de-DE" altLang="en-US" sz="1500">
                          <a:solidFill>
                            <a:schemeClr val="dk1"/>
                          </a:solidFill>
                        </a:rPr>
                        <a:t>Kap. 3</a:t>
                      </a:r>
                    </a:p>
                  </a:txBody>
                  <a:tcPr marL="164592" marR="164592" marT="73152" marB="73152" anchor="ctr">
                    <a:solidFill>
                      <a:schemeClr val="lt2"/>
                    </a:solidFill>
                  </a:tcPr>
                </a:tc>
              </a:tr>
              <a:tr h="960120">
                <a:tc>
                  <a:txBody>
                    <a:bodyPr wrap="square"/>
                    <a:lstStyle/>
                    <a:p>
                      <a:pPr eaLnBrk="1" hangingPunct="1">
                        <a:lnSpc>
                          <a:spcPct val="115000"/>
                        </a:lnSpc>
                      </a:pPr>
                      <a:r>
                        <a:rPr lang="de-DE" altLang="en-US" sz="1500" b="1">
                          <a:solidFill>
                            <a:schemeClr val="dk1"/>
                          </a:solidFill>
                        </a:rPr>
                        <a:t>Ziel 3</a:t>
                      </a:r>
                    </a:p>
                  </a:txBody>
                  <a:tcPr marL="164592" marR="164592" marT="73152" marB="73152" anchor="ctr">
                    <a:solidFill>
                      <a:srgbClr val="FFFFFF"/>
                    </a:solidFill>
                  </a:tcPr>
                </a:tc>
                <a:tc>
                  <a:txBody>
                    <a:bodyPr wrap="square"/>
                    <a:lstStyle/>
                    <a:p>
                      <a:pPr eaLnBrk="1" hangingPunct="1">
                        <a:lnSpc>
                          <a:spcPct val="115000"/>
                        </a:lnSpc>
                      </a:pPr>
                      <a:r>
                        <a:rPr lang="de-DE" altLang="en-US" sz="1500">
                          <a:solidFill>
                            <a:schemeClr val="dk1"/>
                          </a:solidFill>
                        </a:rPr>
                        <a:t>FXR-Agonist und Mikrobiota-Transfer belegen den kausalen Zusammenhang</a:t>
                      </a:r>
                    </a:p>
                  </a:txBody>
                  <a:tcPr marL="164592" marR="164592" marT="73152" marB="73152" anchor="ctr">
                    <a:solidFill>
                      <a:srgbClr val="FFFFFF"/>
                    </a:solidFill>
                  </a:tcPr>
                </a:tc>
                <a:tc>
                  <a:txBody>
                    <a:bodyPr wrap="square"/>
                    <a:lstStyle/>
                    <a:p>
                      <a:pPr eaLnBrk="1" hangingPunct="1">
                        <a:lnSpc>
                          <a:spcPct val="115000"/>
                        </a:lnSpc>
                      </a:pPr>
                      <a:r>
                        <a:rPr lang="de-DE" altLang="en-US" sz="1500">
                          <a:solidFill>
                            <a:schemeClr val="dk1"/>
                          </a:solidFill>
                        </a:rPr>
                        <a:t>Interventionsversuche, FMT</a:t>
                      </a:r>
                    </a:p>
                  </a:txBody>
                  <a:tcPr marL="164592" marR="164592" marT="73152" marB="73152" anchor="ctr">
                    <a:solidFill>
                      <a:srgbClr val="FFFFFF"/>
                    </a:solidFill>
                  </a:tcPr>
                </a:tc>
                <a:tc>
                  <a:txBody>
                    <a:bodyPr wrap="square"/>
                    <a:lstStyle/>
                    <a:p>
                      <a:pPr eaLnBrk="1" hangingPunct="1">
                        <a:lnSpc>
                          <a:spcPct val="115000"/>
                        </a:lnSpc>
                      </a:pPr>
                      <a:r>
                        <a:rPr lang="de-DE" altLang="en-US" sz="1500">
                          <a:solidFill>
                            <a:schemeClr val="dk1"/>
                          </a:solidFill>
                        </a:rPr>
                        <a:t>Kap. 4</a:t>
                      </a:r>
                    </a:p>
                  </a:txBody>
                  <a:tcPr marL="164592" marR="164592" marT="73152" marB="73152" anchor="ctr">
                    <a:solidFill>
                      <a:srgbClr val="FFFFFF"/>
                    </a:solidFill>
                  </a:tcPr>
                </a:tc>
              </a:tr>
            </a:tbl>
          </a:graphicData>
        </a:graphic>
      </p:graphicFrame>
      <p:sp>
        <p:nvSpPr>
          <p:cNvPr id="23" name="Rectangle 22"/>
          <p:cNvSpPr/>
          <p:nvPr/>
        </p:nvSpPr>
        <p:spPr>
          <a:xfrm>
            <a:off x="548640" y="5074920"/>
            <a:ext cx="11094415" cy="86868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4" name="Rectangle 23"/>
          <p:cNvSpPr/>
          <p:nvPr/>
        </p:nvSpPr>
        <p:spPr>
          <a:xfrm>
            <a:off x="548640" y="5074920"/>
            <a:ext cx="82296" cy="86868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5" name="TextBox 24"/>
          <p:cNvSpPr txBox="1"/>
          <p:nvPr/>
        </p:nvSpPr>
        <p:spPr>
          <a:xfrm>
            <a:off x="914400" y="5074920"/>
            <a:ext cx="10545775" cy="868680"/>
          </a:xfrm>
          <a:prstGeom prst="rect">
            <a:avLst/>
          </a:prstGeom>
          <a:noFill/>
        </p:spPr>
        <p:txBody>
          <a:bodyPr wrap="square" anchor="ctr" lIns="0" rIns="0" tIns="0" bIns="0">
            <a:spAutoFit/>
          </a:bodyPr>
          <a:lstStyle/>
          <a:p>
            <a:pPr eaLnBrk="1" hangingPunct="1">
              <a:lnSpc>
                <a:spcPct val="130000"/>
              </a:lnSpc>
            </a:pPr>
            <a:r>
              <a:rPr lang="de-DE" altLang="en-US" sz="1800" b="1">
                <a:solidFill>
                  <a:schemeClr val="accent1"/>
                </a:solidFill>
              </a:rPr>
              <a:t>In einem Satz  </a:t>
            </a:r>
            <a:r>
              <a:rPr lang="de-DE" altLang="en-US" sz="1800"/>
              <a:t>Dysbiose → mehr konjugierte Gallensäuren → schwächere FXR-Signalgebung → mehr Lipidsynthese.</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3"/>
          </p:nvPr>
        </p:nvSpPr>
        <p:spPr/>
        <p:txBody>
          <a:bodyPr/>
          <a:lstStyle/>
          <a:p>
            <a:pPr eaLnBrk="1" hangingPunct="1"/>
            <a:r>
              <a:rPr lang="de-DE" altLang="en-US"/>
              <a:t>04</a:t>
            </a:r>
          </a:p>
        </p:txBody>
      </p:sp>
      <p:sp>
        <p:nvSpPr>
          <p:cNvPr id="3" name="Title 2"/>
          <p:cNvSpPr>
            <a:spLocks noGrp="1"/>
          </p:cNvSpPr>
          <p:nvPr>
            <p:ph type="title"/>
          </p:nvPr>
        </p:nvSpPr>
        <p:spPr/>
        <p:txBody>
          <a:bodyPr/>
          <a:lstStyle/>
          <a:p>
            <a:pPr eaLnBrk="1" hangingPunct="1"/>
            <a:r>
              <a:rPr lang="de-DE" altLang="en-US"/>
              <a:t>Diskussion und Ausblick</a:t>
            </a:r>
          </a:p>
        </p:txBody>
      </p:sp>
      <p:sp>
        <p:nvSpPr>
          <p:cNvPr id="4" name="Text Placeholder 3"/>
          <p:cNvSpPr>
            <a:spLocks noGrp="1"/>
          </p:cNvSpPr>
          <p:nvPr>
            <p:ph type="body" idx="1"/>
          </p:nvPr>
        </p:nvSpPr>
        <p:spPr/>
        <p:txBody>
          <a:bodyPr/>
          <a:lstStyle/>
          <a:p>
            <a:pPr eaLnBrk="1" hangingPunct="1"/>
            <a:r>
              <a:rPr lang="de-DE" altLang="en-US"/>
              <a:t>Einordnung in die Literatur, Beitrag der Arbeit, Limitationen</a:t>
            </a:r>
          </a:p>
        </p:txBody>
      </p:sp>
      <p:sp>
        <p:nvSpPr>
          <p:cNvPr id="20" name="Footer"/>
          <p:cNvSpPr>
            <a:spLocks noGrp="1"/>
          </p:cNvSpPr>
          <p:nvPr>
            <p:ph type="ftr" idx="11"/>
          </p:nvPr>
        </p:nvSpPr>
        <p:spPr/>
        <p:txBody>
          <a:bodyPr lIns="0" tIns="0" rIns="0" bIns="0" anchor="ctr" wrap="square"/>
          <a:lstStyle>
            <a:lvl1pPr algn="l" eaLnBrk="1" hangingPunct="1">
              <a:defRPr sz="1000">
                <a:solidFill>
                  <a:schemeClr val="bg1"/>
                </a:solidFill>
                <a:latin typeface="+mn-lt"/>
                <a:ea typeface="+mn-ea"/>
                <a:cs typeface="+mn-cs"/>
              </a:defRPr>
            </a:lvl1pPr>
          </a:lstStyle>
          <a:p>
            <a:pPr eaLnBrk="1" hangingPunct="1"/>
            <a:r>
              <a:rPr lang="de-DE" altLang="en-US"/>
              <a:t>Universität XX · Disputation</a:t>
            </a:r>
          </a:p>
        </p:txBody>
      </p:sp>
      <p:sp>
        <p:nvSpPr>
          <p:cNvPr id="21" name="Slide Number"/>
          <p:cNvSpPr>
            <a:spLocks noGrp="1"/>
          </p:cNvSpPr>
          <p:nvPr>
            <p:ph type="sldNum" idx="12"/>
          </p:nvPr>
        </p:nvSpPr>
        <p:spPr/>
        <p:txBody>
          <a:bodyPr lIns="0" tIns="0" rIns="0" bIns="0" anchor="ctr" wrap="square"/>
          <a:lstStyle>
            <a:lvl1pPr algn="r" eaLnBrk="1" hangingPunct="1">
              <a:defRPr sz="1000">
                <a:solidFill>
                  <a:schemeClr val="bg1"/>
                </a:solidFill>
                <a:latin typeface="+mn-lt"/>
                <a:ea typeface="+mn-ea"/>
                <a:cs typeface="+mn-cs"/>
              </a:defRPr>
            </a:lvl1pPr>
          </a:lstStyle>
          <a:p>
            <a:pPr eaLnBrk="1" hangingPunct="1"/>
            <a:fld id="{B6F15528-21DE-4FAA-801E-634DDDAF4B2B}" type="slidenum">
              <a:rPr lang="de-DE"/>
              <a:t>‹#›</a:t>
            </a:fld>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3"/>
          </p:nvPr>
        </p:nvSpPr>
        <p:spPr/>
        <p:txBody>
          <a:bodyPr/>
          <a:lstStyle/>
          <a:p>
            <a:pPr eaLnBrk="1" hangingPunct="1"/>
            <a:r>
              <a:rPr lang="de-DE" altLang="en-US"/>
              <a:t>04 Diskussion und Ausblick</a:t>
            </a:r>
          </a:p>
        </p:txBody>
      </p:sp>
      <p:sp>
        <p:nvSpPr>
          <p:cNvPr id="3" name="Title 2"/>
          <p:cNvSpPr>
            <a:spLocks noGrp="1"/>
          </p:cNvSpPr>
          <p:nvPr>
            <p:ph type="title"/>
          </p:nvPr>
        </p:nvSpPr>
        <p:spPr/>
        <p:txBody>
          <a:bodyPr/>
          <a:lstStyle/>
          <a:p>
            <a:pPr eaLnBrk="1" hangingPunct="1"/>
            <a:r>
              <a:rPr lang="de-DE" altLang="en-US"/>
              <a:t>Diskussion: Einordnung und Beitrag der Arbeit</a:t>
            </a:r>
          </a:p>
        </p:txBody>
      </p:sp>
      <p:sp>
        <p:nvSpPr>
          <p:cNvPr id="20" name="Footer"/>
          <p:cNvSpPr>
            <a:spLocks noGrp="1"/>
          </p:cNvSpPr>
          <p:nvPr>
            <p:ph type="ftr" idx="11"/>
          </p:nvPr>
        </p:nvSpPr>
        <p:spPr/>
        <p:txBody>
          <a:bodyPr lIns="0" tIns="0" rIns="0" bIns="0" anchor="ctr" wrap="square"/>
          <a:lstStyle>
            <a:lvl1pPr algn="l" eaLnBrk="1" hangingPunct="1">
              <a:defRPr sz="1000">
                <a:solidFill>
                  <a:schemeClr val="tx2"/>
                </a:solidFill>
                <a:latin typeface="+mn-lt"/>
                <a:ea typeface="+mn-ea"/>
                <a:cs typeface="+mn-cs"/>
              </a:defRPr>
            </a:lvl1pPr>
          </a:lstStyle>
          <a:p>
            <a:pPr eaLnBrk="1" hangingPunct="1"/>
            <a:r>
              <a:rPr lang="de-DE" altLang="en-US"/>
              <a:t>Universität XX · Disputation</a:t>
            </a:r>
          </a:p>
        </p:txBody>
      </p:sp>
      <p:sp>
        <p:nvSpPr>
          <p:cNvPr id="21" name="Slide Number"/>
          <p:cNvSpPr>
            <a:spLocks noGrp="1"/>
          </p:cNvSpPr>
          <p:nvPr>
            <p:ph type="sldNum" idx="12"/>
          </p:nvPr>
        </p:nvSpPr>
        <p:spPr/>
        <p:txBody>
          <a:bodyPr lIns="0" tIns="0" rIns="0" bIns="0" anchor="ctr" wrap="square"/>
          <a:lstStyle>
            <a:lvl1pPr algn="r" eaLnBrk="1" hangingPunct="1">
              <a:defRPr sz="1000">
                <a:solidFill>
                  <a:schemeClr val="tx2"/>
                </a:solidFill>
                <a:latin typeface="+mn-lt"/>
                <a:ea typeface="+mn-ea"/>
                <a:cs typeface="+mn-cs"/>
              </a:defRPr>
            </a:lvl1pPr>
          </a:lstStyle>
          <a:p>
            <a:pPr eaLnBrk="1" hangingPunct="1"/>
            <a:fld id="{B6F15528-21DE-4FAA-801E-634DDDAF4B2B}" type="slidenum">
              <a:rPr lang="de-DE"/>
              <a:t>‹#›</a:t>
            </a:fld>
          </a:p>
        </p:txBody>
      </p:sp>
      <p:sp>
        <p:nvSpPr>
          <p:cNvPr id="22" name="Rectangle 21"/>
          <p:cNvSpPr/>
          <p:nvPr/>
        </p:nvSpPr>
        <p:spPr>
          <a:xfrm>
            <a:off x="548640" y="1737360"/>
            <a:ext cx="3484778" cy="429768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3" name="Rectangle 22"/>
          <p:cNvSpPr/>
          <p:nvPr/>
        </p:nvSpPr>
        <p:spPr>
          <a:xfrm>
            <a:off x="548640" y="1737360"/>
            <a:ext cx="3484778" cy="6400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4" name="TextBox 23"/>
          <p:cNvSpPr txBox="1"/>
          <p:nvPr/>
        </p:nvSpPr>
        <p:spPr>
          <a:xfrm>
            <a:off x="868680" y="1965960"/>
            <a:ext cx="1371600" cy="822960"/>
          </a:xfrm>
          <a:prstGeom prst="rect">
            <a:avLst/>
          </a:prstGeom>
          <a:noFill/>
        </p:spPr>
        <p:txBody>
          <a:bodyPr wrap="square" anchor="t" lIns="0" rIns="0" tIns="0" bIns="0">
            <a:spAutoFit/>
          </a:bodyPr>
          <a:lstStyle/>
          <a:p>
            <a:pPr eaLnBrk="1" hangingPunct="1">
              <a:lnSpc>
                <a:spcPct val="120000"/>
              </a:lnSpc>
            </a:pPr>
            <a:r>
              <a:rPr lang="de-DE" altLang="en-US" sz="4000" b="1">
                <a:solidFill>
                  <a:schemeClr val="accent1"/>
                </a:solidFill>
              </a:rPr>
              <a:t>01</a:t>
            </a:r>
          </a:p>
        </p:txBody>
      </p:sp>
      <p:sp>
        <p:nvSpPr>
          <p:cNvPr id="25" name="TextBox 24"/>
          <p:cNvSpPr txBox="1"/>
          <p:nvPr/>
        </p:nvSpPr>
        <p:spPr>
          <a:xfrm>
            <a:off x="868680" y="2880360"/>
            <a:ext cx="2844698" cy="457200"/>
          </a:xfrm>
          <a:prstGeom prst="rect">
            <a:avLst/>
          </a:prstGeom>
          <a:noFill/>
        </p:spPr>
        <p:txBody>
          <a:bodyPr wrap="square" anchor="t" lIns="0" rIns="0" tIns="0" bIns="0">
            <a:spAutoFit/>
          </a:bodyPr>
          <a:lstStyle/>
          <a:p>
            <a:pPr eaLnBrk="1" hangingPunct="1">
              <a:lnSpc>
                <a:spcPct val="120000"/>
              </a:lnSpc>
            </a:pPr>
            <a:r>
              <a:rPr lang="de-DE" altLang="en-US" sz="2100" b="1"/>
              <a:t>Einordnung</a:t>
            </a:r>
          </a:p>
        </p:txBody>
      </p:sp>
      <p:sp>
        <p:nvSpPr>
          <p:cNvPr id="26" name="TextBox 25"/>
          <p:cNvSpPr txBox="1"/>
          <p:nvPr/>
        </p:nvSpPr>
        <p:spPr>
          <a:xfrm>
            <a:off x="868680" y="3474720"/>
            <a:ext cx="2844698" cy="2377440"/>
          </a:xfrm>
          <a:prstGeom prst="rect">
            <a:avLst/>
          </a:prstGeom>
          <a:noFill/>
        </p:spPr>
        <p:txBody>
          <a:bodyPr wrap="square" anchor="t" lIns="0" rIns="0" tIns="0" bIns="0">
            <a:spAutoFit/>
          </a:bodyPr>
          <a:lstStyle/>
          <a:p>
            <a:pPr eaLnBrk="1" hangingPunct="1">
              <a:lnSpc>
                <a:spcPct val="140000"/>
              </a:lnSpc>
            </a:pPr>
            <a:r>
              <a:rPr lang="de-DE" altLang="en-US" sz="1800"/>
              <a:t>Bisherige Studien zeigen meist einzelne Zusammenhänge; diese Arbeit verfolgt die gesamte Kette von der Darmflora bis zum FXR-Signal.</a:t>
            </a:r>
          </a:p>
        </p:txBody>
      </p:sp>
      <p:sp>
        <p:nvSpPr>
          <p:cNvPr id="27" name="Rectangle 26"/>
          <p:cNvSpPr/>
          <p:nvPr/>
        </p:nvSpPr>
        <p:spPr>
          <a:xfrm>
            <a:off x="4353458" y="1737360"/>
            <a:ext cx="3484778" cy="429768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8" name="Rectangle 27"/>
          <p:cNvSpPr/>
          <p:nvPr/>
        </p:nvSpPr>
        <p:spPr>
          <a:xfrm>
            <a:off x="4353458" y="1737360"/>
            <a:ext cx="3484778" cy="64008"/>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9" name="TextBox 28"/>
          <p:cNvSpPr txBox="1"/>
          <p:nvPr/>
        </p:nvSpPr>
        <p:spPr>
          <a:xfrm>
            <a:off x="4673498" y="1965960"/>
            <a:ext cx="1371600" cy="822960"/>
          </a:xfrm>
          <a:prstGeom prst="rect">
            <a:avLst/>
          </a:prstGeom>
          <a:noFill/>
        </p:spPr>
        <p:txBody>
          <a:bodyPr wrap="square" anchor="t" lIns="0" rIns="0" tIns="0" bIns="0">
            <a:spAutoFit/>
          </a:bodyPr>
          <a:lstStyle/>
          <a:p>
            <a:pPr eaLnBrk="1" hangingPunct="1">
              <a:lnSpc>
                <a:spcPct val="120000"/>
              </a:lnSpc>
            </a:pPr>
            <a:r>
              <a:rPr lang="de-DE" altLang="en-US" sz="4000" b="1">
                <a:solidFill>
                  <a:schemeClr val="accent2"/>
                </a:solidFill>
              </a:rPr>
              <a:t>02</a:t>
            </a:r>
          </a:p>
        </p:txBody>
      </p:sp>
      <p:sp>
        <p:nvSpPr>
          <p:cNvPr id="30" name="TextBox 29"/>
          <p:cNvSpPr txBox="1"/>
          <p:nvPr/>
        </p:nvSpPr>
        <p:spPr>
          <a:xfrm>
            <a:off x="4673498" y="2880360"/>
            <a:ext cx="2844698" cy="457200"/>
          </a:xfrm>
          <a:prstGeom prst="rect">
            <a:avLst/>
          </a:prstGeom>
          <a:noFill/>
        </p:spPr>
        <p:txBody>
          <a:bodyPr wrap="square" anchor="t" lIns="0" rIns="0" tIns="0" bIns="0">
            <a:spAutoFit/>
          </a:bodyPr>
          <a:lstStyle/>
          <a:p>
            <a:pPr eaLnBrk="1" hangingPunct="1">
              <a:lnSpc>
                <a:spcPct val="120000"/>
              </a:lnSpc>
            </a:pPr>
            <a:r>
              <a:rPr lang="de-DE" altLang="en-US" sz="2100" b="1"/>
              <a:t>Methodik</a:t>
            </a:r>
          </a:p>
        </p:txBody>
      </p:sp>
      <p:sp>
        <p:nvSpPr>
          <p:cNvPr id="31" name="TextBox 30"/>
          <p:cNvSpPr txBox="1"/>
          <p:nvPr/>
        </p:nvSpPr>
        <p:spPr>
          <a:xfrm>
            <a:off x="4673498" y="3474720"/>
            <a:ext cx="2844698" cy="2377440"/>
          </a:xfrm>
          <a:prstGeom prst="rect">
            <a:avLst/>
          </a:prstGeom>
          <a:noFill/>
        </p:spPr>
        <p:txBody>
          <a:bodyPr wrap="square" anchor="t" lIns="0" rIns="0" tIns="0" bIns="0">
            <a:spAutoFit/>
          </a:bodyPr>
          <a:lstStyle/>
          <a:p>
            <a:pPr eaLnBrk="1" hangingPunct="1">
              <a:lnSpc>
                <a:spcPct val="140000"/>
              </a:lnSpc>
            </a:pPr>
            <a:r>
              <a:rPr lang="de-DE" altLang="en-US" sz="1800"/>
              <a:t>16S-Sequenzierung, Gallensäure-Metabolomik und Mikrobiota-Transfer führen von der Korrelation zum Kausalnachweis.</a:t>
            </a:r>
          </a:p>
        </p:txBody>
      </p:sp>
      <p:sp>
        <p:nvSpPr>
          <p:cNvPr id="32" name="Rectangle 31"/>
          <p:cNvSpPr/>
          <p:nvPr/>
        </p:nvSpPr>
        <p:spPr>
          <a:xfrm>
            <a:off x="8158276" y="1737360"/>
            <a:ext cx="3484778" cy="429768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3" name="Rectangle 32"/>
          <p:cNvSpPr/>
          <p:nvPr/>
        </p:nvSpPr>
        <p:spPr>
          <a:xfrm>
            <a:off x="8158276" y="1737360"/>
            <a:ext cx="3484778" cy="64008"/>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4" name="TextBox 33"/>
          <p:cNvSpPr txBox="1"/>
          <p:nvPr/>
        </p:nvSpPr>
        <p:spPr>
          <a:xfrm>
            <a:off x="8478316" y="1965960"/>
            <a:ext cx="1371600" cy="822960"/>
          </a:xfrm>
          <a:prstGeom prst="rect">
            <a:avLst/>
          </a:prstGeom>
          <a:noFill/>
        </p:spPr>
        <p:txBody>
          <a:bodyPr wrap="square" anchor="t" lIns="0" rIns="0" tIns="0" bIns="0">
            <a:spAutoFit/>
          </a:bodyPr>
          <a:lstStyle/>
          <a:p>
            <a:pPr eaLnBrk="1" hangingPunct="1">
              <a:lnSpc>
                <a:spcPct val="120000"/>
              </a:lnSpc>
            </a:pPr>
            <a:r>
              <a:rPr lang="de-DE" altLang="en-US" sz="4000" b="1">
                <a:solidFill>
                  <a:srgbClr val="A86F10"/>
                </a:solidFill>
              </a:rPr>
              <a:t>03</a:t>
            </a:r>
          </a:p>
        </p:txBody>
      </p:sp>
      <p:sp>
        <p:nvSpPr>
          <p:cNvPr id="35" name="TextBox 34"/>
          <p:cNvSpPr txBox="1"/>
          <p:nvPr/>
        </p:nvSpPr>
        <p:spPr>
          <a:xfrm>
            <a:off x="8478316" y="2880360"/>
            <a:ext cx="2844698" cy="457200"/>
          </a:xfrm>
          <a:prstGeom prst="rect">
            <a:avLst/>
          </a:prstGeom>
          <a:noFill/>
        </p:spPr>
        <p:txBody>
          <a:bodyPr wrap="square" anchor="t" lIns="0" rIns="0" tIns="0" bIns="0">
            <a:spAutoFit/>
          </a:bodyPr>
          <a:lstStyle/>
          <a:p>
            <a:pPr eaLnBrk="1" hangingPunct="1">
              <a:lnSpc>
                <a:spcPct val="120000"/>
              </a:lnSpc>
            </a:pPr>
            <a:r>
              <a:rPr lang="de-DE" altLang="en-US" sz="2100" b="1"/>
              <a:t>Relevanz</a:t>
            </a:r>
          </a:p>
        </p:txBody>
      </p:sp>
      <p:sp>
        <p:nvSpPr>
          <p:cNvPr id="36" name="TextBox 35"/>
          <p:cNvSpPr txBox="1"/>
          <p:nvPr/>
        </p:nvSpPr>
        <p:spPr>
          <a:xfrm>
            <a:off x="8478316" y="3474720"/>
            <a:ext cx="2844698" cy="2377440"/>
          </a:xfrm>
          <a:prstGeom prst="rect">
            <a:avLst/>
          </a:prstGeom>
          <a:noFill/>
        </p:spPr>
        <p:txBody>
          <a:bodyPr wrap="square" anchor="t" lIns="0" rIns="0" tIns="0" bIns="0">
            <a:spAutoFit/>
          </a:bodyPr>
          <a:lstStyle/>
          <a:p>
            <a:pPr eaLnBrk="1" hangingPunct="1">
              <a:lnSpc>
                <a:spcPct val="140000"/>
              </a:lnSpc>
            </a:pPr>
            <a:r>
              <a:rPr lang="de-DE" altLang="en-US" sz="1800"/>
              <a:t>Die FXR-Signalgebung ist ein möglicher Ansatzpunkt gegen ernährungsbedingte Fettleber.</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3"/>
          </p:nvPr>
        </p:nvSpPr>
        <p:spPr/>
        <p:txBody>
          <a:bodyPr/>
          <a:lstStyle/>
          <a:p>
            <a:pPr eaLnBrk="1" hangingPunct="1"/>
            <a:r>
              <a:rPr lang="de-DE" altLang="en-US"/>
              <a:t>04 Diskussion und Ausblick</a:t>
            </a:r>
          </a:p>
        </p:txBody>
      </p:sp>
      <p:sp>
        <p:nvSpPr>
          <p:cNvPr id="3" name="Title 2"/>
          <p:cNvSpPr>
            <a:spLocks noGrp="1"/>
          </p:cNvSpPr>
          <p:nvPr>
            <p:ph type="title"/>
          </p:nvPr>
        </p:nvSpPr>
        <p:spPr/>
        <p:txBody>
          <a:bodyPr/>
          <a:lstStyle/>
          <a:p>
            <a:pPr eaLnBrk="1" hangingPunct="1"/>
            <a:r>
              <a:rPr lang="de-DE" altLang="en-US"/>
              <a:t>Fazit, Limitationen und Ausblick</a:t>
            </a:r>
          </a:p>
        </p:txBody>
      </p:sp>
      <p:sp>
        <p:nvSpPr>
          <p:cNvPr id="20" name="Footer"/>
          <p:cNvSpPr>
            <a:spLocks noGrp="1"/>
          </p:cNvSpPr>
          <p:nvPr>
            <p:ph type="ftr" idx="11"/>
          </p:nvPr>
        </p:nvSpPr>
        <p:spPr/>
        <p:txBody>
          <a:bodyPr lIns="0" tIns="0" rIns="0" bIns="0" anchor="ctr" wrap="square"/>
          <a:lstStyle>
            <a:lvl1pPr algn="l" eaLnBrk="1" hangingPunct="1">
              <a:defRPr sz="1000">
                <a:solidFill>
                  <a:schemeClr val="tx2"/>
                </a:solidFill>
                <a:latin typeface="+mn-lt"/>
                <a:ea typeface="+mn-ea"/>
                <a:cs typeface="+mn-cs"/>
              </a:defRPr>
            </a:lvl1pPr>
          </a:lstStyle>
          <a:p>
            <a:pPr eaLnBrk="1" hangingPunct="1"/>
            <a:r>
              <a:rPr lang="de-DE" altLang="en-US"/>
              <a:t>Universität XX · Disputation</a:t>
            </a:r>
          </a:p>
        </p:txBody>
      </p:sp>
      <p:sp>
        <p:nvSpPr>
          <p:cNvPr id="21" name="Slide Number"/>
          <p:cNvSpPr>
            <a:spLocks noGrp="1"/>
          </p:cNvSpPr>
          <p:nvPr>
            <p:ph type="sldNum" idx="12"/>
          </p:nvPr>
        </p:nvSpPr>
        <p:spPr/>
        <p:txBody>
          <a:bodyPr lIns="0" tIns="0" rIns="0" bIns="0" anchor="ctr" wrap="square"/>
          <a:lstStyle>
            <a:lvl1pPr algn="r" eaLnBrk="1" hangingPunct="1">
              <a:defRPr sz="1000">
                <a:solidFill>
                  <a:schemeClr val="tx2"/>
                </a:solidFill>
                <a:latin typeface="+mn-lt"/>
                <a:ea typeface="+mn-ea"/>
                <a:cs typeface="+mn-cs"/>
              </a:defRPr>
            </a:lvl1pPr>
          </a:lstStyle>
          <a:p>
            <a:pPr eaLnBrk="1" hangingPunct="1"/>
            <a:fld id="{B6F15528-21DE-4FAA-801E-634DDDAF4B2B}" type="slidenum">
              <a:rPr lang="de-DE"/>
              <a:t>‹#›</a:t>
            </a:fld>
          </a:p>
        </p:txBody>
      </p:sp>
      <p:sp>
        <p:nvSpPr>
          <p:cNvPr id="22" name="Rectangle 21"/>
          <p:cNvSpPr/>
          <p:nvPr/>
        </p:nvSpPr>
        <p:spPr>
          <a:xfrm>
            <a:off x="548640" y="1737360"/>
            <a:ext cx="6101928" cy="429768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3" name="Rectangle 22"/>
          <p:cNvSpPr/>
          <p:nvPr/>
        </p:nvSpPr>
        <p:spPr>
          <a:xfrm>
            <a:off x="548640" y="1737360"/>
            <a:ext cx="6101928" cy="54864"/>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4" name="TextBox 23"/>
          <p:cNvSpPr txBox="1"/>
          <p:nvPr/>
        </p:nvSpPr>
        <p:spPr>
          <a:xfrm>
            <a:off x="822959" y="1965960"/>
            <a:ext cx="5553288" cy="457200"/>
          </a:xfrm>
          <a:prstGeom prst="rect">
            <a:avLst/>
          </a:prstGeom>
          <a:noFill/>
        </p:spPr>
        <p:txBody>
          <a:bodyPr wrap="square" anchor="t" lIns="0" rIns="0" tIns="0" bIns="0">
            <a:spAutoFit/>
          </a:bodyPr>
          <a:lstStyle/>
          <a:p>
            <a:pPr eaLnBrk="1" hangingPunct="1">
              <a:lnSpc>
                <a:spcPct val="120000"/>
              </a:lnSpc>
            </a:pPr>
            <a:r>
              <a:rPr lang="de-DE" altLang="en-US" sz="2000" b="1">
                <a:solidFill>
                  <a:schemeClr val="accent1"/>
                </a:solidFill>
              </a:rPr>
              <a:t>Schlussfolgerungen</a:t>
            </a:r>
          </a:p>
        </p:txBody>
      </p:sp>
      <p:sp>
        <p:nvSpPr>
          <p:cNvPr id="25" name="TextBox 24"/>
          <p:cNvSpPr txBox="1"/>
          <p:nvPr/>
        </p:nvSpPr>
        <p:spPr>
          <a:xfrm>
            <a:off x="822959" y="2514600"/>
            <a:ext cx="5553288" cy="3383280"/>
          </a:xfrm>
          <a:prstGeom prst="rect">
            <a:avLst/>
          </a:prstGeom>
          <a:noFill/>
        </p:spPr>
        <p:txBody>
          <a:bodyPr wrap="square" anchor="t" lIns="0" rIns="0" tIns="0" bIns="0">
            <a:spAutoFit/>
          </a:bodyPr>
          <a:lstStyle/>
          <a:p>
            <a:pPr eaLnBrk="1" hangingPunct="1">
              <a:lnSpc>
                <a:spcPct val="130000"/>
              </a:lnSpc>
            </a:pPr>
            <a:r>
              <a:rPr lang="de-DE" altLang="en-US" sz="1800">
                <a:solidFill>
                  <a:schemeClr val="dk1"/>
                </a:solidFill>
              </a:rPr>
              <a:t>1. Fettreiche Diät induziert eine Dysbiose und verändert das Gallensäureprofil.</a:t>
            </a:r>
          </a:p>
          <a:p>
            <a:pPr eaLnBrk="1" hangingPunct="1">
              <a:lnSpc>
                <a:spcPct val="130000"/>
              </a:lnSpc>
              <a:spcBef>
                <a:spcPts val="1400"/>
              </a:spcBef>
            </a:pPr>
            <a:r>
              <a:rPr lang="de-DE" altLang="en-US" sz="1800">
                <a:solidFill>
                  <a:schemeClr val="dk1"/>
                </a:solidFill>
              </a:rPr>
              <a:t>2. Mehr konjugierte Gallensäuren gehen mit schwächerer FXR-SHP-Signalgebung in der Leber einher.</a:t>
            </a:r>
          </a:p>
          <a:p>
            <a:pPr eaLnBrk="1" hangingPunct="1">
              <a:lnSpc>
                <a:spcPct val="130000"/>
              </a:lnSpc>
              <a:spcBef>
                <a:spcPts val="1400"/>
              </a:spcBef>
            </a:pPr>
            <a:r>
              <a:rPr lang="de-DE" altLang="en-US" sz="1800">
                <a:solidFill>
                  <a:schemeClr val="dk1"/>
                </a:solidFill>
              </a:rPr>
              <a:t>3. Eine Reaktivierung von FXR kehrt die diätbedingte Leberverfettung teilweise um.</a:t>
            </a:r>
          </a:p>
        </p:txBody>
      </p:sp>
      <p:sp>
        <p:nvSpPr>
          <p:cNvPr id="26" name="Rectangle 25"/>
          <p:cNvSpPr/>
          <p:nvPr/>
        </p:nvSpPr>
        <p:spPr>
          <a:xfrm>
            <a:off x="6970608" y="1737360"/>
            <a:ext cx="4672446" cy="429768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7" name="Rectangle 26"/>
          <p:cNvSpPr/>
          <p:nvPr/>
        </p:nvSpPr>
        <p:spPr>
          <a:xfrm>
            <a:off x="6970608" y="1737360"/>
            <a:ext cx="4672446" cy="5486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8" name="TextBox 27"/>
          <p:cNvSpPr txBox="1"/>
          <p:nvPr/>
        </p:nvSpPr>
        <p:spPr>
          <a:xfrm>
            <a:off x="7244928" y="1965960"/>
            <a:ext cx="4123806" cy="457200"/>
          </a:xfrm>
          <a:prstGeom prst="rect">
            <a:avLst/>
          </a:prstGeom>
          <a:noFill/>
        </p:spPr>
        <p:txBody>
          <a:bodyPr wrap="square" anchor="t" lIns="0" rIns="0" tIns="0" bIns="0">
            <a:spAutoFit/>
          </a:bodyPr>
          <a:lstStyle/>
          <a:p>
            <a:pPr eaLnBrk="1" hangingPunct="1">
              <a:lnSpc>
                <a:spcPct val="120000"/>
              </a:lnSpc>
            </a:pPr>
            <a:r>
              <a:rPr lang="de-DE" altLang="en-US" sz="2000" b="1">
                <a:solidFill>
                  <a:schemeClr val="accent4"/>
                </a:solidFill>
              </a:rPr>
              <a:t>Limitationen und Ausblick</a:t>
            </a:r>
          </a:p>
        </p:txBody>
      </p:sp>
      <p:sp>
        <p:nvSpPr>
          <p:cNvPr id="29" name="TextBox 28"/>
          <p:cNvSpPr txBox="1"/>
          <p:nvPr/>
        </p:nvSpPr>
        <p:spPr>
          <a:xfrm>
            <a:off x="7244928" y="2514600"/>
            <a:ext cx="4123806" cy="3383280"/>
          </a:xfrm>
          <a:prstGeom prst="rect">
            <a:avLst/>
          </a:prstGeom>
          <a:noFill/>
        </p:spPr>
        <p:txBody>
          <a:bodyPr wrap="square" anchor="t" lIns="0" rIns="0" tIns="0" bIns="0">
            <a:spAutoFit/>
          </a:bodyPr>
          <a:lstStyle/>
          <a:p>
            <a:pPr eaLnBrk="1" hangingPunct="1">
              <a:lnSpc>
                <a:spcPct val="130000"/>
              </a:lnSpc>
            </a:pPr>
            <a:r>
              <a:rPr lang="de-DE" altLang="en-US" sz="1700">
                <a:solidFill>
                  <a:schemeClr val="dk1"/>
                </a:solidFill>
              </a:rPr>
              <a:t>Nur männliche Tiere – Geschlechtsunterschiede offen.</a:t>
            </a:r>
          </a:p>
          <a:p>
            <a:pPr eaLnBrk="1" hangingPunct="1">
              <a:lnSpc>
                <a:spcPct val="130000"/>
              </a:lnSpc>
              <a:spcBef>
                <a:spcPts val="1000"/>
              </a:spcBef>
            </a:pPr>
            <a:r>
              <a:rPr lang="de-DE" altLang="en-US" sz="1700">
                <a:solidFill>
                  <a:schemeClr val="dk1"/>
                </a:solidFill>
              </a:rPr>
              <a:t>Noch keine Validierung an Humanproben.</a:t>
            </a:r>
          </a:p>
          <a:p>
            <a:pPr eaLnBrk="1" hangingPunct="1">
              <a:lnSpc>
                <a:spcPct val="130000"/>
              </a:lnSpc>
              <a:spcBef>
                <a:spcPts val="1000"/>
              </a:spcBef>
            </a:pPr>
            <a:r>
              <a:rPr lang="de-DE" altLang="en-US" sz="1700">
                <a:solidFill>
                  <a:schemeClr val="dk1"/>
                </a:solidFill>
              </a:rPr>
              <a:t>Die beteiligten Bakterienstämme sind nicht identifiziert.</a:t>
            </a:r>
          </a:p>
          <a:p>
            <a:pPr eaLnBrk="1" hangingPunct="1">
              <a:lnSpc>
                <a:spcPct val="130000"/>
              </a:lnSpc>
              <a:spcBef>
                <a:spcPts val="1800"/>
              </a:spcBef>
            </a:pPr>
            <a:r>
              <a:rPr lang="de-DE" altLang="en-US" sz="1700" b="1">
                <a:solidFill>
                  <a:schemeClr val="dk1"/>
                </a:solidFill>
              </a:rPr>
              <a:t>Nächster Schritt: </a:t>
            </a:r>
            <a:r>
              <a:rPr lang="de-DE" altLang="en-US" sz="1700">
                <a:solidFill>
                  <a:schemeClr val="dk1"/>
                </a:solidFill>
              </a:rPr>
              <a:t>Validierung in einer klinischen Kohorte und Monokolonisierungsversuche.</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3"/>
          </p:nvPr>
        </p:nvSpPr>
        <p:spPr/>
        <p:txBody>
          <a:bodyPr/>
          <a:lstStyle/>
          <a:p>
            <a:pPr eaLnBrk="1" hangingPunct="1"/>
            <a:r>
              <a:rPr lang="de-DE" altLang="en-US"/>
              <a:t>05 Publikationen</a:t>
            </a:r>
          </a:p>
        </p:txBody>
      </p:sp>
      <p:sp>
        <p:nvSpPr>
          <p:cNvPr id="3" name="Title 2"/>
          <p:cNvSpPr>
            <a:spLocks noGrp="1"/>
          </p:cNvSpPr>
          <p:nvPr>
            <p:ph type="title"/>
          </p:nvPr>
        </p:nvSpPr>
        <p:spPr/>
        <p:txBody>
          <a:bodyPr/>
          <a:lstStyle/>
          <a:p>
            <a:pPr eaLnBrk="1" hangingPunct="1"/>
            <a:r>
              <a:rPr lang="de-DE" altLang="en-US"/>
              <a:t>Publikationen und Tagungsbeiträge</a:t>
            </a:r>
          </a:p>
        </p:txBody>
      </p:sp>
      <p:sp>
        <p:nvSpPr>
          <p:cNvPr id="20" name="Footer"/>
          <p:cNvSpPr>
            <a:spLocks noGrp="1"/>
          </p:cNvSpPr>
          <p:nvPr>
            <p:ph type="ftr" idx="11"/>
          </p:nvPr>
        </p:nvSpPr>
        <p:spPr/>
        <p:txBody>
          <a:bodyPr lIns="0" tIns="0" rIns="0" bIns="0" anchor="ctr" wrap="square"/>
          <a:lstStyle>
            <a:lvl1pPr algn="l" eaLnBrk="1" hangingPunct="1">
              <a:defRPr sz="1000">
                <a:solidFill>
                  <a:schemeClr val="tx2"/>
                </a:solidFill>
                <a:latin typeface="+mn-lt"/>
                <a:ea typeface="+mn-ea"/>
                <a:cs typeface="+mn-cs"/>
              </a:defRPr>
            </a:lvl1pPr>
          </a:lstStyle>
          <a:p>
            <a:pPr eaLnBrk="1" hangingPunct="1"/>
            <a:r>
              <a:rPr lang="de-DE" altLang="en-US"/>
              <a:t>Universität XX · Disputation</a:t>
            </a:r>
          </a:p>
        </p:txBody>
      </p:sp>
      <p:sp>
        <p:nvSpPr>
          <p:cNvPr id="21" name="Slide Number"/>
          <p:cNvSpPr>
            <a:spLocks noGrp="1"/>
          </p:cNvSpPr>
          <p:nvPr>
            <p:ph type="sldNum" idx="12"/>
          </p:nvPr>
        </p:nvSpPr>
        <p:spPr/>
        <p:txBody>
          <a:bodyPr lIns="0" tIns="0" rIns="0" bIns="0" anchor="ctr" wrap="square"/>
          <a:lstStyle>
            <a:lvl1pPr algn="r" eaLnBrk="1" hangingPunct="1">
              <a:defRPr sz="1000">
                <a:solidFill>
                  <a:schemeClr val="tx2"/>
                </a:solidFill>
                <a:latin typeface="+mn-lt"/>
                <a:ea typeface="+mn-ea"/>
                <a:cs typeface="+mn-cs"/>
              </a:defRPr>
            </a:lvl1pPr>
          </a:lstStyle>
          <a:p>
            <a:pPr eaLnBrk="1" hangingPunct="1"/>
            <a:fld id="{B6F15528-21DE-4FAA-801E-634DDDAF4B2B}" type="slidenum">
              <a:rPr lang="de-DE"/>
              <a:t>‹#›</a:t>
            </a:fld>
          </a:p>
        </p:txBody>
      </p:sp>
      <p:graphicFrame>
        <p:nvGraphicFramePr>
          <p:cNvPr id="22" name="Table 21"/>
          <p:cNvGraphicFramePr>
            <a:graphicFrameLocks noGrp="1"/>
          </p:cNvGraphicFramePr>
          <p:nvPr/>
        </p:nvGraphicFramePr>
        <p:xfrm>
          <a:off x="548640" y="1737360"/>
          <a:ext cx="11094414" cy="4169664"/>
        </p:xfrm>
        <a:graphic>
          <a:graphicData uri="http://schemas.openxmlformats.org/drawingml/2006/table">
            <a:tbl>
              <a:tblPr firstRow="1">
                <a:tableStyleId>{5C22544A-7EE6-4342-B048-85BDC9FD1C3A}</a:tableStyleId>
              </a:tblPr>
              <a:tblGrid>
                <a:gridCol w="1613733"/>
                <a:gridCol w="7564373"/>
                <a:gridCol w="1916308"/>
              </a:tblGrid>
              <a:tr h="512064">
                <a:tc>
                  <a:txBody>
                    <a:bodyPr wrap="square"/>
                    <a:lstStyle/>
                    <a:p>
                      <a:pPr eaLnBrk="1" hangingPunct="1">
                        <a:lnSpc>
                          <a:spcPct val="115000"/>
                        </a:lnSpc>
                      </a:pPr>
                      <a:r>
                        <a:rPr lang="de-DE" altLang="en-US" sz="1500" b="1">
                          <a:solidFill>
                            <a:srgbClr val="FFFFFF"/>
                          </a:solidFill>
                        </a:rPr>
                        <a:t>Art</a:t>
                      </a:r>
                    </a:p>
                  </a:txBody>
                  <a:tcPr marL="164592" marR="164592" marT="73152" marB="73152" anchor="ctr">
                    <a:solidFill>
                      <a:schemeClr val="accent1"/>
                    </a:solidFill>
                  </a:tcPr>
                </a:tc>
                <a:tc>
                  <a:txBody>
                    <a:bodyPr wrap="square"/>
                    <a:lstStyle/>
                    <a:p>
                      <a:pPr eaLnBrk="1" hangingPunct="1">
                        <a:lnSpc>
                          <a:spcPct val="115000"/>
                        </a:lnSpc>
                      </a:pPr>
                      <a:r>
                        <a:rPr lang="de-DE" altLang="en-US" sz="1500" b="1">
                          <a:solidFill>
                            <a:srgbClr val="FFFFFF"/>
                          </a:solidFill>
                        </a:rPr>
                        <a:t>Beitrag</a:t>
                      </a:r>
                    </a:p>
                  </a:txBody>
                  <a:tcPr marL="164592" marR="164592" marT="73152" marB="73152" anchor="ctr">
                    <a:solidFill>
                      <a:schemeClr val="accent1"/>
                    </a:solidFill>
                  </a:tcPr>
                </a:tc>
                <a:tc>
                  <a:txBody>
                    <a:bodyPr wrap="square"/>
                    <a:lstStyle/>
                    <a:p>
                      <a:pPr eaLnBrk="1" hangingPunct="1">
                        <a:lnSpc>
                          <a:spcPct val="115000"/>
                        </a:lnSpc>
                      </a:pPr>
                      <a:r>
                        <a:rPr lang="de-DE" altLang="en-US" sz="1500" b="1">
                          <a:solidFill>
                            <a:srgbClr val="FFFFFF"/>
                          </a:solidFill>
                        </a:rPr>
                        <a:t>Status</a:t>
                      </a:r>
                    </a:p>
                  </a:txBody>
                  <a:tcPr marL="164592" marR="164592" marT="73152" marB="73152" anchor="ctr">
                    <a:solidFill>
                      <a:schemeClr val="accent1"/>
                    </a:solidFill>
                  </a:tcPr>
                </a:tc>
              </a:tr>
              <a:tr h="731520">
                <a:tc>
                  <a:txBody>
                    <a:bodyPr wrap="square"/>
                    <a:lstStyle/>
                    <a:p>
                      <a:pPr eaLnBrk="1" hangingPunct="1">
                        <a:lnSpc>
                          <a:spcPct val="115000"/>
                        </a:lnSpc>
                      </a:pPr>
                      <a:r>
                        <a:rPr lang="de-DE" altLang="en-US" sz="1500" b="1">
                          <a:solidFill>
                            <a:schemeClr val="dk1"/>
                          </a:solidFill>
                        </a:rPr>
                        <a:t>Artikel</a:t>
                      </a:r>
                    </a:p>
                  </a:txBody>
                  <a:tcPr marL="164592" marR="164592" marT="73152" marB="73152" anchor="ctr">
                    <a:solidFill>
                      <a:srgbClr val="FFFFFF"/>
                    </a:solidFill>
                  </a:tcPr>
                </a:tc>
                <a:tc>
                  <a:txBody>
                    <a:bodyPr wrap="square"/>
                    <a:lstStyle/>
                    <a:p>
                      <a:pPr eaLnBrk="1" hangingPunct="1">
                        <a:lnSpc>
                          <a:spcPct val="115000"/>
                        </a:lnSpc>
                      </a:pPr>
                      <a:r>
                        <a:rPr lang="de-DE" altLang="en-US" sz="1500">
                          <a:solidFill>
                            <a:schemeClr val="dk1"/>
                          </a:solidFill>
                        </a:rPr>
                        <a:t>Beispiel A, Mustermann M. Titel des Artikels. Zeitschrift. 2026;12(3):45–56. (Erstautorin)</a:t>
                      </a:r>
                    </a:p>
                  </a:txBody>
                  <a:tcPr marL="164592" marR="164592" marT="73152" marB="73152" anchor="ctr">
                    <a:solidFill>
                      <a:srgbClr val="FFFFFF"/>
                    </a:solidFill>
                  </a:tcPr>
                </a:tc>
                <a:tc>
                  <a:txBody>
                    <a:bodyPr wrap="square"/>
                    <a:lstStyle/>
                    <a:p>
                      <a:pPr eaLnBrk="1" hangingPunct="1">
                        <a:lnSpc>
                          <a:spcPct val="115000"/>
                        </a:lnSpc>
                      </a:pPr>
                      <a:r>
                        <a:rPr lang="de-DE" altLang="en-US" sz="1500">
                          <a:solidFill>
                            <a:schemeClr val="dk1"/>
                          </a:solidFill>
                        </a:rPr>
                        <a:t>publiziert</a:t>
                      </a:r>
                    </a:p>
                  </a:txBody>
                  <a:tcPr marL="164592" marR="164592" marT="73152" marB="73152" anchor="ctr">
                    <a:solidFill>
                      <a:srgbClr val="FFFFFF"/>
                    </a:solidFill>
                  </a:tcPr>
                </a:tc>
              </a:tr>
              <a:tr h="731520">
                <a:tc>
                  <a:txBody>
                    <a:bodyPr wrap="square"/>
                    <a:lstStyle/>
                    <a:p>
                      <a:pPr eaLnBrk="1" hangingPunct="1">
                        <a:lnSpc>
                          <a:spcPct val="115000"/>
                        </a:lnSpc>
                      </a:pPr>
                      <a:r>
                        <a:rPr lang="de-DE" altLang="en-US" sz="1500" b="1">
                          <a:solidFill>
                            <a:schemeClr val="dk1"/>
                          </a:solidFill>
                        </a:rPr>
                        <a:t>Artikel</a:t>
                      </a:r>
                    </a:p>
                  </a:txBody>
                  <a:tcPr marL="164592" marR="164592" marT="73152" marB="73152" anchor="ctr">
                    <a:solidFill>
                      <a:schemeClr val="lt2"/>
                    </a:solidFill>
                  </a:tcPr>
                </a:tc>
                <a:tc>
                  <a:txBody>
                    <a:bodyPr wrap="square"/>
                    <a:lstStyle/>
                    <a:p>
                      <a:pPr eaLnBrk="1" hangingPunct="1">
                        <a:lnSpc>
                          <a:spcPct val="115000"/>
                        </a:lnSpc>
                      </a:pPr>
                      <a:r>
                        <a:rPr lang="de-DE" altLang="en-US" sz="1500">
                          <a:solidFill>
                            <a:schemeClr val="dk1"/>
                          </a:solidFill>
                        </a:rPr>
                        <a:t>Beispiel A*, Muster B*. Titel des Artikels. Zeitschrift. (*geteilte Erstautorschaft)</a:t>
                      </a:r>
                    </a:p>
                  </a:txBody>
                  <a:tcPr marL="164592" marR="164592" marT="73152" marB="73152" anchor="ctr">
                    <a:solidFill>
                      <a:schemeClr val="lt2"/>
                    </a:solidFill>
                  </a:tcPr>
                </a:tc>
                <a:tc>
                  <a:txBody>
                    <a:bodyPr wrap="square"/>
                    <a:lstStyle/>
                    <a:p>
                      <a:pPr eaLnBrk="1" hangingPunct="1">
                        <a:lnSpc>
                          <a:spcPct val="115000"/>
                        </a:lnSpc>
                      </a:pPr>
                      <a:r>
                        <a:rPr lang="de-DE" altLang="en-US" sz="1500">
                          <a:solidFill>
                            <a:schemeClr val="dk1"/>
                          </a:solidFill>
                        </a:rPr>
                        <a:t>in Revision</a:t>
                      </a:r>
                    </a:p>
                  </a:txBody>
                  <a:tcPr marL="164592" marR="164592" marT="73152" marB="73152" anchor="ctr">
                    <a:solidFill>
                      <a:schemeClr val="lt2"/>
                    </a:solidFill>
                  </a:tcPr>
                </a:tc>
              </a:tr>
              <a:tr h="731520">
                <a:tc>
                  <a:txBody>
                    <a:bodyPr wrap="square"/>
                    <a:lstStyle/>
                    <a:p>
                      <a:pPr eaLnBrk="1" hangingPunct="1">
                        <a:lnSpc>
                          <a:spcPct val="115000"/>
                        </a:lnSpc>
                      </a:pPr>
                      <a:r>
                        <a:rPr lang="de-DE" altLang="en-US" sz="1500" b="1">
                          <a:solidFill>
                            <a:schemeClr val="dk1"/>
                          </a:solidFill>
                        </a:rPr>
                        <a:t>Vortrag</a:t>
                      </a:r>
                    </a:p>
                  </a:txBody>
                  <a:tcPr marL="164592" marR="164592" marT="73152" marB="73152" anchor="ctr">
                    <a:solidFill>
                      <a:srgbClr val="FFFFFF"/>
                    </a:solidFill>
                  </a:tcPr>
                </a:tc>
                <a:tc>
                  <a:txBody>
                    <a:bodyPr wrap="square"/>
                    <a:lstStyle/>
                    <a:p>
                      <a:pPr eaLnBrk="1" hangingPunct="1">
                        <a:lnSpc>
                          <a:spcPct val="115000"/>
                        </a:lnSpc>
                      </a:pPr>
                      <a:r>
                        <a:rPr lang="de-DE" altLang="en-US" sz="1500">
                          <a:solidFill>
                            <a:schemeClr val="dk1"/>
                          </a:solidFill>
                        </a:rPr>
                        <a:t>Jahrestagung der XX-Gesellschaft, Stadt</a:t>
                      </a:r>
                    </a:p>
                  </a:txBody>
                  <a:tcPr marL="164592" marR="164592" marT="73152" marB="73152" anchor="ctr">
                    <a:solidFill>
                      <a:srgbClr val="FFFFFF"/>
                    </a:solidFill>
                  </a:tcPr>
                </a:tc>
                <a:tc>
                  <a:txBody>
                    <a:bodyPr wrap="square"/>
                    <a:lstStyle/>
                    <a:p>
                      <a:pPr eaLnBrk="1" hangingPunct="1">
                        <a:lnSpc>
                          <a:spcPct val="115000"/>
                        </a:lnSpc>
                      </a:pPr>
                      <a:r>
                        <a:rPr lang="de-DE" altLang="en-US" sz="1500">
                          <a:solidFill>
                            <a:schemeClr val="dk1"/>
                          </a:solidFill>
                        </a:rPr>
                        <a:t>2025</a:t>
                      </a:r>
                    </a:p>
                  </a:txBody>
                  <a:tcPr marL="164592" marR="164592" marT="73152" marB="73152" anchor="ctr">
                    <a:solidFill>
                      <a:srgbClr val="FFFFFF"/>
                    </a:solidFill>
                  </a:tcPr>
                </a:tc>
              </a:tr>
              <a:tr h="731520">
                <a:tc>
                  <a:txBody>
                    <a:bodyPr wrap="square"/>
                    <a:lstStyle/>
                    <a:p>
                      <a:pPr eaLnBrk="1" hangingPunct="1">
                        <a:lnSpc>
                          <a:spcPct val="115000"/>
                        </a:lnSpc>
                      </a:pPr>
                      <a:r>
                        <a:rPr lang="de-DE" altLang="en-US" sz="1500" b="1">
                          <a:solidFill>
                            <a:schemeClr val="dk1"/>
                          </a:solidFill>
                        </a:rPr>
                        <a:t>Poster</a:t>
                      </a:r>
                    </a:p>
                  </a:txBody>
                  <a:tcPr marL="164592" marR="164592" marT="73152" marB="73152" anchor="ctr">
                    <a:solidFill>
                      <a:schemeClr val="lt2"/>
                    </a:solidFill>
                  </a:tcPr>
                </a:tc>
                <a:tc>
                  <a:txBody>
                    <a:bodyPr wrap="square"/>
                    <a:lstStyle/>
                    <a:p>
                      <a:pPr eaLnBrk="1" hangingPunct="1">
                        <a:lnSpc>
                          <a:spcPct val="115000"/>
                        </a:lnSpc>
                      </a:pPr>
                      <a:r>
                        <a:rPr lang="de-DE" altLang="en-US" sz="1500">
                          <a:solidFill>
                            <a:schemeClr val="dk1"/>
                          </a:solidFill>
                        </a:rPr>
                        <a:t>Internationale Konferenz XX, Stadt</a:t>
                      </a:r>
                    </a:p>
                  </a:txBody>
                  <a:tcPr marL="164592" marR="164592" marT="73152" marB="73152" anchor="ctr">
                    <a:solidFill>
                      <a:schemeClr val="lt2"/>
                    </a:solidFill>
                  </a:tcPr>
                </a:tc>
                <a:tc>
                  <a:txBody>
                    <a:bodyPr wrap="square"/>
                    <a:lstStyle/>
                    <a:p>
                      <a:pPr eaLnBrk="1" hangingPunct="1">
                        <a:lnSpc>
                          <a:spcPct val="115000"/>
                        </a:lnSpc>
                      </a:pPr>
                      <a:r>
                        <a:rPr lang="de-DE" altLang="en-US" sz="1500">
                          <a:solidFill>
                            <a:schemeClr val="dk1"/>
                          </a:solidFill>
                        </a:rPr>
                        <a:t>2024</a:t>
                      </a:r>
                    </a:p>
                  </a:txBody>
                  <a:tcPr marL="164592" marR="164592" marT="73152" marB="73152" anchor="ctr">
                    <a:solidFill>
                      <a:schemeClr val="lt2"/>
                    </a:solidFill>
                  </a:tcPr>
                </a:tc>
              </a:tr>
              <a:tr h="731520">
                <a:tc>
                  <a:txBody>
                    <a:bodyPr wrap="square"/>
                    <a:lstStyle/>
                    <a:p>
                      <a:pPr eaLnBrk="1" hangingPunct="1">
                        <a:lnSpc>
                          <a:spcPct val="115000"/>
                        </a:lnSpc>
                      </a:pPr>
                      <a:r>
                        <a:rPr lang="de-DE" altLang="en-US" sz="1500" b="1">
                          <a:solidFill>
                            <a:schemeClr val="dk1"/>
                          </a:solidFill>
                        </a:rPr>
                        <a:t>Förderung</a:t>
                      </a:r>
                    </a:p>
                  </a:txBody>
                  <a:tcPr marL="164592" marR="164592" marT="73152" marB="73152" anchor="ctr">
                    <a:solidFill>
                      <a:srgbClr val="FFFFFF"/>
                    </a:solidFill>
                  </a:tcPr>
                </a:tc>
                <a:tc>
                  <a:txBody>
                    <a:bodyPr wrap="square"/>
                    <a:lstStyle/>
                    <a:p>
                      <a:pPr eaLnBrk="1" hangingPunct="1">
                        <a:lnSpc>
                          <a:spcPct val="115000"/>
                        </a:lnSpc>
                      </a:pPr>
                      <a:r>
                        <a:rPr lang="de-DE" altLang="en-US" sz="1500">
                          <a:solidFill>
                            <a:schemeClr val="dk1"/>
                          </a:solidFill>
                        </a:rPr>
                        <a:t>Promotionsstipendium der XX-Stiftung</a:t>
                      </a:r>
                    </a:p>
                  </a:txBody>
                  <a:tcPr marL="164592" marR="164592" marT="73152" marB="73152" anchor="ctr">
                    <a:solidFill>
                      <a:srgbClr val="FFFFFF"/>
                    </a:solidFill>
                  </a:tcPr>
                </a:tc>
                <a:tc>
                  <a:txBody>
                    <a:bodyPr wrap="square"/>
                    <a:lstStyle/>
                    <a:p>
                      <a:pPr eaLnBrk="1" hangingPunct="1">
                        <a:lnSpc>
                          <a:spcPct val="115000"/>
                        </a:lnSpc>
                      </a:pPr>
                      <a:r>
                        <a:rPr lang="de-DE" altLang="en-US" sz="1500">
                          <a:solidFill>
                            <a:schemeClr val="dk1"/>
                          </a:solidFill>
                        </a:rPr>
                        <a:t>2023–2026</a:t>
                      </a:r>
                    </a:p>
                  </a:txBody>
                  <a:tcPr marL="164592" marR="164592" marT="73152" marB="73152" anchor="ctr">
                    <a:solidFill>
                      <a:srgbClr val="FFFFFF"/>
                    </a:solidFill>
                  </a:tcPr>
                </a:tc>
              </a:tr>
            </a:tbl>
          </a:graphicData>
        </a:graphic>
      </p:graphicFrame>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3"/>
          </p:nvPr>
        </p:nvSpPr>
        <p:spPr/>
        <p:txBody>
          <a:bodyPr/>
          <a:lstStyle/>
          <a:p>
            <a:pPr eaLnBrk="1" hangingPunct="1"/>
            <a:r>
              <a:rPr lang="de-DE" altLang="en-US"/>
              <a:t>Danksagung</a:t>
            </a:r>
          </a:p>
        </p:txBody>
      </p:sp>
      <p:sp>
        <p:nvSpPr>
          <p:cNvPr id="3" name="Title 2"/>
          <p:cNvSpPr>
            <a:spLocks noGrp="1"/>
          </p:cNvSpPr>
          <p:nvPr>
            <p:ph type="title"/>
          </p:nvPr>
        </p:nvSpPr>
        <p:spPr/>
        <p:txBody>
          <a:bodyPr/>
          <a:lstStyle/>
          <a:p>
            <a:pPr eaLnBrk="1" hangingPunct="1"/>
            <a:r>
              <a:rPr lang="de-DE" altLang="en-US"/>
              <a:t>Danksagung</a:t>
            </a:r>
          </a:p>
        </p:txBody>
      </p:sp>
      <p:sp>
        <p:nvSpPr>
          <p:cNvPr id="20" name="Footer"/>
          <p:cNvSpPr>
            <a:spLocks noGrp="1"/>
          </p:cNvSpPr>
          <p:nvPr>
            <p:ph type="ftr" idx="11"/>
          </p:nvPr>
        </p:nvSpPr>
        <p:spPr/>
        <p:txBody>
          <a:bodyPr lIns="0" tIns="0" rIns="0" bIns="0" anchor="ctr" wrap="square"/>
          <a:lstStyle>
            <a:lvl1pPr algn="l" eaLnBrk="1" hangingPunct="1">
              <a:defRPr sz="1000">
                <a:solidFill>
                  <a:schemeClr val="tx2"/>
                </a:solidFill>
                <a:latin typeface="+mn-lt"/>
                <a:ea typeface="+mn-ea"/>
                <a:cs typeface="+mn-cs"/>
              </a:defRPr>
            </a:lvl1pPr>
          </a:lstStyle>
          <a:p>
            <a:pPr eaLnBrk="1" hangingPunct="1"/>
            <a:r>
              <a:rPr lang="de-DE" altLang="en-US"/>
              <a:t>Universität XX · Disputation</a:t>
            </a:r>
          </a:p>
        </p:txBody>
      </p:sp>
      <p:sp>
        <p:nvSpPr>
          <p:cNvPr id="21" name="Slide Number"/>
          <p:cNvSpPr>
            <a:spLocks noGrp="1"/>
          </p:cNvSpPr>
          <p:nvPr>
            <p:ph type="sldNum" idx="12"/>
          </p:nvPr>
        </p:nvSpPr>
        <p:spPr/>
        <p:txBody>
          <a:bodyPr lIns="0" tIns="0" rIns="0" bIns="0" anchor="ctr" wrap="square"/>
          <a:lstStyle>
            <a:lvl1pPr algn="r" eaLnBrk="1" hangingPunct="1">
              <a:defRPr sz="1000">
                <a:solidFill>
                  <a:schemeClr val="tx2"/>
                </a:solidFill>
                <a:latin typeface="+mn-lt"/>
                <a:ea typeface="+mn-ea"/>
                <a:cs typeface="+mn-cs"/>
              </a:defRPr>
            </a:lvl1pPr>
          </a:lstStyle>
          <a:p>
            <a:pPr eaLnBrk="1" hangingPunct="1"/>
            <a:fld id="{B6F15528-21DE-4FAA-801E-634DDDAF4B2B}" type="slidenum">
              <a:rPr lang="de-DE"/>
              <a:t>‹#›</a:t>
            </a:fld>
          </a:p>
        </p:txBody>
      </p:sp>
      <p:sp>
        <p:nvSpPr>
          <p:cNvPr id="22" name="Rectangle 21"/>
          <p:cNvSpPr/>
          <p:nvPr/>
        </p:nvSpPr>
        <p:spPr>
          <a:xfrm>
            <a:off x="548640" y="1737360"/>
            <a:ext cx="5364327" cy="201168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3" name="Rectangle 22"/>
          <p:cNvSpPr/>
          <p:nvPr/>
        </p:nvSpPr>
        <p:spPr>
          <a:xfrm>
            <a:off x="548640" y="1737360"/>
            <a:ext cx="5364327" cy="54864"/>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4" name="TextBox 23"/>
          <p:cNvSpPr txBox="1"/>
          <p:nvPr/>
        </p:nvSpPr>
        <p:spPr>
          <a:xfrm>
            <a:off x="822959" y="1965960"/>
            <a:ext cx="4815687" cy="457200"/>
          </a:xfrm>
          <a:prstGeom prst="rect">
            <a:avLst/>
          </a:prstGeom>
          <a:noFill/>
        </p:spPr>
        <p:txBody>
          <a:bodyPr wrap="square" anchor="t" lIns="0" rIns="0" tIns="0" bIns="0">
            <a:spAutoFit/>
          </a:bodyPr>
          <a:lstStyle/>
          <a:p>
            <a:pPr eaLnBrk="1" hangingPunct="1">
              <a:lnSpc>
                <a:spcPct val="120000"/>
              </a:lnSpc>
            </a:pPr>
            <a:r>
              <a:rPr lang="de-DE" altLang="en-US" sz="1900" b="1">
                <a:solidFill>
                  <a:schemeClr val="accent1"/>
                </a:solidFill>
              </a:rPr>
              <a:t>Betreuung</a:t>
            </a:r>
          </a:p>
        </p:txBody>
      </p:sp>
      <p:sp>
        <p:nvSpPr>
          <p:cNvPr id="25" name="TextBox 24"/>
          <p:cNvSpPr txBox="1"/>
          <p:nvPr/>
        </p:nvSpPr>
        <p:spPr>
          <a:xfrm>
            <a:off x="822959" y="2514600"/>
            <a:ext cx="4815687" cy="1097280"/>
          </a:xfrm>
          <a:prstGeom prst="rect">
            <a:avLst/>
          </a:prstGeom>
          <a:noFill/>
        </p:spPr>
        <p:txBody>
          <a:bodyPr wrap="square" anchor="t" lIns="0" rIns="0" tIns="0" bIns="0">
            <a:spAutoFit/>
          </a:bodyPr>
          <a:lstStyle/>
          <a:p>
            <a:pPr eaLnBrk="1" hangingPunct="1">
              <a:lnSpc>
                <a:spcPct val="130000"/>
              </a:lnSpc>
            </a:pPr>
            <a:r>
              <a:rPr lang="de-DE" altLang="en-US" sz="1700">
                <a:solidFill>
                  <a:schemeClr val="dk1"/>
                </a:solidFill>
              </a:rPr>
              <a:t>Herzlichen Dank an Prof. Dr. Max Mustermann für die Betreuung – von der Themenfindung bis zur fertigen Arbeit.</a:t>
            </a:r>
          </a:p>
        </p:txBody>
      </p:sp>
      <p:sp>
        <p:nvSpPr>
          <p:cNvPr id="26" name="Rectangle 25"/>
          <p:cNvSpPr/>
          <p:nvPr/>
        </p:nvSpPr>
        <p:spPr>
          <a:xfrm>
            <a:off x="6278727" y="1737360"/>
            <a:ext cx="5364327" cy="201168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7" name="Rectangle 26"/>
          <p:cNvSpPr/>
          <p:nvPr/>
        </p:nvSpPr>
        <p:spPr>
          <a:xfrm>
            <a:off x="6278727" y="1737360"/>
            <a:ext cx="5364327" cy="54864"/>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8" name="TextBox 27"/>
          <p:cNvSpPr txBox="1"/>
          <p:nvPr/>
        </p:nvSpPr>
        <p:spPr>
          <a:xfrm>
            <a:off x="6553047" y="1965960"/>
            <a:ext cx="4815687" cy="457200"/>
          </a:xfrm>
          <a:prstGeom prst="rect">
            <a:avLst/>
          </a:prstGeom>
          <a:noFill/>
        </p:spPr>
        <p:txBody>
          <a:bodyPr wrap="square" anchor="t" lIns="0" rIns="0" tIns="0" bIns="0">
            <a:spAutoFit/>
          </a:bodyPr>
          <a:lstStyle/>
          <a:p>
            <a:pPr eaLnBrk="1" hangingPunct="1">
              <a:lnSpc>
                <a:spcPct val="120000"/>
              </a:lnSpc>
            </a:pPr>
            <a:r>
              <a:rPr lang="de-DE" altLang="en-US" sz="1900" b="1">
                <a:solidFill>
                  <a:schemeClr val="accent2"/>
                </a:solidFill>
              </a:rPr>
              <a:t>Gutachter/innen und Kommission</a:t>
            </a:r>
          </a:p>
        </p:txBody>
      </p:sp>
      <p:sp>
        <p:nvSpPr>
          <p:cNvPr id="29" name="TextBox 28"/>
          <p:cNvSpPr txBox="1"/>
          <p:nvPr/>
        </p:nvSpPr>
        <p:spPr>
          <a:xfrm>
            <a:off x="6553047" y="2514600"/>
            <a:ext cx="4815687" cy="1097280"/>
          </a:xfrm>
          <a:prstGeom prst="rect">
            <a:avLst/>
          </a:prstGeom>
          <a:noFill/>
        </p:spPr>
        <p:txBody>
          <a:bodyPr wrap="square" anchor="t" lIns="0" rIns="0" tIns="0" bIns="0">
            <a:spAutoFit/>
          </a:bodyPr>
          <a:lstStyle/>
          <a:p>
            <a:pPr eaLnBrk="1" hangingPunct="1">
              <a:lnSpc>
                <a:spcPct val="130000"/>
              </a:lnSpc>
            </a:pPr>
            <a:r>
              <a:rPr lang="de-DE" altLang="en-US" sz="1700">
                <a:solidFill>
                  <a:schemeClr val="dk1"/>
                </a:solidFill>
              </a:rPr>
              <a:t>Den Gutachterinnen und Gutachtern sowie der Promotionskommission danke ich für die Begutachtung und die heutige Disputation.</a:t>
            </a:r>
          </a:p>
        </p:txBody>
      </p:sp>
      <p:sp>
        <p:nvSpPr>
          <p:cNvPr id="30" name="Rectangle 29"/>
          <p:cNvSpPr/>
          <p:nvPr/>
        </p:nvSpPr>
        <p:spPr>
          <a:xfrm>
            <a:off x="548640" y="3931920"/>
            <a:ext cx="5364327" cy="201168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1" name="Rectangle 30"/>
          <p:cNvSpPr/>
          <p:nvPr/>
        </p:nvSpPr>
        <p:spPr>
          <a:xfrm>
            <a:off x="548640" y="3931920"/>
            <a:ext cx="5364327" cy="54864"/>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2" name="TextBox 31"/>
          <p:cNvSpPr txBox="1"/>
          <p:nvPr/>
        </p:nvSpPr>
        <p:spPr>
          <a:xfrm>
            <a:off x="822959" y="4160520"/>
            <a:ext cx="4815687" cy="457200"/>
          </a:xfrm>
          <a:prstGeom prst="rect">
            <a:avLst/>
          </a:prstGeom>
          <a:noFill/>
        </p:spPr>
        <p:txBody>
          <a:bodyPr wrap="square" anchor="t" lIns="0" rIns="0" tIns="0" bIns="0">
            <a:spAutoFit/>
          </a:bodyPr>
          <a:lstStyle/>
          <a:p>
            <a:pPr eaLnBrk="1" hangingPunct="1">
              <a:lnSpc>
                <a:spcPct val="120000"/>
              </a:lnSpc>
            </a:pPr>
            <a:r>
              <a:rPr lang="de-DE" altLang="en-US" sz="1900" b="1">
                <a:solidFill>
                  <a:schemeClr val="accent3"/>
                </a:solidFill>
              </a:rPr>
              <a:t>Arbeitsgruppe und Familie</a:t>
            </a:r>
          </a:p>
        </p:txBody>
      </p:sp>
      <p:sp>
        <p:nvSpPr>
          <p:cNvPr id="33" name="TextBox 32"/>
          <p:cNvSpPr txBox="1"/>
          <p:nvPr/>
        </p:nvSpPr>
        <p:spPr>
          <a:xfrm>
            <a:off x="822959" y="4709159"/>
            <a:ext cx="4815687" cy="1097280"/>
          </a:xfrm>
          <a:prstGeom prst="rect">
            <a:avLst/>
          </a:prstGeom>
          <a:noFill/>
        </p:spPr>
        <p:txBody>
          <a:bodyPr wrap="square" anchor="t" lIns="0" rIns="0" tIns="0" bIns="0">
            <a:spAutoFit/>
          </a:bodyPr>
          <a:lstStyle/>
          <a:p>
            <a:pPr eaLnBrk="1" hangingPunct="1">
              <a:lnSpc>
                <a:spcPct val="130000"/>
              </a:lnSpc>
            </a:pPr>
            <a:r>
              <a:rPr lang="de-DE" altLang="en-US" sz="1700">
                <a:solidFill>
                  <a:schemeClr val="dk1"/>
                </a:solidFill>
              </a:rPr>
              <a:t>Danke an die AG Mustermann für die Unterstützung im Labor – und an meine Familie für den Rückhalt.</a:t>
            </a:r>
          </a:p>
        </p:txBody>
      </p:sp>
      <p:sp>
        <p:nvSpPr>
          <p:cNvPr id="34" name="Rectangle 33"/>
          <p:cNvSpPr/>
          <p:nvPr/>
        </p:nvSpPr>
        <p:spPr>
          <a:xfrm>
            <a:off x="6278727" y="3931920"/>
            <a:ext cx="5364327" cy="201168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5" name="Rectangle 34"/>
          <p:cNvSpPr/>
          <p:nvPr/>
        </p:nvSpPr>
        <p:spPr>
          <a:xfrm>
            <a:off x="6278727" y="3931920"/>
            <a:ext cx="5364327" cy="5486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6" name="TextBox 35"/>
          <p:cNvSpPr txBox="1"/>
          <p:nvPr/>
        </p:nvSpPr>
        <p:spPr>
          <a:xfrm>
            <a:off x="6553047" y="4160520"/>
            <a:ext cx="4815687" cy="457200"/>
          </a:xfrm>
          <a:prstGeom prst="rect">
            <a:avLst/>
          </a:prstGeom>
          <a:noFill/>
        </p:spPr>
        <p:txBody>
          <a:bodyPr wrap="square" anchor="t" lIns="0" rIns="0" tIns="0" bIns="0">
            <a:spAutoFit/>
          </a:bodyPr>
          <a:lstStyle/>
          <a:p>
            <a:pPr eaLnBrk="1" hangingPunct="1">
              <a:lnSpc>
                <a:spcPct val="120000"/>
              </a:lnSpc>
            </a:pPr>
            <a:r>
              <a:rPr lang="de-DE" altLang="en-US" sz="1900" b="1">
                <a:solidFill>
                  <a:schemeClr val="accent4"/>
                </a:solidFill>
              </a:rPr>
              <a:t>Förderung</a:t>
            </a:r>
          </a:p>
        </p:txBody>
      </p:sp>
      <p:sp>
        <p:nvSpPr>
          <p:cNvPr id="37" name="TextBox 36"/>
          <p:cNvSpPr txBox="1"/>
          <p:nvPr/>
        </p:nvSpPr>
        <p:spPr>
          <a:xfrm>
            <a:off x="6553047" y="4709159"/>
            <a:ext cx="4815687" cy="1097280"/>
          </a:xfrm>
          <a:prstGeom prst="rect">
            <a:avLst/>
          </a:prstGeom>
          <a:noFill/>
        </p:spPr>
        <p:txBody>
          <a:bodyPr wrap="square" anchor="t" lIns="0" rIns="0" tIns="0" bIns="0">
            <a:spAutoFit/>
          </a:bodyPr>
          <a:lstStyle/>
          <a:p>
            <a:pPr eaLnBrk="1" hangingPunct="1">
              <a:lnSpc>
                <a:spcPct val="130000"/>
              </a:lnSpc>
            </a:pPr>
            <a:r>
              <a:rPr lang="de-DE" altLang="en-US" sz="1700">
                <a:solidFill>
                  <a:schemeClr val="dk1"/>
                </a:solidFill>
              </a:rPr>
              <a:t>Gefördert durch die Deutsche Forschungsgemeinschaft (DFG), Projektnummer XXXXXXXX.</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pPr eaLnBrk="1" hangingPunct="1"/>
            <a:r>
              <a:rPr lang="de-DE" altLang="en-US"/>
              <a:t>Vielen Dank für Ihre Aufmerksamkeit</a:t>
            </a:r>
          </a:p>
        </p:txBody>
      </p:sp>
      <p:sp>
        <p:nvSpPr>
          <p:cNvPr id="3" name="Text Placeholder 2"/>
          <p:cNvSpPr>
            <a:spLocks noGrp="1"/>
          </p:cNvSpPr>
          <p:nvPr>
            <p:ph type="body" idx="1"/>
          </p:nvPr>
        </p:nvSpPr>
        <p:spPr/>
        <p:txBody>
          <a:bodyPr/>
          <a:lstStyle/>
          <a:p>
            <a:pPr eaLnBrk="1" hangingPunct="1"/>
            <a:r>
              <a:rPr lang="de-DE" altLang="en-US"/>
              <a:t>Ich freue mich auf die Diskussion.</a:t>
            </a:r>
          </a:p>
          <a:p>
            <a:pPr eaLnBrk="1" hangingPunct="1"/>
            <a:r>
              <a:rPr lang="de-DE" altLang="en-US"/>
              <a:t>Anna Beispiel  ·  Betreuung: Prof. Dr. Max Mustermann</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show="0">
  <p:cSld>
    <p:spTree>
      <p:nvGrpSpPr>
        <p:cNvPr id="1" name=""/>
        <p:cNvGrpSpPr/>
        <p:nvPr/>
      </p:nvGrpSpPr>
      <p:grpSpPr/>
      <p:sp>
        <p:nvSpPr>
          <p:cNvPr id="2" name="Text Placeholder 1"/>
          <p:cNvSpPr>
            <a:spLocks noGrp="1"/>
          </p:cNvSpPr>
          <p:nvPr>
            <p:ph type="body" idx="13"/>
          </p:nvPr>
        </p:nvSpPr>
        <p:spPr/>
        <p:txBody>
          <a:bodyPr/>
          <a:lstStyle/>
          <a:p>
            <a:pPr eaLnBrk="1" hangingPunct="1"/>
            <a:r>
              <a:rPr lang="de-DE" altLang="en-US"/>
              <a:t>Backup · ausgeblendet, bei Bedarf über die Foliennummer aufrufen</a:t>
            </a:r>
          </a:p>
        </p:txBody>
      </p:sp>
      <p:sp>
        <p:nvSpPr>
          <p:cNvPr id="3" name="Title 2"/>
          <p:cNvSpPr>
            <a:spLocks noGrp="1"/>
          </p:cNvSpPr>
          <p:nvPr>
            <p:ph type="title"/>
          </p:nvPr>
        </p:nvSpPr>
        <p:spPr/>
        <p:txBody>
          <a:bodyPr/>
          <a:lstStyle/>
          <a:p>
            <a:pPr eaLnBrk="1" hangingPunct="1"/>
            <a:r>
              <a:rPr lang="de-DE" altLang="en-US"/>
              <a:t>Mögliche Fragen der Kommission</a:t>
            </a:r>
          </a:p>
        </p:txBody>
      </p:sp>
      <p:sp>
        <p:nvSpPr>
          <p:cNvPr id="20" name="Footer"/>
          <p:cNvSpPr>
            <a:spLocks noGrp="1"/>
          </p:cNvSpPr>
          <p:nvPr>
            <p:ph type="ftr" idx="11"/>
          </p:nvPr>
        </p:nvSpPr>
        <p:spPr/>
        <p:txBody>
          <a:bodyPr lIns="0" tIns="0" rIns="0" bIns="0" anchor="ctr" wrap="square"/>
          <a:lstStyle>
            <a:lvl1pPr algn="l" eaLnBrk="1" hangingPunct="1">
              <a:defRPr sz="1000">
                <a:solidFill>
                  <a:schemeClr val="tx2"/>
                </a:solidFill>
                <a:latin typeface="+mn-lt"/>
                <a:ea typeface="+mn-ea"/>
                <a:cs typeface="+mn-cs"/>
              </a:defRPr>
            </a:lvl1pPr>
          </a:lstStyle>
          <a:p>
            <a:pPr eaLnBrk="1" hangingPunct="1"/>
            <a:r>
              <a:rPr lang="de-DE" altLang="en-US"/>
              <a:t>Universität XX · Disputation</a:t>
            </a:r>
          </a:p>
        </p:txBody>
      </p:sp>
      <p:sp>
        <p:nvSpPr>
          <p:cNvPr id="21" name="Slide Number"/>
          <p:cNvSpPr>
            <a:spLocks noGrp="1"/>
          </p:cNvSpPr>
          <p:nvPr>
            <p:ph type="sldNum" idx="12"/>
          </p:nvPr>
        </p:nvSpPr>
        <p:spPr/>
        <p:txBody>
          <a:bodyPr lIns="0" tIns="0" rIns="0" bIns="0" anchor="ctr" wrap="square"/>
          <a:lstStyle>
            <a:lvl1pPr algn="r" eaLnBrk="1" hangingPunct="1">
              <a:defRPr sz="1000">
                <a:solidFill>
                  <a:schemeClr val="tx2"/>
                </a:solidFill>
                <a:latin typeface="+mn-lt"/>
                <a:ea typeface="+mn-ea"/>
                <a:cs typeface="+mn-cs"/>
              </a:defRPr>
            </a:lvl1pPr>
          </a:lstStyle>
          <a:p>
            <a:pPr eaLnBrk="1" hangingPunct="1"/>
            <a:fld id="{B6F15528-21DE-4FAA-801E-634DDDAF4B2B}" type="slidenum">
              <a:rPr lang="de-DE"/>
              <a:t>‹#›</a:t>
            </a:fld>
          </a:p>
        </p:txBody>
      </p:sp>
      <p:graphicFrame>
        <p:nvGraphicFramePr>
          <p:cNvPr id="22" name="Table 21"/>
          <p:cNvGraphicFramePr>
            <a:graphicFrameLocks noGrp="1"/>
          </p:cNvGraphicFramePr>
          <p:nvPr/>
        </p:nvGraphicFramePr>
        <p:xfrm>
          <a:off x="548640" y="1737360"/>
          <a:ext cx="11094414" cy="4169664"/>
        </p:xfrm>
        <a:graphic>
          <a:graphicData uri="http://schemas.openxmlformats.org/drawingml/2006/table">
            <a:tbl>
              <a:tblPr firstRow="1">
                <a:tableStyleId>{5C22544A-7EE6-4342-B048-85BDC9FD1C3A}</a:tableStyleId>
              </a:tblPr>
              <a:tblGrid>
                <a:gridCol w="3530041"/>
                <a:gridCol w="5547207"/>
                <a:gridCol w="2017166"/>
              </a:tblGrid>
              <a:tr h="512064">
                <a:tc>
                  <a:txBody>
                    <a:bodyPr wrap="square"/>
                    <a:lstStyle/>
                    <a:p>
                      <a:pPr eaLnBrk="1" hangingPunct="1">
                        <a:lnSpc>
                          <a:spcPct val="115000"/>
                        </a:lnSpc>
                      </a:pPr>
                      <a:r>
                        <a:rPr lang="de-DE" altLang="en-US" sz="1500" b="1">
                          <a:solidFill>
                            <a:srgbClr val="FFFFFF"/>
                          </a:solidFill>
                        </a:rPr>
                        <a:t>Mögliche Frage</a:t>
                      </a:r>
                    </a:p>
                  </a:txBody>
                  <a:tcPr marL="164592" marR="164592" marT="73152" marB="73152" anchor="ctr">
                    <a:solidFill>
                      <a:schemeClr val="accent1"/>
                    </a:solidFill>
                  </a:tcPr>
                </a:tc>
                <a:tc>
                  <a:txBody>
                    <a:bodyPr wrap="square"/>
                    <a:lstStyle/>
                    <a:p>
                      <a:pPr eaLnBrk="1" hangingPunct="1">
                        <a:lnSpc>
                          <a:spcPct val="115000"/>
                        </a:lnSpc>
                      </a:pPr>
                      <a:r>
                        <a:rPr lang="de-DE" altLang="en-US" sz="1500" b="1">
                          <a:solidFill>
                            <a:srgbClr val="FFFFFF"/>
                          </a:solidFill>
                        </a:rPr>
                        <a:t>Kernpunkte der Antwort</a:t>
                      </a:r>
                    </a:p>
                  </a:txBody>
                  <a:tcPr marL="164592" marR="164592" marT="73152" marB="73152" anchor="ctr">
                    <a:solidFill>
                      <a:schemeClr val="accent1"/>
                    </a:solidFill>
                  </a:tcPr>
                </a:tc>
                <a:tc>
                  <a:txBody>
                    <a:bodyPr wrap="square"/>
                    <a:lstStyle/>
                    <a:p>
                      <a:pPr eaLnBrk="1" hangingPunct="1">
                        <a:lnSpc>
                          <a:spcPct val="115000"/>
                        </a:lnSpc>
                      </a:pPr>
                      <a:r>
                        <a:rPr lang="de-DE" altLang="en-US" sz="1500" b="1">
                          <a:solidFill>
                            <a:srgbClr val="FFFFFF"/>
                          </a:solidFill>
                        </a:rPr>
                        <a:t>Beleg</a:t>
                      </a:r>
                    </a:p>
                  </a:txBody>
                  <a:tcPr marL="164592" marR="164592" marT="73152" marB="73152" anchor="ctr">
                    <a:solidFill>
                      <a:schemeClr val="accent1"/>
                    </a:solidFill>
                  </a:tcPr>
                </a:tc>
              </a:tr>
              <a:tr h="914400">
                <a:tc>
                  <a:txBody>
                    <a:bodyPr wrap="square"/>
                    <a:lstStyle/>
                    <a:p>
                      <a:pPr eaLnBrk="1" hangingPunct="1">
                        <a:lnSpc>
                          <a:spcPct val="115000"/>
                        </a:lnSpc>
                      </a:pPr>
                      <a:r>
                        <a:rPr lang="de-DE" altLang="en-US" sz="1500" b="1">
                          <a:solidFill>
                            <a:schemeClr val="dk1"/>
                          </a:solidFill>
                        </a:rPr>
                        <a:t>Warum FXR und nicht TGR5?</a:t>
                      </a:r>
                    </a:p>
                  </a:txBody>
                  <a:tcPr marL="164592" marR="164592" marT="73152" marB="73152" anchor="ctr">
                    <a:solidFill>
                      <a:srgbClr val="FFFFFF"/>
                    </a:solidFill>
                  </a:tcPr>
                </a:tc>
                <a:tc>
                  <a:txBody>
                    <a:bodyPr wrap="square"/>
                    <a:lstStyle/>
                    <a:p>
                      <a:pPr eaLnBrk="1" hangingPunct="1">
                        <a:lnSpc>
                          <a:spcPct val="115000"/>
                        </a:lnSpc>
                      </a:pPr>
                      <a:r>
                        <a:rPr lang="de-DE" altLang="en-US" sz="1500">
                          <a:solidFill>
                            <a:schemeClr val="dk1"/>
                          </a:solidFill>
                        </a:rPr>
                        <a:t>FXR ist in der Leber stark exprimiert und steuert direkt den SHP-SREBP-1c-Weg; TGR5 ist als Folgeprojekt geplant.</a:t>
                      </a:r>
                    </a:p>
                  </a:txBody>
                  <a:tcPr marL="164592" marR="164592" marT="73152" marB="73152" anchor="ctr">
                    <a:solidFill>
                      <a:srgbClr val="FFFFFF"/>
                    </a:solidFill>
                  </a:tcPr>
                </a:tc>
                <a:tc>
                  <a:txBody>
                    <a:bodyPr wrap="square"/>
                    <a:lstStyle/>
                    <a:p>
                      <a:pPr eaLnBrk="1" hangingPunct="1">
                        <a:lnSpc>
                          <a:spcPct val="115000"/>
                        </a:lnSpc>
                      </a:pPr>
                      <a:r>
                        <a:rPr lang="de-DE" altLang="en-US" sz="1500">
                          <a:solidFill>
                            <a:schemeClr val="dk1"/>
                          </a:solidFill>
                        </a:rPr>
                        <a:t>Folie 14, Abb. 3.6</a:t>
                      </a:r>
                    </a:p>
                  </a:txBody>
                  <a:tcPr marL="164592" marR="164592" marT="73152" marB="73152" anchor="ctr">
                    <a:solidFill>
                      <a:srgbClr val="FFFFFF"/>
                    </a:solidFill>
                  </a:tcPr>
                </a:tc>
              </a:tr>
              <a:tr h="914400">
                <a:tc>
                  <a:txBody>
                    <a:bodyPr wrap="square"/>
                    <a:lstStyle/>
                    <a:p>
                      <a:pPr eaLnBrk="1" hangingPunct="1">
                        <a:lnSpc>
                          <a:spcPct val="115000"/>
                        </a:lnSpc>
                      </a:pPr>
                      <a:r>
                        <a:rPr lang="de-DE" altLang="en-US" sz="1500" b="1">
                          <a:solidFill>
                            <a:schemeClr val="dk1"/>
                          </a:solidFill>
                        </a:rPr>
                        <a:t>Wie schließt der Transfer Effekte der Diät aus?</a:t>
                      </a:r>
                    </a:p>
                  </a:txBody>
                  <a:tcPr marL="164592" marR="164592" marT="73152" marB="73152" anchor="ctr">
                    <a:solidFill>
                      <a:schemeClr val="lt2"/>
                    </a:solidFill>
                  </a:tcPr>
                </a:tc>
                <a:tc>
                  <a:txBody>
                    <a:bodyPr wrap="square"/>
                    <a:lstStyle/>
                    <a:p>
                      <a:pPr eaLnBrk="1" hangingPunct="1">
                        <a:lnSpc>
                          <a:spcPct val="115000"/>
                        </a:lnSpc>
                      </a:pPr>
                      <a:r>
                        <a:rPr lang="de-DE" altLang="en-US" sz="1500">
                          <a:solidFill>
                            <a:schemeClr val="dk1"/>
                          </a:solidFill>
                        </a:rPr>
                        <a:t>Alle Empfängertiere erhielten Standardfutter; Kontrolle: Transfer von Kontroll-Kot.</a:t>
                      </a:r>
                    </a:p>
                  </a:txBody>
                  <a:tcPr marL="164592" marR="164592" marT="73152" marB="73152" anchor="ctr">
                    <a:solidFill>
                      <a:schemeClr val="lt2"/>
                    </a:solidFill>
                  </a:tcPr>
                </a:tc>
                <a:tc>
                  <a:txBody>
                    <a:bodyPr wrap="square"/>
                    <a:lstStyle/>
                    <a:p>
                      <a:pPr eaLnBrk="1" hangingPunct="1">
                        <a:lnSpc>
                          <a:spcPct val="115000"/>
                        </a:lnSpc>
                      </a:pPr>
                      <a:r>
                        <a:rPr lang="de-DE" altLang="en-US" sz="1500">
                          <a:solidFill>
                            <a:schemeClr val="dk1"/>
                          </a:solidFill>
                        </a:rPr>
                        <a:t>Abschnitt 4.2</a:t>
                      </a:r>
                    </a:p>
                  </a:txBody>
                  <a:tcPr marL="164592" marR="164592" marT="73152" marB="73152" anchor="ctr">
                    <a:solidFill>
                      <a:schemeClr val="lt2"/>
                    </a:solidFill>
                  </a:tcPr>
                </a:tc>
              </a:tr>
              <a:tr h="914400">
                <a:tc>
                  <a:txBody>
                    <a:bodyPr wrap="square"/>
                    <a:lstStyle/>
                    <a:p>
                      <a:pPr eaLnBrk="1" hangingPunct="1">
                        <a:lnSpc>
                          <a:spcPct val="115000"/>
                        </a:lnSpc>
                      </a:pPr>
                      <a:r>
                        <a:rPr lang="de-DE" altLang="en-US" sz="1500" b="1">
                          <a:solidFill>
                            <a:schemeClr val="dk1"/>
                          </a:solidFill>
                        </a:rPr>
                        <a:t>Reicht n = 10 pro Gruppe?</a:t>
                      </a:r>
                    </a:p>
                  </a:txBody>
                  <a:tcPr marL="164592" marR="164592" marT="73152" marB="73152" anchor="ctr">
                    <a:solidFill>
                      <a:srgbClr val="FFFFFF"/>
                    </a:solidFill>
                  </a:tcPr>
                </a:tc>
                <a:tc>
                  <a:txBody>
                    <a:bodyPr wrap="square"/>
                    <a:lstStyle/>
                    <a:p>
                      <a:pPr eaLnBrk="1" hangingPunct="1">
                        <a:lnSpc>
                          <a:spcPct val="115000"/>
                        </a:lnSpc>
                      </a:pPr>
                      <a:r>
                        <a:rPr lang="de-DE" altLang="en-US" sz="1500">
                          <a:solidFill>
                            <a:schemeClr val="dk1"/>
                          </a:solidFill>
                        </a:rPr>
                        <a:t>Poweranalyse auf Basis der Effektstärke aus Vorversuchen; Teststärke über 80 %.</a:t>
                      </a:r>
                    </a:p>
                  </a:txBody>
                  <a:tcPr marL="164592" marR="164592" marT="73152" marB="73152" anchor="ctr">
                    <a:solidFill>
                      <a:srgbClr val="FFFFFF"/>
                    </a:solidFill>
                  </a:tcPr>
                </a:tc>
                <a:tc>
                  <a:txBody>
                    <a:bodyPr wrap="square"/>
                    <a:lstStyle/>
                    <a:p>
                      <a:pPr eaLnBrk="1" hangingPunct="1">
                        <a:lnSpc>
                          <a:spcPct val="115000"/>
                        </a:lnSpc>
                      </a:pPr>
                      <a:r>
                        <a:rPr lang="de-DE" altLang="en-US" sz="1500">
                          <a:solidFill>
                            <a:schemeClr val="dk1"/>
                          </a:solidFill>
                        </a:rPr>
                        <a:t>Tab. S1</a:t>
                      </a:r>
                    </a:p>
                  </a:txBody>
                  <a:tcPr marL="164592" marR="164592" marT="73152" marB="73152" anchor="ctr">
                    <a:solidFill>
                      <a:srgbClr val="FFFFFF"/>
                    </a:solidFill>
                  </a:tcPr>
                </a:tc>
              </a:tr>
              <a:tr h="914400">
                <a:tc>
                  <a:txBody>
                    <a:bodyPr wrap="square"/>
                    <a:lstStyle/>
                    <a:p>
                      <a:pPr eaLnBrk="1" hangingPunct="1">
                        <a:lnSpc>
                          <a:spcPct val="115000"/>
                        </a:lnSpc>
                      </a:pPr>
                      <a:r>
                        <a:rPr lang="de-DE" altLang="en-US" sz="1500" b="1">
                          <a:solidFill>
                            <a:schemeClr val="dk1"/>
                          </a:solidFill>
                        </a:rPr>
                        <a:t>Warum nur männliche Tiere?</a:t>
                      </a:r>
                    </a:p>
                  </a:txBody>
                  <a:tcPr marL="164592" marR="164592" marT="73152" marB="73152" anchor="ctr">
                    <a:solidFill>
                      <a:schemeClr val="lt2"/>
                    </a:solidFill>
                  </a:tcPr>
                </a:tc>
                <a:tc>
                  <a:txBody>
                    <a:bodyPr wrap="square"/>
                    <a:lstStyle/>
                    <a:p>
                      <a:pPr eaLnBrk="1" hangingPunct="1">
                        <a:lnSpc>
                          <a:spcPct val="115000"/>
                        </a:lnSpc>
                      </a:pPr>
                      <a:r>
                        <a:rPr lang="de-DE" altLang="en-US" sz="1500">
                          <a:solidFill>
                            <a:schemeClr val="dk1"/>
                          </a:solidFill>
                        </a:rPr>
                        <a:t>Einfluss des Zyklus auf den Gallensäurestoffwechsel ausgeschlossen; als Limitation benannt.</a:t>
                      </a:r>
                    </a:p>
                  </a:txBody>
                  <a:tcPr marL="164592" marR="164592" marT="73152" marB="73152" anchor="ctr">
                    <a:solidFill>
                      <a:schemeClr val="lt2"/>
                    </a:solidFill>
                  </a:tcPr>
                </a:tc>
                <a:tc>
                  <a:txBody>
                    <a:bodyPr wrap="square"/>
                    <a:lstStyle/>
                    <a:p>
                      <a:pPr eaLnBrk="1" hangingPunct="1">
                        <a:lnSpc>
                          <a:spcPct val="115000"/>
                        </a:lnSpc>
                      </a:pPr>
                      <a:r>
                        <a:rPr lang="de-DE" altLang="en-US" sz="1500">
                          <a:solidFill>
                            <a:schemeClr val="dk1"/>
                          </a:solidFill>
                        </a:rPr>
                        <a:t>Folie 18</a:t>
                      </a:r>
                    </a:p>
                  </a:txBody>
                  <a:tcPr marL="164592" marR="164592" marT="73152" marB="73152" anchor="ctr">
                    <a:solidFill>
                      <a:schemeClr val="lt2"/>
                    </a:solidFill>
                  </a:tcPr>
                </a:tc>
              </a:tr>
            </a:tbl>
          </a:graphicData>
        </a:graphic>
      </p:graphicFrame>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show="0">
  <p:cSld>
    <p:spTree>
      <p:nvGrpSpPr>
        <p:cNvPr id="1" name=""/>
        <p:cNvGrpSpPr/>
        <p:nvPr/>
      </p:nvGrpSpPr>
      <p:grpSpPr/>
      <p:sp>
        <p:nvSpPr>
          <p:cNvPr id="2" name="Text Placeholder 1"/>
          <p:cNvSpPr>
            <a:spLocks noGrp="1"/>
          </p:cNvSpPr>
          <p:nvPr>
            <p:ph type="body" idx="13"/>
          </p:nvPr>
        </p:nvSpPr>
        <p:spPr/>
        <p:txBody>
          <a:bodyPr/>
          <a:lstStyle/>
          <a:p>
            <a:pPr eaLnBrk="1" hangingPunct="1"/>
            <a:r>
              <a:rPr lang="de-DE" altLang="en-US"/>
              <a:t>Backup · Zusatzdaten</a:t>
            </a:r>
          </a:p>
        </p:txBody>
      </p:sp>
      <p:sp>
        <p:nvSpPr>
          <p:cNvPr id="3" name="Title 2"/>
          <p:cNvSpPr>
            <a:spLocks noGrp="1"/>
          </p:cNvSpPr>
          <p:nvPr>
            <p:ph type="title"/>
          </p:nvPr>
        </p:nvSpPr>
        <p:spPr/>
        <p:txBody>
          <a:bodyPr/>
          <a:lstStyle/>
          <a:p>
            <a:pPr eaLnBrk="1" hangingPunct="1"/>
            <a:r>
              <a:rPr lang="de-DE" altLang="en-US"/>
              <a:t>Zusatzdaten: Unterschiede auf Gattungsebene</a:t>
            </a:r>
          </a:p>
        </p:txBody>
      </p:sp>
      <p:sp>
        <p:nvSpPr>
          <p:cNvPr id="4" name="Text Placeholder 3"/>
          <p:cNvSpPr>
            <a:spLocks noGrp="1"/>
          </p:cNvSpPr>
          <p:nvPr>
            <p:ph type="body" idx="1"/>
          </p:nvPr>
        </p:nvSpPr>
        <p:spPr/>
        <p:txBody>
          <a:bodyPr/>
          <a:lstStyle/>
          <a:p>
            <a:pPr eaLnBrk="1" hangingPunct="1"/>
            <a:r>
              <a:rPr lang="de-DE" altLang="en-US" sz="1700"/>
              <a:t>Hier stehen Daten, nach denen die Kommission fragen könnte, die im Vortrag aber keinen Platz hatten.</a:t>
            </a:r>
          </a:p>
          <a:p>
            <a:pPr eaLnBrk="1" hangingPunct="1">
              <a:spcBef>
                <a:spcPts val="1400"/>
              </a:spcBef>
            </a:pPr>
            <a:r>
              <a:rPr lang="de-DE" altLang="en-US" sz="1700">
                <a:solidFill>
                  <a:srgbClr val="5F6B78"/>
                </a:solidFill>
              </a:rPr>
              <a:t>Zum Beispiel: </a:t>
            </a:r>
            <a:r>
              <a:rPr lang="de-DE" altLang="en-US" sz="1700"/>
              <a:t>Gattungsebene, zusätzliche Statistik, Originalaufnahmen.</a:t>
            </a:r>
          </a:p>
        </p:txBody>
      </p:sp>
      <p:sp>
        <p:nvSpPr>
          <p:cNvPr id="5" name="Picture Placeholder 4"/>
          <p:cNvSpPr>
            <a:spLocks noGrp="1"/>
          </p:cNvSpPr>
          <p:nvPr>
            <p:ph type="pic" idx="10"/>
          </p:nvPr>
        </p:nvSpPr>
        <p:spPr/>
      </p:sp>
      <p:sp>
        <p:nvSpPr>
          <p:cNvPr id="6" name="Text Placeholder 5"/>
          <p:cNvSpPr>
            <a:spLocks noGrp="1"/>
          </p:cNvSpPr>
          <p:nvPr>
            <p:ph type="body" idx="16"/>
          </p:nvPr>
        </p:nvSpPr>
        <p:spPr/>
        <p:txBody>
          <a:bodyPr/>
          <a:lstStyle/>
          <a:p>
            <a:pPr eaLnBrk="1" hangingPunct="1"/>
            <a:r>
              <a:rPr lang="de-DE" altLang="en-US"/>
              <a:t>Abb. S1  [Bildunterschrift]</a:t>
            </a:r>
          </a:p>
        </p:txBody>
      </p:sp>
      <p:sp>
        <p:nvSpPr>
          <p:cNvPr id="20" name="Footer"/>
          <p:cNvSpPr>
            <a:spLocks noGrp="1"/>
          </p:cNvSpPr>
          <p:nvPr>
            <p:ph type="ftr" idx="11"/>
          </p:nvPr>
        </p:nvSpPr>
        <p:spPr/>
        <p:txBody>
          <a:bodyPr lIns="0" tIns="0" rIns="0" bIns="0" anchor="ctr" wrap="square"/>
          <a:lstStyle>
            <a:lvl1pPr algn="l" eaLnBrk="1" hangingPunct="1">
              <a:defRPr sz="1000">
                <a:solidFill>
                  <a:schemeClr val="tx2"/>
                </a:solidFill>
                <a:latin typeface="+mn-lt"/>
                <a:ea typeface="+mn-ea"/>
                <a:cs typeface="+mn-cs"/>
              </a:defRPr>
            </a:lvl1pPr>
          </a:lstStyle>
          <a:p>
            <a:pPr eaLnBrk="1" hangingPunct="1"/>
            <a:r>
              <a:rPr lang="de-DE" altLang="en-US"/>
              <a:t>Universität XX · Disputation</a:t>
            </a:r>
          </a:p>
        </p:txBody>
      </p:sp>
      <p:sp>
        <p:nvSpPr>
          <p:cNvPr id="21" name="Slide Number"/>
          <p:cNvSpPr>
            <a:spLocks noGrp="1"/>
          </p:cNvSpPr>
          <p:nvPr>
            <p:ph type="sldNum" idx="12"/>
          </p:nvPr>
        </p:nvSpPr>
        <p:spPr/>
        <p:txBody>
          <a:bodyPr lIns="0" tIns="0" rIns="0" bIns="0" anchor="ctr" wrap="square"/>
          <a:lstStyle>
            <a:lvl1pPr algn="r" eaLnBrk="1" hangingPunct="1">
              <a:defRPr sz="1000">
                <a:solidFill>
                  <a:schemeClr val="tx2"/>
                </a:solidFill>
                <a:latin typeface="+mn-lt"/>
                <a:ea typeface="+mn-ea"/>
                <a:cs typeface="+mn-cs"/>
              </a:defRPr>
            </a:lvl1pPr>
          </a:lstStyle>
          <a:p>
            <a:pPr eaLnBrk="1" hangingPunct="1"/>
            <a:fld id="{B6F15528-21DE-4FAA-801E-634DDDAF4B2B}" type="slidenum">
              <a:rPr lang="de-DE"/>
              <a:t>‹#›</a:t>
            </a:fld>
          </a:p>
        </p:txBody>
      </p:sp>
      <p:sp>
        <p:nvSpPr>
          <p:cNvPr id="22" name="TextBox 21"/>
          <p:cNvSpPr txBox="1"/>
          <p:nvPr/>
        </p:nvSpPr>
        <p:spPr>
          <a:xfrm>
            <a:off x="5074920" y="6071616"/>
            <a:ext cx="6565392" cy="292608"/>
          </a:xfrm>
          <a:prstGeom prst="rect">
            <a:avLst/>
          </a:prstGeom>
          <a:noFill/>
        </p:spPr>
        <p:txBody>
          <a:bodyPr wrap="square" anchor="t" lIns="0" rIns="0" tIns="0" bIns="0">
            <a:spAutoFit/>
          </a:bodyPr>
          <a:lstStyle/>
          <a:p>
            <a:pPr eaLnBrk="1" hangingPunct="1">
              <a:lnSpc>
                <a:spcPct val="120000"/>
              </a:lnSpc>
            </a:pPr>
            <a:r>
              <a:rPr lang="de-DE" altLang="en-US" sz="1200" b="1">
                <a:solidFill>
                  <a:schemeClr val="accent2"/>
                </a:solidFill>
              </a:rPr>
              <a:t>✦ </a:t>
            </a:r>
            <a:r>
              <a:rPr lang="de-DE" altLang="en-US" sz="1200">
                <a:solidFill>
                  <a:srgbClr val="5F6B78"/>
                </a:solidFill>
              </a:rPr>
              <a:t>Keine passende Abbildung? Beschreiben Sie sie in SciDraw AI.</a:t>
            </a:r>
            <a:r>
              <a:rPr lang="de-DE" altLang="en-US" sz="1200" b="1">
                <a:solidFill>
                  <a:schemeClr val="accent1"/>
                </a:solidFill>
                <a:hlinkClick r:id="rId2"/>
              </a:rPr>
              <a:t>  SciDraw AI öffnen →</a:t>
            </a:r>
          </a:p>
        </p:txBody>
      </p:sp>
    </p:spTree>
  </p:cSld>
  <p:clrMapOvr>
    <a:masterClrMapping/>
  </p:clrMapOvr>
</p:sld>
</file>

<file path=ppt/theme/theme1.xml><?xml version="1.0" encoding="utf-8"?>
<a:theme xmlns:a="http://schemas.openxmlformats.org/drawingml/2006/main" name="SciDraw AI Academic">
  <a:themeElements>
    <a:clrScheme name="SciDraw AI Academic">
      <a:dk1>
        <a:srgbClr val="1F2329"/>
      </a:dk1>
      <a:lt1>
        <a:srgbClr val="FFFFFF"/>
      </a:lt1>
      <a:dk2>
        <a:srgbClr val="1B3A5C"/>
      </a:dk2>
      <a:lt2>
        <a:srgbClr val="F2F4F7"/>
      </a:lt2>
      <a:accent1>
        <a:srgbClr val="1F4E8C"/>
      </a:accent1>
      <a:accent2>
        <a:srgbClr val="1A8C7E"/>
      </a:accent2>
      <a:accent3>
        <a:srgbClr val="D99A2B"/>
      </a:accent3>
      <a:accent4>
        <a:srgbClr val="8A96A3"/>
      </a:accent4>
      <a:accent5>
        <a:srgbClr val="C0443A"/>
      </a:accent5>
      <a:accent6>
        <a:srgbClr val="5B4B8A"/>
      </a:accent6>
      <a:hlink>
        <a:srgbClr val="1F4E8C"/>
      </a:hlink>
      <a:folHlink>
        <a:srgbClr val="5B4B8A"/>
      </a:folHlink>
    </a:clrScheme>
    <a:fontScheme name="SciDraw AI Academic">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Disputation – PowerPoint-Vorlage · SciDraw AI</dc:title>
  <dc:subject>Vorlage für die Disputation (Beispielversion)</dc:subject>
  <dc:creator>SciDraw AI</dc:creator>
  <cp:keywords>SciDraw AI; Disputation; Verteidigung; Promotion; Masterkolloquium; PowerPoint-Vorlage</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