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20 Sek.): Name, Fach, Betreuung und Arbeitstitel. Der Titel ist noch verhandelbar – Anmerkungen setzen oft schon hier an.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Hinweisfolie ist ausgeblendet. Nach dem Lesen können Sie sie löschen.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20 Sek.): Die Gliederung kurz nennen und die Leitfrage rechts vorlesen.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Ausgangslage – warum heutige Methoden nicht reichen; Relevanz – je ein Satz wissenschaftlich und praktisch.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1,5 Min.): Pro Zeile „was erreicht ist – was fehlt“, dann bei der Lücke enden und zu Ihrem Vorhaben überleiten.</a:t>
            </a:r>
          </a:p>
          <a:p>
            <a:r>
              <a:t>Tipp: Wichtige Arbeiten als „Autor, Jahr“ ergänzen; die vollständigen Angaben stehen auf der Literaturfolie.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Das Ziel in einem Satz, dann drei Arbeitspakete und ihre Logik: Daten → Modell → Anwendung.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Hier fragt das Gremium am häufigsten nach – zu jedem Punkt sollten Sie sagen können, wie Sie ihn lösen wollen.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1,5 Min.) ist die wichtigste des Exposés: Phase für Phase von links nach rechts, jeweils mit Input und Output.</a:t>
            </a:r>
          </a:p>
          <a:p>
            <a:r>
              <a:t>Abbildungs-Prompt: Die Beispielgrafik wurde mit dem folgenden Prompt erzeugt. Der Link unten auf der Folie trägt ihn ein – ersetzen Sie die Inhalte durch Ihr Vorhaben:</a:t>
            </a:r>
          </a:p>
          <a:p>
            <a:r>
              <a:t>Forschungsdesign für die Vorstellung eines Promotionsvorhabens, horizontal von links nach rechts, weißer Hintergrund, flacher Vektorstil, Dunkelblau, Petrol und Bernstein. Ganz links ein Kasten „Forschungsfrage: Überflutungstiefe 1 Stunde im Voraus vorhersagen“. In der Mitte drei Arbeitspakete nacheinander, über jedem der Name, im Kasten oben der Inhalt und unten die Methode: ① „Datenbasis“ – „Datenfusion“, Methode „Radarniederschlag, Kanalnetz, Geländemodell“; ② „Modell“ – „Raum-zeitliche Vorhersage“, Methode „Graph Neural Network + Physik“; ③ „Validierung“ – „Fallstudie“, Methode „Stadtgebiet und Warnschwellen“. Dunkelblaue Pfeile nach rechts zwischen den Kästen, ganz rechts ein Kasten „Ergebnis: Vorhersage- und Warnsystem für Starkregen“. Große, klare Schrift, jede Beschriftung genau einmal, auf Deutsch, kein Titel in der Grafik.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Woher kommen die Daten, womit wird verglichen, woran wird Erfolg gemessen – diese drei Punkte klar benennen.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45 Sek.): Jede Aussage zur Machbarkeit braucht einen konkreten Beleg – „gute Voraussetzungen“ überzeugt weniger als eine unterschriebene Datenvereinbarung.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1 Min.): Im Exposé ist es ein „erwarteter“ Beitrag. Sagen Sie, was im Vergleich zu bestehenden Ansätzen neu ist – ohne zu übertreiben.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45 Sek.): Zeigen Sie, was schon läuft – selbst eine funktionierende Pipeline überzeugt mehr als Aussagen zur Machbarkeit.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45 Sek.): Das Gantt-Diagramm besteht aus Formen – Balkenenden ziehen, um Zeiträume zu ändern. Planen Sie Puffer für Begutachtung und Revisionen ein.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(ca. 30 Sek.): Ergebnisse überprüfbar und messbar formulieren, passend zur Promotionsordnung (z. B. Anforderungen an eine kumulative Dissertation).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nicht vortragen – drei Sekunden stehen lassen genügt.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Diese Folie bleibt während der Diskussion stehen. Notieren Sie die Anmerkungen direkt und fassen Sie sie danach als Überarbeitungsliste für das Exposé zusammen.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Ausgeblendete Backup-Folie. Mögliche Fragen vorab notieren und bei Bedarf über die Foliennummer aufrufen.</a:t>
            </a:r>
          </a:p>
          <a:p/>
          <a:p>
            <a:r>
              <a:t>SciDraw AI Vorlagen für die Wissenschaft · sci-draw.com · Beispielversion: Das Vorhaben ist fiktiv und zeigt nur, wie jede Folie aufgebaut sein kann.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Vorstellung des Promotionsvorhabens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Arbeitstitel des Vorhabens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Abschnittstitel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Auf das Symbol klicken, um ein Bild einzufügen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Abb.: In einem Satz beschreiben, was die Abbildung zeigt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Abschnitt · Unterzeile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Titel durch Klicken hinzufügen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Vielen Dank!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/>
              <a:t>Vielen Dank!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Text durch Klicken hinzufügen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QR-Code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Publikation / Website der AG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>Mastertextformat bearbeiten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de-DE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de-DE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de/ai-drawing?prompt=proposal-roadmap&amp;utm_source=template&amp;utm_medium=pptx&amp;utm_campaign=thesis-proposal-de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de/sci-vis?utm_source=template&amp;utm_medium=pptx&amp;utm_campaign=thesis-proposal-de&amp;utm_content=pilot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Vorstellung des Promotionsvorhabens · Exposé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Physikalisch informierte Graph Neural Networks für die Kurzfristvorhersage urbaner Überflutungstiefen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600200" algn="l"/>
                <a:tab pos="5394960" algn="l"/>
                <a:tab pos="6720840" algn="l"/>
              </a:tabLst>
            </a:pPr>
            <a:r>
              <a:rPr lang="de-DE" altLang="en-US">
                <a:solidFill>
                  <a:srgbClr val="5F6B78"/>
                </a:solidFill>
              </a:rPr>
              <a:t>Doktorand</a:t>
            </a:r>
            <a:r>
              <a:rPr lang="de-DE" altLang="en-US"/>
              <a:t>	Paul Beispiel, M. Sc.	</a:t>
            </a:r>
            <a:r>
              <a:rPr lang="de-DE" altLang="en-US">
                <a:solidFill>
                  <a:srgbClr val="5F6B78"/>
                </a:solidFill>
              </a:rPr>
              <a:t>Betreuung</a:t>
            </a:r>
            <a:r>
              <a:rPr lang="de-DE" altLang="en-US"/>
              <a:t>	Prof. Dr.-Ing. XXX</a:t>
            </a:r>
          </a:p>
          <a:p>
            <a:pPr eaLnBrk="1" hangingPunct="1">
              <a:tabLst>
                <a:tab pos="1600200" algn="l"/>
                <a:tab pos="5394960" algn="l"/>
                <a:tab pos="6720840" algn="l"/>
              </a:tabLst>
            </a:pPr>
            <a:r>
              <a:rPr lang="de-DE" altLang="en-US">
                <a:solidFill>
                  <a:srgbClr val="5F6B78"/>
                </a:solidFill>
              </a:rPr>
              <a:t>Fach</a:t>
            </a:r>
            <a:r>
              <a:rPr lang="de-DE" altLang="en-US"/>
              <a:t>	Wasserwirtschaft	</a:t>
            </a:r>
            <a:r>
              <a:rPr lang="de-DE" altLang="en-US">
                <a:solidFill>
                  <a:srgbClr val="5F6B78"/>
                </a:solidFill>
              </a:rPr>
              <a:t>Institut</a:t>
            </a:r>
            <a:r>
              <a:rPr lang="de-DE" altLang="en-US"/>
              <a:t>	Institut für Wasserbau</a:t>
            </a:r>
          </a:p>
          <a:p>
            <a:pPr eaLnBrk="1" hangingPunct="1">
              <a:tabLst>
                <a:tab pos="1600200" algn="l"/>
                <a:tab pos="5394960" algn="l"/>
                <a:tab pos="6720840" algn="l"/>
              </a:tabLst>
            </a:pPr>
            <a:r>
              <a:rPr lang="de-DE" altLang="en-US">
                <a:solidFill>
                  <a:srgbClr val="5F6B78"/>
                </a:solidFill>
              </a:rPr>
              <a:t>Datum</a:t>
            </a:r>
            <a:r>
              <a:rPr lang="de-DE" altLang="en-US"/>
              <a:t>	X. Monat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Hinweise · In der Bildschirmpräsentation ausgeblendet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So nutzen Sie diese Vorlage für Ihr Exposé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1"/>
                </a:solidFill>
              </a:rPr>
              <a:t>1  Dauer und Schwerpunkt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Meist 15–20 Min. plus Diskussion. Im Zentrum: Was, wie, ist es machbar? Der Forschungsstand sollte nicht die halbe Zeit füllen.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2"/>
                </a:solidFill>
              </a:rPr>
              <a:t>2  Deckungsgleich mit dem Exposé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Fragestellung, Ziele, Methodik und Zeitplan müssen mit dem schriftlichen Exposé übereinstimmen – das Gremium liest mit.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3"/>
                </a:solidFill>
              </a:rPr>
              <a:t>3  Machbarkeit belegen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Auf „Vorarbeiten“ gehören Pilotdaten, Datenzugang oder Code – überzeugender als „gute Voraussetzungen“.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800" b="1">
                <a:solidFill>
                  <a:schemeClr val="accent6"/>
                </a:solidFill>
              </a:rPr>
              <a:t>4  Bilder und Diagramme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600">
                <a:solidFill>
                  <a:schemeClr val="dk1"/>
                </a:solidFill>
              </a:rPr>
              <a:t>Die Forschungsdesign-Grafik lässt sich ersetzen; Links unter Abbildungen öffnen SciDraw AI mit vorausgefülltem Prompt.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GLIEDERUNG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Gliederung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Problemstellung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Relevanz und Forschungsstand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Fragestellung und Ziele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Was?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Forschungsdesign und Methodik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Wie?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Machbarkeit und Beitrag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Ist es machbar, was ist neu?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93776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100" b="1"/>
              <a:t>Zeitplan und Ergebnisse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9377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400">
                <a:solidFill>
                  <a:srgbClr val="5F6B78"/>
                </a:solidFill>
              </a:rPr>
              <a:t>Bis wann, mit welchem Ergebnis?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de-DE" altLang="en-US" sz="2000" b="1">
                <a:solidFill>
                  <a:schemeClr val="accent1"/>
                </a:solidFill>
              </a:rPr>
              <a:t>Leitfrage des Vorhabens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de-DE" altLang="en-US" sz="2000"/>
              <a:t>Lässt sich die Überflutungstiefe bei Starkregen eine Stunde im Voraus für jedes Stadtquartier zuverlässig vorhersagen?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de-DE" altLang="en-US" sz="1400">
                <a:solidFill>
                  <a:srgbClr val="5F6B78"/>
                </a:solidFill>
              </a:rPr>
              <a:t>Das Gremium fragt vor allem: Ist die Frage klar, ist der Plan machbar?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01 Problemstellung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Problemstellung: Frühwarnung braucht Vorlaufzeit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>
                <a:solidFill>
                  <a:schemeClr val="accent1"/>
                </a:solidFill>
              </a:rPr>
              <a:t>Ausgangslage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Starkregen nimmt zu – urbane Sturzfluten verursachen hohe Schäden.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de-DE" altLang="en-US" sz="1700">
                <a:solidFill>
                  <a:schemeClr val="dk1"/>
                </a:solidFill>
              </a:rPr>
              <a:t>Hydrodynamische Modelle sind genau, aber pro Lauf zu langsam für Echtzeitwarnungen.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de-DE" altLang="en-US" sz="1700">
                <a:solidFill>
                  <a:schemeClr val="dk1"/>
                </a:solidFill>
              </a:rPr>
              <a:t>Datengetriebene Modelle sind schnell, bei Extremregen aber physikalisch unplausibel.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>
                <a:solidFill>
                  <a:schemeClr val="accent2"/>
                </a:solidFill>
              </a:rPr>
              <a:t>Relevanz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chemeClr val="accent2"/>
                </a:solidFill>
              </a:rPr>
              <a:t>Wissenschaftlich  </a:t>
            </a:r>
            <a:r>
              <a:rPr lang="de-DE" altLang="en-US" sz="1800">
                <a:solidFill>
                  <a:schemeClr val="dk1"/>
                </a:solidFill>
              </a:rPr>
              <a:t>Physik und Deep Learning für die Überflutungsvorhersage verbinden.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de-DE" altLang="en-US" sz="1800" b="1">
                <a:solidFill>
                  <a:schemeClr val="accent2"/>
                </a:solidFill>
              </a:rPr>
              <a:t>Praktisch  </a:t>
            </a:r>
            <a:r>
              <a:rPr lang="de-DE" altLang="en-US" sz="1800">
                <a:solidFill>
                  <a:schemeClr val="dk1"/>
                </a:solidFill>
              </a:rPr>
              <a:t>Warnungen auf Quartiersebene eine Stunde im Voraus für Kommunen.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chemeClr val="accent1"/>
                </a:solidFill>
              </a:rPr>
              <a:t>Kurz gesagt  </a:t>
            </a:r>
            <a:r>
              <a:rPr lang="de-DE" altLang="en-US" sz="1800"/>
              <a:t>Gesucht ist ein Vorhersagemodell, das schnell ist und physikalisch plausibel bleibt.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01 Problemstellung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Forschungsstand: Genauigkeit oder Geschwindigkeit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437766"/>
                <a:gridCol w="4236049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Ansatz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Wichtige Arbeiten und Stand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Grenzen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Hydrodynamische Modelle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SWMM und 2D-Flachwassermodelle sind Standard in der Überflutungssimulation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Rechenintensiv, kaum für rollierende Echtzeitprognosen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Datengetriebene Modelle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LSTM, CNN u. a. liefern gute Pegelprognosen an Messstellen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Kein räumlicher Zusammenhang, schwache Extrapolation bei Extremereignissen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Graph Neural Networks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Erfolgreich für Verkehrsflüsse und Abflüsse in Flussnetzen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In der urbanen Überflutung kaum genutzt, ohne physikalische Nebenbedingungen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6012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6012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rgbClr val="A86F10"/>
                </a:solidFill>
              </a:rPr>
              <a:t>Forschungslücke  </a:t>
            </a:r>
            <a:r>
              <a:rPr lang="de-DE" altLang="en-US" sz="1800"/>
              <a:t>Es fehlt eine Vorhersage auf Quartiersebene, die in Minuten rechnet und bei Extremregen physikalisch plausibel bleibt.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02 Fragestellung und Ziele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Forschungsfrage und Arbeitspakete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900" b="1">
                <a:solidFill>
                  <a:srgbClr val="F2C66D"/>
                </a:solidFill>
              </a:rPr>
              <a:t>Ziel  </a:t>
            </a:r>
            <a:r>
              <a:rPr lang="de-DE" altLang="en-US" sz="1900">
                <a:solidFill>
                  <a:srgbClr val="FFFFFF"/>
                </a:solidFill>
              </a:rPr>
              <a:t>Ein physikalisch informiertes Graph Neural Network, das Überflutungstiefen auf Quartiersebene eine Stunde im Voraus vorhersagt.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>
                <a:solidFill>
                  <a:schemeClr val="accent1"/>
                </a:solidFill>
              </a:rPr>
              <a:t>AP 1: Datenbasis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Radarniederschlag, Kanalnetz und Geländemodell zu einem Entwässerungsgraphen zusammenführen.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>
                <a:solidFill>
                  <a:schemeClr val="accent2"/>
                </a:solidFill>
              </a:rPr>
              <a:t>AP 2: Vorhersagemodell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Graph Neural Network mit Massenerhaltung als Nebenbedingung für die Wassertiefe an jedem Knoten.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900" b="1">
                <a:solidFill>
                  <a:schemeClr val="accent3"/>
                </a:solidFill>
              </a:rPr>
              <a:t>AP 3: Validierung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700">
                <a:solidFill>
                  <a:schemeClr val="dk1"/>
                </a:solidFill>
              </a:rPr>
              <a:t>Fallstudie in einem typischen Stadtgebiet, Ableitung gestufter Warnschwellen.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02 Fragestellung und Ziele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Zentrale methodische Herausforderungen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/>
              <a:t>Wie werden Kanalnetz und Oberfläche zu einem Graphen?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700">
                <a:solidFill>
                  <a:srgbClr val="5F6B78"/>
                </a:solidFill>
              </a:rPr>
              <a:t>Knoten und Kanten bestimmen, ob das Modell die Fließwege lernen kann.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/>
              <a:t>Wie kommt die Physik ins Netz?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700">
                <a:solidFill>
                  <a:srgbClr val="5F6B78"/>
                </a:solidFill>
              </a:rPr>
              <a:t>Ein Massenbilanz-Term in der Verlustfunktion verhindert, dass Wasser „aus dem Nichts“ entsteht.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/>
              <a:t>Zu wenige Extremereignisse in den Daten?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700">
                <a:solidFill>
                  <a:srgbClr val="5F6B78"/>
                </a:solidFill>
              </a:rPr>
              <a:t>Szenarien aus dem hydrodynamischen Modell ergänzen den Trainingsdatensatz.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03 Forschungsdesign und Methodik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Forschungsdesign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72" y="1691640"/>
            <a:ext cx="10280950" cy="283464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70916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 b="1">
                <a:solidFill>
                  <a:schemeClr val="accent2"/>
                </a:solidFill>
              </a:rPr>
              <a:t>Phase 1  Datenbasis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09320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de-DE" altLang="en-US" sz="1500"/>
              <a:t>Radarniederschlag, Kanalnetz und Geländedaten 2018–2025 aufbereiten, Graph aufbauen.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70916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 b="1">
                <a:solidFill>
                  <a:schemeClr val="accent1"/>
                </a:solidFill>
              </a:rPr>
              <a:t>Phase 2  Modell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509320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de-DE" altLang="en-US" sz="1500"/>
              <a:t>GNN mit Massenerhaltung, Vergleich mit LSTM und hydrodynamischem Modell.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70916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 b="1">
                <a:solidFill>
                  <a:srgbClr val="A86F10"/>
                </a:solidFill>
              </a:rPr>
              <a:t>Phase 3  Validierung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5093208"/>
            <a:ext cx="3484778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de-DE" altLang="en-US" sz="1500"/>
              <a:t>Genauigkeit und Rechenzeit der 1-h-Vorhersage im Fallgebiet prüfen.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 b="1">
                <a:solidFill>
                  <a:schemeClr val="accent2"/>
                </a:solidFill>
              </a:rPr>
              <a:t>✦ </a:t>
            </a:r>
            <a:r>
              <a:rPr lang="de-DE" altLang="en-US" sz="1200">
                <a:solidFill>
                  <a:srgbClr val="5F6B78"/>
                </a:solidFill>
              </a:rPr>
              <a:t>Grafik mit SciDraw AI erstellen (Prompt vorausgefüllt) oder per Rechtsklick → „Bild ändern“ ersetzen.</a:t>
            </a:r>
            <a:r>
              <a:rPr lang="de-DE" altLang="en-US" sz="1200" b="1">
                <a:solidFill>
                  <a:schemeClr val="accent1"/>
                </a:solidFill>
                <a:hlinkClick r:id="rId3"/>
              </a:rPr>
              <a:t>  SciDraw AI öffnen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03 Forschungsdesign und Methodik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Daten, Modelle und Bewertungskriterien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 sz="2000" b="1">
                <a:solidFill>
                  <a:schemeClr val="accent1"/>
                </a:solidFill>
              </a:rPr>
              <a:t>Daten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Radarniederschlag (DWD RADOLAN): 1 km × 1 km, alle 5 Minuten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Kanalnetz: ca. 3000 Knoten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Gemessene Überflutung: Pegel der Stadtentwässerung XX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de-DE" altLang="en-US" sz="2000" b="1">
                <a:solidFill>
                  <a:schemeClr val="accent2"/>
                </a:solidFill>
              </a:rPr>
              <a:t>Modelle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Dieses Vorhaben: physikalisch informiertes GNN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Vergleich 1: LSTM an Messstellen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Vergleich 2: 2D-hydrodynamisches Modell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de-DE" altLang="en-US" sz="2000" b="1">
                <a:solidFill>
                  <a:srgbClr val="A86F10"/>
                </a:solidFill>
              </a:rPr>
              <a:t>Kriterien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Wassertiefe: RMSE, NSE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Überflutungsfläche: Trefferquote, Fehlalarme</a:t>
            </a:r>
          </a:p>
          <a:p>
            <a:pPr eaLnBrk="1" hangingPunct="1" lvl="1">
              <a:spcBef>
                <a:spcPts val="1000"/>
              </a:spcBef>
            </a:pPr>
            <a:r>
              <a:rPr lang="de-DE" altLang="en-US" sz="1700"/>
              <a:t>Rechenzeit: Sekunden pro Vorhersage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04 Machbarkeit und Beitrag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Machbarkeit und Risiken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400" b="1">
                <a:solidFill>
                  <a:schemeClr val="accent1"/>
                </a:solidFill>
              </a:rPr>
              <a:t>Methodisch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697480"/>
            <a:ext cx="2936138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700"/>
              <a:t>GNNs sind für Verkehrs- und Flussnetze erprobt; der Ansatz ist ausgereift.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400" b="1">
                <a:solidFill>
                  <a:schemeClr val="accent2"/>
                </a:solidFill>
              </a:rPr>
              <a:t>Daten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697480"/>
            <a:ext cx="2936138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700"/>
              <a:t>Mit der Stadtentwässerung XX besteht eine Vereinbarung zur Datennutzung.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400" b="1">
                <a:solidFill>
                  <a:schemeClr val="accent3"/>
                </a:solidFill>
              </a:rPr>
              <a:t>Infrastruktur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697480"/>
            <a:ext cx="2936138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700"/>
              <a:t>GPU-Cluster und Lizenzen für hydrodynamische Software sind vorhanden; die AG forscht seit Jahren zur urbanen Hydrologie.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rgbClr val="5F6B78"/>
                </a:solidFill>
              </a:rPr>
              <a:t>Plan B  </a:t>
            </a:r>
            <a:r>
              <a:rPr lang="de-DE" altLang="en-US" sz="1800"/>
              <a:t>Verzögert sich der Datenzugang, entsteht das Modell zunächst mit öffentlichen Radardaten und synthetischen Szenarien.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04 Machbarkeit und Beitrag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Erwarteter wissenschaftlicher Beitrag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83464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200" b="1"/>
              <a:t>Methodisch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429000"/>
            <a:ext cx="4632807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800"/>
              <a:t>Massenerhaltung als Nebenbedingung im Training des GNN macht Vorhersagen bei Extremregen plausibler.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461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83464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200" b="1"/>
              <a:t>Anwendung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429000"/>
            <a:ext cx="4632807" cy="1508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de-DE" altLang="en-US" sz="1800"/>
              <a:t>Rechenzeit für Vorhersagen auf Quartiersebene sinkt von zig Minuten auf unter eine Minute – Echtzeitwarnung wird möglich.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chemeClr val="accent1"/>
                </a:solidFill>
              </a:rPr>
              <a:t>Abgrenzung  </a:t>
            </a:r>
            <a:r>
              <a:rPr lang="de-DE" altLang="en-US" sz="1800"/>
              <a:t>Bisherige GNN-Ansätze zur Überflutung sind rein datengetrieben; hier wird die Physik Teil des Trainingsziels.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04 Machbarkeit und Beitrag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Vorarbeiten: Datenverarbeitung läuft bereits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 sz="1700" b="1">
                <a:solidFill>
                  <a:schemeClr val="accent2"/>
                </a:solidFill>
              </a:rPr>
              <a:t>Erledigt</a:t>
            </a:r>
          </a:p>
          <a:p>
            <a:pPr eaLnBrk="1" hangingPunct="1">
              <a:spcBef>
                <a:spcPts val="400"/>
              </a:spcBef>
            </a:pPr>
            <a:r>
              <a:rPr lang="de-DE" altLang="en-US" sz="1700"/>
              <a:t>Daten von 2 Entwässerungsgebieten bereinigt, Graph aufgebaut.</a:t>
            </a:r>
          </a:p>
          <a:p>
            <a:pPr eaLnBrk="1" hangingPunct="1">
              <a:spcBef>
                <a:spcPts val="600"/>
              </a:spcBef>
            </a:pPr>
            <a:r>
              <a:rPr lang="de-DE" altLang="en-US" sz="1700"/>
              <a:t>Pilotstudie mit LSTM-Baseline: RMSE 0,12 m (Beispieldaten).</a:t>
            </a:r>
          </a:p>
          <a:p>
            <a:pPr eaLnBrk="1" hangingPunct="1">
              <a:spcBef>
                <a:spcPts val="1400"/>
              </a:spcBef>
            </a:pPr>
            <a:r>
              <a:rPr lang="de-DE" altLang="en-US" sz="1700" b="1">
                <a:solidFill>
                  <a:schemeClr val="accent1"/>
                </a:solidFill>
              </a:rPr>
              <a:t>Erfahrung</a:t>
            </a:r>
          </a:p>
          <a:p>
            <a:pPr eaLnBrk="1" hangingPunct="1">
              <a:spcBef>
                <a:spcPts val="400"/>
              </a:spcBef>
            </a:pPr>
            <a:r>
              <a:rPr lang="de-DE" altLang="en-US" sz="1700"/>
              <a:t>Mitarbeit im Projekt der Betreuung zur Überflutungswarnung, Erfahrung mit SWMM.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Abb.  Ergebnis der Pilotstudie oder Datenübersicht (eigene Abbildung einfügen)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200" b="1">
                <a:solidFill>
                  <a:schemeClr val="accent2"/>
                </a:solidFill>
              </a:rPr>
              <a:t>✦ </a:t>
            </a:r>
            <a:r>
              <a:rPr lang="de-DE" altLang="en-US" sz="1200">
                <a:solidFill>
                  <a:srgbClr val="5F6B78"/>
                </a:solidFill>
              </a:rPr>
              <a:t>Pilotdaten lassen sich in SciVis plotten.</a:t>
            </a:r>
            <a:r>
              <a:rPr lang="de-DE" altLang="en-US" sz="1200" b="1">
                <a:solidFill>
                  <a:schemeClr val="accent1"/>
                </a:solidFill>
                <a:hlinkClick r:id="rId2"/>
              </a:rPr>
              <a:t>  In SciVis öffnen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05 Zeitplan und Ergebnisse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Arbeits- und Zeitplan (36 Monate)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4206240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10/2026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0624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268642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04/2027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268642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331044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10/2027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331044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393446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04/2028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393446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455848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10/2028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45584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518250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04/2029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51825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80653" y="1737360"/>
            <a:ext cx="1062402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10/2029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80653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40280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/>
              <a:t>Literatur und Datenerhebung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206240" y="2331720"/>
            <a:ext cx="1274882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807208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/>
              <a:t>Graph und Baseline-Modelle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56161" y="2898648"/>
            <a:ext cx="1487363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374136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/>
              <a:t>Physikalisch informiertes GNN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118563" y="3465576"/>
            <a:ext cx="2337284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941064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/>
              <a:t>Fallstudie und Warnschwellen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030887" y="4032504"/>
            <a:ext cx="1699843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507992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/>
              <a:t>Artikel schreiben und einreichen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180966" y="4599431"/>
            <a:ext cx="2974726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5074920"/>
            <a:ext cx="356616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600"/>
              <a:t>Dissertation und Disputation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518250" y="5166360"/>
            <a:ext cx="2124804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 b="1">
                <a:solidFill>
                  <a:srgbClr val="A86F10"/>
                </a:solidFill>
              </a:rPr>
              <a:t>Zwischenevaluation  </a:t>
            </a:r>
            <a:r>
              <a:rPr lang="de-DE" altLang="en-US" sz="1800"/>
              <a:t>10/2027: Bericht an das Thesis Advisory Committee, AP 1 und 2 abgeschlossen.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05 Zeitplan und Ergebnisse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Erwartete Ergebnisse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>
                <a:solidFill>
                  <a:schemeClr val="accent1"/>
                </a:solidFill>
              </a:rPr>
              <a:t>Publikationen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>
                <a:solidFill>
                  <a:schemeClr val="dk1"/>
                </a:solidFill>
              </a:rPr>
              <a:t>2–3 Artikel in begutachteten Fachzeitschriften (kumulative Dissertation möglich)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>
                <a:solidFill>
                  <a:schemeClr val="accent2"/>
                </a:solidFill>
              </a:rPr>
              <a:t>Modell und Code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>
                <a:solidFill>
                  <a:schemeClr val="dk1"/>
                </a:solidFill>
              </a:rPr>
              <a:t>Physikalisch informiertes GNN zur Überflutungsvorhersage, als Open Source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>
                <a:solidFill>
                  <a:schemeClr val="accent3"/>
                </a:solidFill>
              </a:rPr>
              <a:t>Anwendung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>
                <a:solidFill>
                  <a:schemeClr val="dk1"/>
                </a:solidFill>
              </a:rPr>
              <a:t>Pilotbetrieb eines Warnsystems mit der Stadtentwässerung XX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2000" b="1">
                <a:solidFill>
                  <a:schemeClr val="accent6"/>
                </a:solidFill>
              </a:rPr>
              <a:t>Dissertation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de-DE" altLang="en-US" sz="1800">
                <a:solidFill>
                  <a:schemeClr val="dk1"/>
                </a:solidFill>
              </a:rPr>
              <a:t>Abschluss der Promotion nach 36 Monaten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Literatur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Zentrale Literatur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de-DE" altLang="en-US" sz="1600"/>
              <a:t>[1]  Nachname, A., &amp; Nachname, B. (Jahr). Titel des Artikels. Zeitschrift, Band(Heft), Seiten.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de-DE" altLang="en-US" sz="1600"/>
              <a:t>[2]  Nachname, A., &amp; Nachname, B. (Jahr). Titel des Artikels. Zeitschrift, Band(Heft), Seiten.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de-DE" altLang="en-US" sz="1600"/>
              <a:t>[3]  Nachname, A., &amp; Nachname, B. (Jahr). Titel des Artikels. Zeitschrift, Band(Heft), Seiten.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de-DE" altLang="en-US" sz="1600"/>
              <a:t>[4]  Nachname, A., &amp; Nachname, B. (Jahr). Titel des Artikels. Zeitschrift, Band(Heft), Seiten.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de-DE" altLang="en-US" sz="1600"/>
              <a:t>[5]  Nachname, A., &amp; Nachname, B. (Jahr). Titel des Artikels. Zeitschrift, Band(Heft), Seiten.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de-DE" altLang="en-US" sz="1600"/>
              <a:t>[6]  Nachname, A., &amp; Nachname, B. (Jahr). Titel des Artikels. Zeitschrift, Band(Heft), Seiten.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de-DE" altLang="en-US" sz="1300">
                <a:solidFill>
                  <a:srgbClr val="5F6B78"/>
                </a:solidFill>
              </a:rPr>
              <a:t>Im Zitierstil Ihres Fachs (z. B. APA); höchstens zehn Kernquellen – die vollständige Liste steht im Exposé.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Vielen Dank für Ihre Aufmerksamkeit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Ich freue mich auf Ihre Anmerkungen.</a:t>
            </a:r>
          </a:p>
          <a:p>
            <a:pPr eaLnBrk="1" hangingPunct="1"/>
            <a:r>
              <a:rPr lang="de-DE" altLang="en-US"/>
              <a:t>Paul Beispiel  ·  Betreuung: Prof. Dr.-Ing. XXX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Backup · ausgeblendet, bei Bedarf über die Foliennummer aufrufen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en-US"/>
              <a:t>Mögliche Fragen des Gremiums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de-DE" altLang="en-US"/>
              <a:t>Universität XX · Vorstellung des Promotionsvorhabens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de-DE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Mögliche Frage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Kernpunkte der Antwort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rgbClr val="FFFFFF"/>
                          </a:solidFill>
                        </a:rPr>
                        <a:t>Folie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Ist das Thema zu breit?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Begrenzt auf 2 Entwässerungsgebiete und Kurzfristvorhersage (1 h).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Folie 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Ist der Datenzugang gesichert?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Vereinbarung liegt vor; öffentliche Radardaten als Rückfalloption.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Folie 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Wie genau kommt die Physik ins Modell?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Residuum der Knoten-Wasserbilanz als Term in der Verlustfunktion.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Folie 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 b="1">
                          <a:solidFill>
                            <a:schemeClr val="dk1"/>
                          </a:solidFill>
                        </a:rPr>
                        <a:t>Vorteil gegenüber hydrodynamischen Modellen?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Ähnliche Genauigkeit bei Rechenzeiten unter einer Minute.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de-DE" altLang="en-US" sz="1500">
                          <a:solidFill>
                            <a:schemeClr val="dk1"/>
                          </a:solidFill>
                        </a:rPr>
                        <a:t>Folie 11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Vorstellung des Promotionsvorhabens – PowerPoint-Vorlage · SciDraw AI</dc:title>
  <dc:subject>Vorlage für die Exposé-Vorstellung (Beispielversion)</dc:subject>
  <dc:creator>SciDraw AI</dc:creator>
  <cp:keywords>SciDraw AI; Exposé; Promotionsvorhaben; Forschungsdesign; PowerPoint-Vorlage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