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Lst>
  <p:sldSz cx="30275784" cy="42803064"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Kontrolle</c:v>
                </c:pt>
              </c:strCache>
            </c:strRef>
          </c:tx>
          <c:spPr>
            <a:solidFill>
              <a:srgbClr val="9AA4AF"/>
            </a:solidFill>
            <a:ln>
              <a:noFill/>
            </a:ln>
          </c:spPr>
          <c:errBars>
            <c:errBarType val="both"/>
            <c:errValType val="cust"/>
            <c:noEndCap val="0"/>
            <c:plus>
              <c:numLit>
                <c:formatCode>General</c:formatCode>
                <c:ptCount val="3"/>
                <c:pt idx="0">
                  <c:v>1.8</c:v>
                </c:pt>
                <c:pt idx="1">
                  <c:v>2.0</c:v>
                </c:pt>
                <c:pt idx="2">
                  <c:v>2.1</c:v>
                </c:pt>
              </c:numLit>
            </c:plus>
            <c:minus>
              <c:numLit>
                <c:formatCode>General</c:formatCode>
                <c:ptCount val="3"/>
                <c:pt idx="0">
                  <c:v>1.8</c:v>
                </c:pt>
                <c:pt idx="1">
                  <c:v>2.0</c:v>
                </c:pt>
                <c:pt idx="2">
                  <c:v>2.1</c:v>
                </c:pt>
              </c:numLit>
            </c:minus>
            <c:spPr>
              <a:ln w="12700">
                <a:solidFill>
                  <a:srgbClr val="333A42"/>
                </a:solidFill>
              </a:ln>
            </c:spPr>
          </c:errBars>
          <c:cat>
            <c:strRef>
              <c:f>Sheet1!$A$2:$A$4</c:f>
              <c:strCache>
                <c:ptCount val="3"/>
                <c:pt idx="0">
                  <c:v>Woche 4</c:v>
                </c:pt>
                <c:pt idx="1">
                  <c:v>Woche 8</c:v>
                </c:pt>
                <c:pt idx="2">
                  <c:v>Woche 12</c:v>
                </c:pt>
              </c:strCache>
            </c:strRef>
          </c:cat>
          <c:val>
            <c:numRef>
              <c:f>Sheet1!$B$2:$B$4</c:f>
              <c:numCache>
                <c:formatCode>General</c:formatCode>
                <c:ptCount val="3"/>
                <c:pt idx="0">
                  <c:v>16.9</c:v>
                </c:pt>
                <c:pt idx="1">
                  <c:v>17.6</c:v>
                </c:pt>
                <c:pt idx="2">
                  <c:v>18.2</c:v>
                </c:pt>
              </c:numCache>
            </c:numRef>
          </c:val>
        </c:ser>
        <c:ser>
          <c:idx val="1"/>
          <c:order val="1"/>
          <c:tx>
            <c:strRef>
              <c:f>Sheet1!$C$1</c:f>
              <c:strCache>
                <c:ptCount val="1"/>
                <c:pt idx="0">
                  <c:v>HFD</c:v>
                </c:pt>
              </c:strCache>
            </c:strRef>
          </c:tx>
          <c:spPr>
            <a:solidFill>
              <a:schemeClr val="accent1"/>
            </a:solidFill>
            <a:ln>
              <a:noFill/>
            </a:ln>
          </c:spPr>
          <c:errBars>
            <c:errBarType val="both"/>
            <c:errValType val="cust"/>
            <c:noEndCap val="0"/>
            <c:plus>
              <c:numLit>
                <c:formatCode>General</c:formatCode>
                <c:ptCount val="3"/>
                <c:pt idx="0">
                  <c:v>2.4</c:v>
                </c:pt>
                <c:pt idx="1">
                  <c:v>3.0</c:v>
                </c:pt>
                <c:pt idx="2">
                  <c:v>3.4</c:v>
                </c:pt>
              </c:numLit>
            </c:plus>
            <c:minus>
              <c:numLit>
                <c:formatCode>General</c:formatCode>
                <c:ptCount val="3"/>
                <c:pt idx="0">
                  <c:v>2.4</c:v>
                </c:pt>
                <c:pt idx="1">
                  <c:v>3.0</c:v>
                </c:pt>
                <c:pt idx="2">
                  <c:v>3.4</c:v>
                </c:pt>
              </c:numLit>
            </c:minus>
            <c:spPr>
              <a:ln w="12700">
                <a:solidFill>
                  <a:srgbClr val="333A42"/>
                </a:solidFill>
              </a:ln>
            </c:spPr>
          </c:errBars>
          <c:cat>
            <c:strRef>
              <c:f>Sheet1!$A$2:$A$4</c:f>
              <c:strCache>
                <c:ptCount val="3"/>
                <c:pt idx="0">
                  <c:v>Woche 4</c:v>
                </c:pt>
                <c:pt idx="1">
                  <c:v>Woche 8</c:v>
                </c:pt>
                <c:pt idx="2">
                  <c:v>Woche 12</c:v>
                </c:pt>
              </c:strCache>
            </c:strRef>
          </c:cat>
          <c:val>
            <c:numRef>
              <c:f>Sheet1!$C$2:$C$4</c:f>
              <c:numCache>
                <c:formatCode>General</c:formatCode>
                <c:ptCount val="3"/>
                <c:pt idx="0">
                  <c:v>19.8</c:v>
                </c:pt>
                <c:pt idx="1">
                  <c:v>26.5</c:v>
                </c:pt>
                <c:pt idx="2">
                  <c:v>33.1</c:v>
                </c:pt>
              </c:numCache>
            </c:numRef>
          </c:val>
        </c:ser>
        <c:gapWidth val="90"/>
        <c:overlap val="-1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26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2600" b="0"/>
                  <a:t>Leber-Triglyceride (mg/g)</a:t>
                </a:r>
              </a:p>
            </c:rich>
          </c:tx>
          <c:layout/>
          <c:overlay val="0"/>
        </c:title>
        <c:numFmt formatCode="0" sourceLinked="0"/>
        <c:majorTickMark val="out"/>
        <c:minorTickMark val="none"/>
        <c:tickLblPos val="nextTo"/>
        <c:spPr>
          <a:ln>
            <a:noFill/>
          </a:ln>
        </c:spPr>
        <c:txPr>
          <a:bodyPr/>
          <a:lstStyle/>
          <a:p>
            <a:pPr>
              <a:defRPr sz="2600"/>
            </a:pPr>
          </a:p>
        </c:txPr>
        <c:crossAx val="-2068027336"/>
        <c:crosses val="autoZero"/>
      </c:valAx>
    </c:plotArea>
    <c:legend>
      <c:legendPos val="t"/>
      <c:overlay val="0"/>
      <c:txPr>
        <a:bodyPr/>
        <a:lstStyle/>
        <a:p>
          <a:pPr>
            <a:defRPr sz="2600"/>
          </a:pPr>
        </a:p>
      </c:txPr>
    </c:legend>
    <c:dispBlanksAs val="gap"/>
  </c:chart>
  <c:txPr>
    <a:bodyPr/>
    <a:lstStyle/>
    <a:p>
      <a:pPr>
        <a:defRPr sz="2600">
          <a:solidFill>
            <a:srgbClr val="1F2329"/>
          </a:solidFill>
          <a:latin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percentStacked"/>
        <c:ser>
          <c:idx val="0"/>
          <c:order val="0"/>
          <c:tx>
            <c:strRef>
              <c:f>Sheet1!$B$1</c:f>
              <c:strCache>
                <c:ptCount val="1"/>
                <c:pt idx="0">
                  <c:v>Firmicutes</c:v>
                </c:pt>
              </c:strCache>
            </c:strRef>
          </c:tx>
          <c:spPr>
            <a:solidFill>
              <a:schemeClr val="accent1"/>
            </a:solidFill>
            <a:ln>
              <a:noFill/>
            </a:ln>
          </c:spPr>
          <c:cat>
            <c:strRef>
              <c:f>Sheet1!$A$2:$A$3</c:f>
              <c:strCache>
                <c:ptCount val="2"/>
                <c:pt idx="0">
                  <c:v>Kontrolle</c:v>
                </c:pt>
                <c:pt idx="1">
                  <c:v>HFD</c:v>
                </c:pt>
              </c:strCache>
            </c:strRef>
          </c:cat>
          <c:val>
            <c:numRef>
              <c:f>Sheet1!$B$2:$B$3</c:f>
              <c:numCache>
                <c:formatCode>General</c:formatCode>
                <c:ptCount val="2"/>
                <c:pt idx="0">
                  <c:v>48</c:v>
                </c:pt>
                <c:pt idx="1">
                  <c:v>63</c:v>
                </c:pt>
              </c:numCache>
            </c:numRef>
          </c:val>
        </c:ser>
        <c:ser>
          <c:idx val="1"/>
          <c:order val="1"/>
          <c:tx>
            <c:strRef>
              <c:f>Sheet1!$C$1</c:f>
              <c:strCache>
                <c:ptCount val="1"/>
                <c:pt idx="0">
                  <c:v>Bacteroidetes</c:v>
                </c:pt>
              </c:strCache>
            </c:strRef>
          </c:tx>
          <c:spPr>
            <a:solidFill>
              <a:schemeClr val="accent2"/>
            </a:solidFill>
            <a:ln>
              <a:noFill/>
            </a:ln>
          </c:spPr>
          <c:cat>
            <c:strRef>
              <c:f>Sheet1!$A$2:$A$3</c:f>
              <c:strCache>
                <c:ptCount val="2"/>
                <c:pt idx="0">
                  <c:v>Kontrolle</c:v>
                </c:pt>
                <c:pt idx="1">
                  <c:v>HFD</c:v>
                </c:pt>
              </c:strCache>
            </c:strRef>
          </c:cat>
          <c:val>
            <c:numRef>
              <c:f>Sheet1!$C$2:$C$3</c:f>
              <c:numCache>
                <c:formatCode>General</c:formatCode>
                <c:ptCount val="2"/>
                <c:pt idx="0">
                  <c:v>40</c:v>
                </c:pt>
                <c:pt idx="1">
                  <c:v>22</c:v>
                </c:pt>
              </c:numCache>
            </c:numRef>
          </c:val>
        </c:ser>
        <c:ser>
          <c:idx val="2"/>
          <c:order val="2"/>
          <c:tx>
            <c:strRef>
              <c:f>Sheet1!$D$1</c:f>
              <c:strCache>
                <c:ptCount val="1"/>
                <c:pt idx="0">
                  <c:v>Proteobacteria</c:v>
                </c:pt>
              </c:strCache>
            </c:strRef>
          </c:tx>
          <c:spPr>
            <a:solidFill>
              <a:schemeClr val="accent3"/>
            </a:solidFill>
            <a:ln>
              <a:noFill/>
            </a:ln>
          </c:spPr>
          <c:cat>
            <c:strRef>
              <c:f>Sheet1!$A$2:$A$3</c:f>
              <c:strCache>
                <c:ptCount val="2"/>
                <c:pt idx="0">
                  <c:v>Kontrolle</c:v>
                </c:pt>
                <c:pt idx="1">
                  <c:v>HFD</c:v>
                </c:pt>
              </c:strCache>
            </c:strRef>
          </c:cat>
          <c:val>
            <c:numRef>
              <c:f>Sheet1!$D$2:$D$3</c:f>
              <c:numCache>
                <c:formatCode>General</c:formatCode>
                <c:ptCount val="2"/>
                <c:pt idx="0">
                  <c:v>5</c:v>
                </c:pt>
                <c:pt idx="1">
                  <c:v>9</c:v>
                </c:pt>
              </c:numCache>
            </c:numRef>
          </c:val>
        </c:ser>
        <c:ser>
          <c:idx val="3"/>
          <c:order val="3"/>
          <c:tx>
            <c:strRef>
              <c:f>Sheet1!$E$1</c:f>
              <c:strCache>
                <c:ptCount val="1"/>
                <c:pt idx="0">
                  <c:v>Andere</c:v>
                </c:pt>
              </c:strCache>
            </c:strRef>
          </c:tx>
          <c:spPr>
            <a:solidFill>
              <a:srgbClr val="C5CCD4"/>
            </a:solidFill>
            <a:ln>
              <a:noFill/>
            </a:ln>
          </c:spPr>
          <c:cat>
            <c:strRef>
              <c:f>Sheet1!$A$2:$A$3</c:f>
              <c:strCache>
                <c:ptCount val="2"/>
                <c:pt idx="0">
                  <c:v>Kontrolle</c:v>
                </c:pt>
                <c:pt idx="1">
                  <c:v>HFD</c:v>
                </c:pt>
              </c:strCache>
            </c:strRef>
          </c:cat>
          <c:val>
            <c:numRef>
              <c:f>Sheet1!$E$2:$E$3</c:f>
              <c:numCache>
                <c:formatCode>General</c:formatCode>
                <c:ptCount val="2"/>
                <c:pt idx="0">
                  <c:v>7</c:v>
                </c:pt>
                <c:pt idx="1">
                  <c:v>6</c:v>
                </c:pt>
              </c:numCache>
            </c:numRef>
          </c:val>
        </c:ser>
        <c:gapWidth val="60"/>
        <c:overlap val="10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26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2600" b="0"/>
                  <a:t>Relative Abundanz</a:t>
                </a:r>
              </a:p>
            </c:rich>
          </c:tx>
          <c:layout/>
          <c:overlay val="0"/>
        </c:title>
        <c:numFmt formatCode="0 %" sourceLinked="0"/>
        <c:majorTickMark val="out"/>
        <c:minorTickMark val="none"/>
        <c:tickLblPos val="nextTo"/>
        <c:spPr>
          <a:ln>
            <a:noFill/>
          </a:ln>
        </c:spPr>
        <c:txPr>
          <a:bodyPr/>
          <a:lstStyle/>
          <a:p>
            <a:pPr>
              <a:defRPr sz="2600"/>
            </a:pPr>
          </a:p>
        </c:txPr>
        <c:crossAx val="-2068027336"/>
        <c:crosses val="autoZero"/>
      </c:valAx>
    </c:plotArea>
    <c:legend>
      <c:legendPos val="t"/>
      <c:overlay val="0"/>
      <c:txPr>
        <a:bodyPr/>
        <a:lstStyle/>
        <a:p>
          <a:pPr>
            <a:defRPr sz="2600"/>
          </a:pPr>
        </a:p>
      </c:txPr>
    </c:legend>
    <c:dispBlanksAs val="gap"/>
  </c:chart>
  <c:txPr>
    <a:bodyPr/>
    <a:lstStyle/>
    <a:p>
      <a:pPr>
        <a:defRPr sz="2600">
          <a:solidFill>
            <a:srgbClr val="1F2329"/>
          </a:solidFill>
          <a:latin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Anteil konjugierter Gallensäuren</c:v>
                </c:pt>
              </c:strCache>
            </c:strRef>
          </c:tx>
          <c:spPr>
            <a:solidFill>
              <a:schemeClr val="accent2"/>
            </a:solidFill>
            <a:ln>
              <a:noFill/>
            </a:ln>
          </c:spPr>
          <c:errBars>
            <c:errBarType val="both"/>
            <c:errValType val="cust"/>
            <c:noEndCap val="0"/>
            <c:plus>
              <c:numLit>
                <c:formatCode>General</c:formatCode>
                <c:ptCount val="3"/>
                <c:pt idx="0">
                  <c:v>4</c:v>
                </c:pt>
                <c:pt idx="1">
                  <c:v>5</c:v>
                </c:pt>
                <c:pt idx="2">
                  <c:v>5</c:v>
                </c:pt>
              </c:numLit>
            </c:plus>
            <c:minus>
              <c:numLit>
                <c:formatCode>General</c:formatCode>
                <c:ptCount val="3"/>
                <c:pt idx="0">
                  <c:v>4</c:v>
                </c:pt>
                <c:pt idx="1">
                  <c:v>5</c:v>
                </c:pt>
                <c:pt idx="2">
                  <c:v>5</c:v>
                </c:pt>
              </c:numLit>
            </c:minus>
            <c:spPr>
              <a:ln w="12700">
                <a:solidFill>
                  <a:srgbClr val="333A42"/>
                </a:solidFill>
              </a:ln>
            </c:spPr>
          </c:errBars>
          <c:cat>
            <c:strRef>
              <c:f>Sheet1!$A$2:$A$4</c:f>
              <c:strCache>
                <c:ptCount val="3"/>
                <c:pt idx="0">
                  <c:v>Kontrolle</c:v>
                </c:pt>
                <c:pt idx="1">
                  <c:v>HFD</c:v>
                </c:pt>
                <c:pt idx="2">
                  <c:v>HFD + Agonist</c:v>
                </c:pt>
              </c:strCache>
            </c:strRef>
          </c:cat>
          <c:val>
            <c:numRef>
              <c:f>Sheet1!$B$2:$B$4</c:f>
              <c:numCache>
                <c:formatCode>General</c:formatCode>
                <c:ptCount val="3"/>
                <c:pt idx="0">
                  <c:v>21</c:v>
                </c:pt>
                <c:pt idx="1">
                  <c:v>38</c:v>
                </c:pt>
                <c:pt idx="2">
                  <c:v>35</c:v>
                </c:pt>
              </c:numCache>
            </c:numRef>
          </c:val>
        </c:ser>
        <c:gapWidth val="11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26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2600" b="0"/>
                  <a:t>Anteil an Gesamt-Gallensäuren (%)</a:t>
                </a:r>
              </a:p>
            </c:rich>
          </c:tx>
          <c:layout/>
          <c:overlay val="0"/>
        </c:title>
        <c:numFmt formatCode="0" sourceLinked="0"/>
        <c:majorTickMark val="out"/>
        <c:minorTickMark val="none"/>
        <c:tickLblPos val="nextTo"/>
        <c:spPr>
          <a:ln>
            <a:noFill/>
          </a:ln>
        </c:spPr>
        <c:txPr>
          <a:bodyPr/>
          <a:lstStyle/>
          <a:p>
            <a:pPr>
              <a:defRPr sz="2600"/>
            </a:pPr>
          </a:p>
        </c:txPr>
        <c:crossAx val="-2068027336"/>
        <c:crosses val="autoZero"/>
      </c:valAx>
    </c:plotArea>
    <c:dispBlanksAs val="gap"/>
  </c:chart>
  <c:txPr>
    <a:bodyPr/>
    <a:lstStyle/>
    <a:p>
      <a:pPr>
        <a:defRPr sz="2600">
          <a:solidFill>
            <a:srgbClr val="1F2329"/>
          </a:solidFill>
          <a:latin typeface="Aria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SciDraw AI Postervorlage · Ergebnisfokus · DIN A0 Hochformat (841 × 1189 mm) · Farbe: Marineblau</a:t>
            </a:r>
          </a:p>
          <a:p>
            <a:r>
              <a:t>Beispielversion: Forschungsinhalte und Daten sind fiktiv. Folie 2 ist die Anleitung – nur Folie 1 drucken.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 name="Side Band"/>
          <p:cNvSpPr/>
          <p:nvPr userDrawn="1"/>
        </p:nvSpPr>
        <p:spPr>
          <a:xfrm>
            <a:off x="0" y="0"/>
            <a:ext cx="292608" cy="6858000"/>
          </a:xfrm>
          <a:prstGeom prst="rect">
            <a:avLst/>
          </a:prstGeom>
          <a:solidFill>
            <a:schemeClr val="accent1"/>
          </a:solidFill>
          <a:ln>
            <a:noFill/>
          </a:ln>
        </p:spPr>
        <p:txBody>
          <a:bodyPr/>
          <a:lstStyle/>
          <a:p>
            <a:endParaRPr lang="de-DE"/>
          </a:p>
        </p:txBody>
      </p:sp>
      <p:sp>
        <p:nvSpPr>
          <p:cNvPr id="3" name="Logo"/>
          <p:cNvSpPr>
            <a:spLocks noGrp="1"/>
          </p:cNvSpPr>
          <p:nvPr>
            <p:ph type="pic" idx="10" hasCustomPrompt="1"/>
          </p:nvPr>
        </p:nvSpPr>
        <p:spPr>
          <a:xfrm>
            <a:off x="960120" y="685800"/>
            <a:ext cx="1005840" cy="1005840"/>
          </a:xfrm>
          <a:prstGeom prst="rect">
            <a:avLst/>
          </a:prstGeom>
        </p:spPr>
        <p:txBody>
          <a:bodyPr anchor="ctr"/>
          <a:lstStyle>
            <a:lvl1pPr algn="ctr">
              <a:defRPr sz="1200" b="0">
                <a:solidFill>
                  <a:schemeClr val="tx2"/>
                </a:solidFill>
                <a:latin typeface="+mn-lt"/>
                <a:ea typeface="+mn-ea"/>
                <a:cs typeface="+mn-cs"/>
              </a:defRPr>
            </a:lvl1pPr>
          </a:lstStyle>
          <a:p>
            <a:r>
              <a:rPr lang="de-DE"/>
              <a:t>Logo</a:t>
            </a:r>
          </a:p>
        </p:txBody>
      </p:sp>
      <p:sp>
        <p:nvSpPr>
          <p:cNvPr id="4" name="Degree"/>
          <p:cNvSpPr>
            <a:spLocks noGrp="1"/>
          </p:cNvSpPr>
          <p:nvPr>
            <p:ph type="body" idx="13" hasCustomPrompt="1"/>
          </p:nvPr>
        </p:nvSpPr>
        <p:spPr>
          <a:xfrm>
            <a:off x="960120" y="2103120"/>
            <a:ext cx="10058400" cy="411480"/>
          </a:xfrm>
          <a:prstGeom prst="rect">
            <a:avLst/>
          </a:prstGeom>
        </p:spPr>
        <p:txBody>
          <a:bodyPr lIns="0" tIns="0" rIns="0" bIns="0" anchor="b" wrap="square"/>
          <a:lstStyle>
            <a:lvl1pPr algn="l" eaLnBrk="1" hangingPunct="1">
              <a:defRPr sz="1600" b="1">
                <a:solidFill>
                  <a:schemeClr val="accent1"/>
                </a:solidFill>
                <a:latin typeface="+mn-lt"/>
                <a:ea typeface="+mn-ea"/>
                <a:cs typeface="+mn-cs"/>
              </a:defRPr>
            </a:lvl1pPr>
          </a:lstStyle>
          <a:p>
            <a:r>
              <a:rPr lang="de-DE"/>
              <a:t>Disputation</a:t>
            </a:r>
          </a:p>
        </p:txBody>
      </p:sp>
      <p:sp>
        <p:nvSpPr>
          <p:cNvPr id="5" name="Title"/>
          <p:cNvSpPr>
            <a:spLocks noGrp="1"/>
          </p:cNvSpPr>
          <p:nvPr>
            <p:ph type="ctrTitle" hasCustomPrompt="1"/>
          </p:nvPr>
        </p:nvSpPr>
        <p:spPr>
          <a:xfrm>
            <a:off x="960120" y="2606040"/>
            <a:ext cx="10332720" cy="1737360"/>
          </a:xfrm>
          <a:prstGeom prst="rect">
            <a:avLst/>
          </a:prstGeom>
        </p:spPr>
        <p:txBody>
          <a:bodyPr lIns="0" tIns="0" rIns="0" bIns="0" anchor="t" wrap="square">
            <a:normAutofit/>
          </a:bodyPr>
          <a:lstStyle>
            <a:lvl1pPr algn="l" eaLnBrk="1" hangingPunct="1">
              <a:lnSpc>
                <a:spcPct val="110000"/>
              </a:lnSpc>
              <a:defRPr sz="3400" b="1">
                <a:solidFill>
                  <a:schemeClr val="tx1"/>
                </a:solidFill>
                <a:latin typeface="+mj-lt"/>
                <a:ea typeface="+mj-ea"/>
                <a:cs typeface="+mj-cs"/>
              </a:defRPr>
            </a:lvl1pPr>
          </a:lstStyle>
          <a:p>
            <a:r>
              <a:rPr lang="de-DE"/>
              <a:t>Titel der Dissertation</a:t>
            </a:r>
          </a:p>
        </p:txBody>
      </p:sp>
      <p:sp>
        <p:nvSpPr>
          <p:cNvPr id="6" name="Rule"/>
          <p:cNvSpPr/>
          <p:nvPr userDrawn="1"/>
        </p:nvSpPr>
        <p:spPr>
          <a:xfrm>
            <a:off x="960120" y="4572000"/>
            <a:ext cx="10332720" cy="18288"/>
          </a:xfrm>
          <a:prstGeom prst="rect">
            <a:avLst/>
          </a:prstGeom>
          <a:solidFill>
            <a:schemeClr val="accent4"/>
          </a:solidFill>
          <a:ln>
            <a:noFill/>
          </a:ln>
        </p:spPr>
        <p:txBody>
          <a:bodyPr/>
          <a:lstStyle/>
          <a:p>
            <a:endParaRPr lang="de-DE"/>
          </a:p>
        </p:txBody>
      </p:sp>
      <p:sp>
        <p:nvSpPr>
          <p:cNvPr id="7" name="Meta"/>
          <p:cNvSpPr>
            <a:spLocks noGrp="1"/>
          </p:cNvSpPr>
          <p:nvPr>
            <p:ph type="body" idx="1" hasCustomPrompt="1"/>
          </p:nvPr>
        </p:nvSpPr>
        <p:spPr>
          <a:xfrm>
            <a:off x="960120" y="4754880"/>
            <a:ext cx="10332720" cy="1463040"/>
          </a:xfrm>
          <a:prstGeom prst="rect">
            <a:avLst/>
          </a:prstGeom>
        </p:spPr>
        <p:txBody>
          <a:bodyPr lIns="0" tIns="0" rIns="0" bIns="0" anchor="t" wrap="square"/>
          <a:lstStyle>
            <a:lvl1pPr algn="l" eaLnBrk="1" hangingPunct="1">
              <a:lnSpc>
                <a:spcPct val="150000"/>
              </a:lnSpc>
              <a:defRPr sz="1700">
                <a:solidFill>
                  <a:schemeClr val="tx1"/>
                </a:solidFill>
                <a:latin typeface="+mn-lt"/>
                <a:ea typeface="+mn-ea"/>
                <a:cs typeface="+mn-cs"/>
              </a:defRPr>
            </a:lvl1pPr>
          </a:lstStyle>
          <a:p>
            <a:r>
              <a:rPr lang="de-DE"/>
              <a:t>Text durch Klicken hinzufügen</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p:bg>
      <p:bgPr>
        <a:solidFill>
          <a:schemeClr val="accent1"/>
        </a:solidFill>
        <a:effectLst/>
      </p:bgPr>
    </p:bg>
    <p:spTree>
      <p:nvGrpSpPr>
        <p:cNvPr id="1" name=""/>
        <p:cNvGrpSpPr/>
        <p:nvPr/>
      </p:nvGrpSpPr>
      <p:grpSpPr>
        <a:xfrm>
          <a:off x="0" y="0"/>
          <a:ext cx="0" cy="0"/>
          <a:chOff x="0" y="0"/>
          <a:chExt cx="0" cy="0"/>
        </a:xfrm>
      </p:grpSpPr>
      <p:sp>
        <p:nvSpPr>
          <p:cNvPr id="2" name="Number"/>
          <p:cNvSpPr>
            <a:spLocks noGrp="1"/>
          </p:cNvSpPr>
          <p:nvPr>
            <p:ph type="body" idx="13" hasCustomPrompt="1"/>
          </p:nvPr>
        </p:nvSpPr>
        <p:spPr>
          <a:xfrm>
            <a:off x="914400" y="1737360"/>
            <a:ext cx="3657600" cy="1371600"/>
          </a:xfrm>
          <a:prstGeom prst="rect">
            <a:avLst/>
          </a:prstGeom>
        </p:spPr>
        <p:txBody>
          <a:bodyPr lIns="0" tIns="0" rIns="0" bIns="0" anchor="b" wrap="square"/>
          <a:lstStyle>
            <a:lvl1pPr algn="l" eaLnBrk="1" hangingPunct="1">
              <a:defRPr sz="8000" b="1">
                <a:solidFill>
                  <a:schemeClr val="accent3"/>
                </a:solidFill>
                <a:latin typeface="+mj-lt"/>
                <a:ea typeface="+mj-ea"/>
                <a:cs typeface="+mj-cs"/>
              </a:defRPr>
            </a:lvl1pPr>
          </a:lstStyle>
          <a:p>
            <a:r>
              <a:rPr lang="de-DE"/>
              <a:t>01</a:t>
            </a:r>
          </a:p>
        </p:txBody>
      </p:sp>
      <p:sp>
        <p:nvSpPr>
          <p:cNvPr id="3" name="Title"/>
          <p:cNvSpPr>
            <a:spLocks noGrp="1"/>
          </p:cNvSpPr>
          <p:nvPr>
            <p:ph type="title" hasCustomPrompt="1"/>
          </p:nvPr>
        </p:nvSpPr>
        <p:spPr>
          <a:xfrm>
            <a:off x="914400" y="3246120"/>
            <a:ext cx="10058400" cy="914400"/>
          </a:xfrm>
          <a:prstGeom prst="rect">
            <a:avLst/>
          </a:prstGeom>
        </p:spPr>
        <p:txBody>
          <a:bodyPr lIns="0" tIns="0" rIns="0" bIns="0" anchor="t" wrap="square">
            <a:normAutofit/>
          </a:bodyPr>
          <a:lstStyle>
            <a:lvl1pPr algn="l" eaLnBrk="1" hangingPunct="1">
              <a:defRPr sz="3600" b="1">
                <a:solidFill>
                  <a:schemeClr val="bg1"/>
                </a:solidFill>
                <a:latin typeface="+mj-lt"/>
                <a:ea typeface="+mj-ea"/>
                <a:cs typeface="+mj-cs"/>
              </a:defRPr>
            </a:lvl1pPr>
          </a:lstStyle>
          <a:p>
            <a:r>
              <a:rPr lang="de-DE"/>
              <a:t>Abschnittstitel</a:t>
            </a:r>
          </a:p>
        </p:txBody>
      </p:sp>
      <p:sp>
        <p:nvSpPr>
          <p:cNvPr id="4" name="Rule"/>
          <p:cNvSpPr/>
          <p:nvPr userDrawn="1"/>
        </p:nvSpPr>
        <p:spPr>
          <a:xfrm>
            <a:off x="960120" y="4297680"/>
            <a:ext cx="731520" cy="54864"/>
          </a:xfrm>
          <a:prstGeom prst="rect">
            <a:avLst/>
          </a:prstGeom>
          <a:solidFill>
            <a:schemeClr val="accent3"/>
          </a:solidFill>
          <a:ln>
            <a:noFill/>
          </a:ln>
        </p:spPr>
        <p:txBody>
          <a:bodyPr/>
          <a:lstStyle/>
          <a:p>
            <a:endParaRPr lang="de-DE"/>
          </a:p>
        </p:txBody>
      </p:sp>
      <p:sp>
        <p:nvSpPr>
          <p:cNvPr id="5" name="Subtitle"/>
          <p:cNvSpPr>
            <a:spLocks noGrp="1"/>
          </p:cNvSpPr>
          <p:nvPr>
            <p:ph type="body" idx="1" hasCustomPrompt="1"/>
          </p:nvPr>
        </p:nvSpPr>
        <p:spPr>
          <a:xfrm>
            <a:off x="914400" y="4526280"/>
            <a:ext cx="10058400" cy="822960"/>
          </a:xfrm>
          <a:prstGeom prst="rect">
            <a:avLst/>
          </a:prstGeom>
        </p:spPr>
        <p:txBody>
          <a:bodyPr lIns="0" tIns="0" rIns="0" bIns="0" anchor="t" wrap="square"/>
          <a:lstStyle>
            <a:lvl1pPr algn="l" eaLnBrk="1" hangingPunct="1">
              <a:defRPr sz="1800">
                <a:solidFill>
                  <a:schemeClr val="bg2"/>
                </a:solidFill>
                <a:latin typeface="+mn-lt"/>
                <a:ea typeface="+mn-ea"/>
                <a:cs typeface="+mn-cs"/>
              </a:defRPr>
            </a:lvl1pPr>
          </a:lstStyle>
          <a:p>
            <a:r>
              <a:rPr lang="de-DE"/>
              <a:t>Text durch Klicken hinzufügen</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bg1"/>
                </a:solidFill>
                <a:latin typeface="+mn-lt"/>
                <a:ea typeface="+mn-ea"/>
                <a:cs typeface="+mn-cs"/>
              </a:defRPr>
            </a:lvl1pPr>
          </a:lstStyle>
          <a:p>
            <a:r>
              <a:rPr lang="de-DE"/>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bg1"/>
                </a:solidFill>
                <a:latin typeface="+mn-lt"/>
                <a:ea typeface="+mn-ea"/>
                <a:cs typeface="+mn-cs"/>
              </a:defRPr>
            </a:lvl1pPr>
          </a:lstStyle>
          <a:p>
            <a:r>
              <a:rPr lang="de-DE"/>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 Figure">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de-DE"/>
              <a:t>Abschnitt · Unterzeile</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de-DE"/>
              <a:t>Titel durch Klicken hinzufügen</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de-DE"/>
          </a:p>
        </p:txBody>
      </p:sp>
      <p:sp>
        <p:nvSpPr>
          <p:cNvPr id="6" name="Text"/>
          <p:cNvSpPr>
            <a:spLocks noGrp="1"/>
          </p:cNvSpPr>
          <p:nvPr>
            <p:ph type="body" idx="1" hasCustomPrompt="1"/>
          </p:nvPr>
        </p:nvSpPr>
        <p:spPr>
          <a:xfrm>
            <a:off x="548640" y="1691640"/>
            <a:ext cx="4160520" cy="4480560"/>
          </a:xfrm>
          <a:prstGeom prst="rect">
            <a:avLst/>
          </a:prstGeom>
        </p:spPr>
        <p:txBody>
          <a:bodyPr lIns="36576" tIns="36576" rIns="36576" bIns="36576" anchor="t" wrap="square">
            <a:normAutofit/>
          </a:bodyPr>
          <a:lstStyle>
            <a:lvl1pPr algn="l" eaLnBrk="1" hangingPunct="1">
              <a:lnSpc>
                <a:spcPct val="130000"/>
              </a:lnSpc>
              <a:defRPr sz="1800">
                <a:latin typeface="+mn-lt"/>
                <a:ea typeface="+mn-ea"/>
                <a:cs typeface="+mn-cs"/>
              </a:defRPr>
            </a:lvl1pPr>
          </a:lstStyle>
          <a:p>
            <a:r>
              <a:rPr lang="de-DE"/>
              <a:t>Text durch Klicken hinzufügen</a:t>
            </a:r>
          </a:p>
        </p:txBody>
      </p:sp>
      <p:sp>
        <p:nvSpPr>
          <p:cNvPr id="7" name="Figure"/>
          <p:cNvSpPr>
            <a:spLocks noGrp="1"/>
          </p:cNvSpPr>
          <p:nvPr>
            <p:ph type="pic" idx="10" hasCustomPrompt="1"/>
          </p:nvPr>
        </p:nvSpPr>
        <p:spPr>
          <a:xfrm>
            <a:off x="5074920" y="1691640"/>
            <a:ext cx="6565392" cy="3977640"/>
          </a:xfrm>
          <a:prstGeom prst="rect">
            <a:avLst/>
          </a:prstGeom>
        </p:spPr>
        <p:txBody>
          <a:bodyPr anchor="ctr"/>
          <a:lstStyle>
            <a:lvl1pPr algn="ctr">
              <a:defRPr sz="1200" b="0">
                <a:solidFill>
                  <a:schemeClr val="tx2"/>
                </a:solidFill>
                <a:latin typeface="+mn-lt"/>
                <a:ea typeface="+mn-ea"/>
                <a:cs typeface="+mn-cs"/>
              </a:defRPr>
            </a:lvl1pPr>
          </a:lstStyle>
          <a:p>
            <a:r>
              <a:rPr lang="de-DE"/>
              <a:t>Auf das Symbol klicken, um ein Bild einzufügen</a:t>
            </a:r>
          </a:p>
        </p:txBody>
      </p:sp>
      <p:sp>
        <p:nvSpPr>
          <p:cNvPr id="8" name="Caption"/>
          <p:cNvSpPr>
            <a:spLocks noGrp="1"/>
          </p:cNvSpPr>
          <p:nvPr>
            <p:ph type="body" idx="16" hasCustomPrompt="1"/>
          </p:nvPr>
        </p:nvSpPr>
        <p:spPr>
          <a:xfrm>
            <a:off x="5074920" y="5760720"/>
            <a:ext cx="6565392"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de-DE"/>
              <a:t>Abb.: In einem Satz beschreiben, was die Abbildung zeigt</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de-DE"/>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de-DE"/>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igure + Text">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de-DE"/>
              <a:t>Abschnitt · Unterzeile</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de-DE"/>
              <a:t>Titel durch Klicken hinzufügen</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de-DE"/>
          </a:p>
        </p:txBody>
      </p:sp>
      <p:sp>
        <p:nvSpPr>
          <p:cNvPr id="7" name="Figure"/>
          <p:cNvSpPr>
            <a:spLocks noGrp="1"/>
          </p:cNvSpPr>
          <p:nvPr>
            <p:ph type="pic" idx="10" hasCustomPrompt="1"/>
          </p:nvPr>
        </p:nvSpPr>
        <p:spPr>
          <a:xfrm>
            <a:off x="548640" y="1691640"/>
            <a:ext cx="6400800" cy="3977640"/>
          </a:xfrm>
          <a:prstGeom prst="rect">
            <a:avLst/>
          </a:prstGeom>
        </p:spPr>
        <p:txBody>
          <a:bodyPr anchor="ctr"/>
          <a:lstStyle>
            <a:lvl1pPr algn="ctr">
              <a:defRPr sz="1200" b="0">
                <a:solidFill>
                  <a:schemeClr val="tx2"/>
                </a:solidFill>
                <a:latin typeface="+mn-lt"/>
                <a:ea typeface="+mn-ea"/>
                <a:cs typeface="+mn-cs"/>
              </a:defRPr>
            </a:lvl1pPr>
          </a:lstStyle>
          <a:p>
            <a:r>
              <a:rPr lang="de-DE"/>
              <a:t>Auf das Symbol klicken, um ein Bild einzufügen</a:t>
            </a:r>
          </a:p>
        </p:txBody>
      </p:sp>
      <p:sp>
        <p:nvSpPr>
          <p:cNvPr id="8" name="Caption"/>
          <p:cNvSpPr>
            <a:spLocks noGrp="1"/>
          </p:cNvSpPr>
          <p:nvPr>
            <p:ph type="body" idx="16" hasCustomPrompt="1"/>
          </p:nvPr>
        </p:nvSpPr>
        <p:spPr>
          <a:xfrm>
            <a:off x="548640" y="5760720"/>
            <a:ext cx="6400800"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de-DE"/>
              <a:t>Abb.: In einem Satz beschreiben, was die Abbildung zeigt</a:t>
            </a:r>
          </a:p>
        </p:txBody>
      </p:sp>
      <p:sp>
        <p:nvSpPr>
          <p:cNvPr id="6" name="Text"/>
          <p:cNvSpPr>
            <a:spLocks noGrp="1"/>
          </p:cNvSpPr>
          <p:nvPr>
            <p:ph type="body" idx="1" hasCustomPrompt="1"/>
          </p:nvPr>
        </p:nvSpPr>
        <p:spPr>
          <a:xfrm>
            <a:off x="7315200" y="1691640"/>
            <a:ext cx="4325112" cy="4480560"/>
          </a:xfrm>
          <a:prstGeom prst="rect">
            <a:avLst/>
          </a:prstGeom>
        </p:spPr>
        <p:txBody>
          <a:bodyPr lIns="36576" tIns="36576" rIns="36576" bIns="36576" anchor="t" wrap="square">
            <a:normAutofit/>
          </a:bodyPr>
          <a:lstStyle>
            <a:lvl1pPr algn="l" eaLnBrk="1" hangingPunct="1">
              <a:lnSpc>
                <a:spcPct val="130000"/>
              </a:lnSpc>
              <a:defRPr sz="1800">
                <a:latin typeface="+mn-lt"/>
                <a:ea typeface="+mn-ea"/>
                <a:cs typeface="+mn-cs"/>
              </a:defRPr>
            </a:lvl1pPr>
          </a:lstStyle>
          <a:p>
            <a:r>
              <a:rPr lang="de-DE"/>
              <a:t>Text durch Klicken hinzufügen</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de-DE"/>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de-DE"/>
              <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width Figure">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de-DE"/>
              <a:t>Abschnitt · Unterzeile</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de-DE"/>
              <a:t>Titel durch Klicken hinzufügen</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de-DE"/>
          </a:p>
        </p:txBody>
      </p:sp>
      <p:sp>
        <p:nvSpPr>
          <p:cNvPr id="7" name="Figure"/>
          <p:cNvSpPr>
            <a:spLocks noGrp="1"/>
          </p:cNvSpPr>
          <p:nvPr>
            <p:ph type="pic" idx="10" hasCustomPrompt="1"/>
          </p:nvPr>
        </p:nvSpPr>
        <p:spPr>
          <a:xfrm>
            <a:off x="548640" y="1691640"/>
            <a:ext cx="11094415" cy="4069080"/>
          </a:xfrm>
          <a:prstGeom prst="rect">
            <a:avLst/>
          </a:prstGeom>
        </p:spPr>
        <p:txBody>
          <a:bodyPr anchor="ctr"/>
          <a:lstStyle>
            <a:lvl1pPr algn="ctr">
              <a:defRPr sz="1200" b="0">
                <a:solidFill>
                  <a:schemeClr val="tx2"/>
                </a:solidFill>
                <a:latin typeface="+mn-lt"/>
                <a:ea typeface="+mn-ea"/>
                <a:cs typeface="+mn-cs"/>
              </a:defRPr>
            </a:lvl1pPr>
          </a:lstStyle>
          <a:p>
            <a:r>
              <a:rPr lang="de-DE"/>
              <a:t>Auf das Symbol klicken, um ein Bild einzufügen</a:t>
            </a:r>
          </a:p>
        </p:txBody>
      </p:sp>
      <p:sp>
        <p:nvSpPr>
          <p:cNvPr id="8" name="Caption"/>
          <p:cNvSpPr>
            <a:spLocks noGrp="1"/>
          </p:cNvSpPr>
          <p:nvPr>
            <p:ph type="body" idx="16" hasCustomPrompt="1"/>
          </p:nvPr>
        </p:nvSpPr>
        <p:spPr>
          <a:xfrm>
            <a:off x="548640" y="5833872"/>
            <a:ext cx="11094415"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de-DE"/>
              <a:t>Abb.: In einem Satz beschreiben, was die Abbildung zeigt</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de-DE"/>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de-DE"/>
              <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de-DE"/>
              <a:t>Abschnitt · Unterzeile</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de-DE"/>
              <a:t>Titel durch Klicken hinzufügen</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de-DE"/>
          </a:p>
        </p:txBody>
      </p:sp>
      <p:sp>
        <p:nvSpPr>
          <p:cNvPr id="6" name="Column Band 1"/>
          <p:cNvSpPr/>
          <p:nvPr userDrawn="1"/>
        </p:nvSpPr>
        <p:spPr>
          <a:xfrm>
            <a:off x="548640" y="1737360"/>
            <a:ext cx="3484778" cy="54864"/>
          </a:xfrm>
          <a:prstGeom prst="rect">
            <a:avLst/>
          </a:prstGeom>
          <a:solidFill>
            <a:schemeClr val="accent1"/>
          </a:solidFill>
          <a:ln>
            <a:noFill/>
          </a:ln>
        </p:spPr>
        <p:txBody>
          <a:bodyPr/>
          <a:lstStyle/>
          <a:p>
            <a:endParaRPr lang="de-DE"/>
          </a:p>
        </p:txBody>
      </p:sp>
      <p:sp>
        <p:nvSpPr>
          <p:cNvPr id="7" name="Column Band 2"/>
          <p:cNvSpPr/>
          <p:nvPr userDrawn="1"/>
        </p:nvSpPr>
        <p:spPr>
          <a:xfrm>
            <a:off x="4353458" y="1737360"/>
            <a:ext cx="3484778" cy="54864"/>
          </a:xfrm>
          <a:prstGeom prst="rect">
            <a:avLst/>
          </a:prstGeom>
          <a:solidFill>
            <a:schemeClr val="accent2"/>
          </a:solidFill>
          <a:ln>
            <a:noFill/>
          </a:ln>
        </p:spPr>
        <p:txBody>
          <a:bodyPr/>
          <a:lstStyle/>
          <a:p>
            <a:endParaRPr lang="de-DE"/>
          </a:p>
        </p:txBody>
      </p:sp>
      <p:sp>
        <p:nvSpPr>
          <p:cNvPr id="8" name="Column Band 3"/>
          <p:cNvSpPr/>
          <p:nvPr userDrawn="1"/>
        </p:nvSpPr>
        <p:spPr>
          <a:xfrm>
            <a:off x="8158277" y="1737360"/>
            <a:ext cx="3484778" cy="54864"/>
          </a:xfrm>
          <a:prstGeom prst="rect">
            <a:avLst/>
          </a:prstGeom>
          <a:solidFill>
            <a:schemeClr val="accent3"/>
          </a:solidFill>
          <a:ln>
            <a:noFill/>
          </a:ln>
        </p:spPr>
        <p:txBody>
          <a:bodyPr/>
          <a:lstStyle/>
          <a:p>
            <a:endParaRPr lang="de-DE"/>
          </a:p>
        </p:txBody>
      </p:sp>
      <p:sp>
        <p:nvSpPr>
          <p:cNvPr id="10" name="Column 1"/>
          <p:cNvSpPr>
            <a:spLocks noGrp="1"/>
          </p:cNvSpPr>
          <p:nvPr>
            <p:ph type="body" idx="1" hasCustomPrompt="1"/>
          </p:nvPr>
        </p:nvSpPr>
        <p:spPr>
          <a:xfrm>
            <a:off x="548640"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de-DE"/>
              <a:t>Text durch Klicken hinzufügen</a:t>
            </a:r>
          </a:p>
        </p:txBody>
      </p:sp>
      <p:sp>
        <p:nvSpPr>
          <p:cNvPr id="11" name="Column 2"/>
          <p:cNvSpPr>
            <a:spLocks noGrp="1"/>
          </p:cNvSpPr>
          <p:nvPr>
            <p:ph type="body" idx="2" hasCustomPrompt="1"/>
          </p:nvPr>
        </p:nvSpPr>
        <p:spPr>
          <a:xfrm>
            <a:off x="4353458"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de-DE"/>
              <a:t>Text durch Klicken hinzufügen</a:t>
            </a:r>
          </a:p>
        </p:txBody>
      </p:sp>
      <p:sp>
        <p:nvSpPr>
          <p:cNvPr id="12" name="Column 3"/>
          <p:cNvSpPr>
            <a:spLocks noGrp="1"/>
          </p:cNvSpPr>
          <p:nvPr>
            <p:ph type="body" idx="3" hasCustomPrompt="1"/>
          </p:nvPr>
        </p:nvSpPr>
        <p:spPr>
          <a:xfrm>
            <a:off x="8158277"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de-DE"/>
              <a:t>Text durch Klicken hinzufügen</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de-DE"/>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de-DE"/>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de-DE"/>
              <a:t>Abschnitt · Unterzeile</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de-DE"/>
              <a:t>Titel durch Klicken hinzufügen</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de-DE"/>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de-DE"/>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de-DE"/>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accent1"/>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548640" y="2377440"/>
            <a:ext cx="11094415" cy="1097280"/>
          </a:xfrm>
          <a:prstGeom prst="rect">
            <a:avLst/>
          </a:prstGeom>
        </p:spPr>
        <p:txBody>
          <a:bodyPr lIns="0" tIns="0" rIns="0" bIns="0" anchor="ctr" wrap="square">
            <a:normAutofit/>
          </a:bodyPr>
          <a:lstStyle>
            <a:lvl1pPr algn="ctr" eaLnBrk="1" hangingPunct="1">
              <a:defRPr sz="4000" b="1">
                <a:solidFill>
                  <a:schemeClr val="bg1"/>
                </a:solidFill>
                <a:latin typeface="+mj-lt"/>
                <a:ea typeface="+mj-ea"/>
                <a:cs typeface="+mj-cs"/>
              </a:defRPr>
            </a:lvl1pPr>
          </a:lstStyle>
          <a:p>
            <a:r>
              <a:rPr lang="de-DE"/>
              <a:t>Vielen Dank für Ihre Aufmerksamkeit</a:t>
            </a:r>
          </a:p>
        </p:txBody>
      </p:sp>
      <p:sp>
        <p:nvSpPr>
          <p:cNvPr id="3" name="Rule"/>
          <p:cNvSpPr/>
          <p:nvPr userDrawn="1"/>
        </p:nvSpPr>
        <p:spPr>
          <a:xfrm>
            <a:off x="5638648" y="3611880"/>
            <a:ext cx="914400" cy="54864"/>
          </a:xfrm>
          <a:prstGeom prst="rect">
            <a:avLst/>
          </a:prstGeom>
          <a:solidFill>
            <a:schemeClr val="accent3"/>
          </a:solidFill>
          <a:ln>
            <a:noFill/>
          </a:ln>
        </p:spPr>
        <p:txBody>
          <a:bodyPr/>
          <a:lstStyle/>
          <a:p>
            <a:endParaRPr lang="de-DE"/>
          </a:p>
        </p:txBody>
      </p:sp>
      <p:sp>
        <p:nvSpPr>
          <p:cNvPr id="4" name="Subtitle"/>
          <p:cNvSpPr>
            <a:spLocks noGrp="1"/>
          </p:cNvSpPr>
          <p:nvPr>
            <p:ph type="body" idx="1" hasCustomPrompt="1"/>
          </p:nvPr>
        </p:nvSpPr>
        <p:spPr>
          <a:xfrm>
            <a:off x="548640" y="3840480"/>
            <a:ext cx="11094415" cy="822960"/>
          </a:xfrm>
          <a:prstGeom prst="rect">
            <a:avLst/>
          </a:prstGeom>
        </p:spPr>
        <p:txBody>
          <a:bodyPr lIns="0" tIns="0" rIns="0" bIns="0" anchor="t" wrap="square"/>
          <a:lstStyle>
            <a:lvl1pPr algn="ctr" eaLnBrk="1" hangingPunct="1">
              <a:defRPr sz="1800">
                <a:solidFill>
                  <a:schemeClr val="bg2"/>
                </a:solidFill>
                <a:latin typeface="+mn-lt"/>
                <a:ea typeface="+mn-ea"/>
                <a:cs typeface="+mn-cs"/>
              </a:defRPr>
            </a:lvl1pPr>
          </a:lstStyle>
          <a:p>
            <a:r>
              <a:rPr lang="de-DE"/>
              <a:t>Text durch Klicken hinzufügen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losing + Contact">
    <p:bg>
      <p:bgPr>
        <a:solidFill>
          <a:schemeClr val="accent1"/>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914400" y="2011680"/>
            <a:ext cx="7498080" cy="1097280"/>
          </a:xfrm>
          <a:prstGeom prst="rect">
            <a:avLst/>
          </a:prstGeom>
        </p:spPr>
        <p:txBody>
          <a:bodyPr lIns="0" tIns="0" rIns="0" bIns="0" anchor="b" wrap="square">
            <a:normAutofit/>
          </a:bodyPr>
          <a:lstStyle>
            <a:lvl1pPr algn="l" eaLnBrk="1" hangingPunct="1">
              <a:defRPr sz="4000" b="1">
                <a:solidFill>
                  <a:schemeClr val="bg1"/>
                </a:solidFill>
                <a:latin typeface="+mj-lt"/>
                <a:ea typeface="+mj-ea"/>
                <a:cs typeface="+mj-cs"/>
              </a:defRPr>
            </a:lvl1pPr>
          </a:lstStyle>
          <a:p>
            <a:r>
              <a:rPr lang="de-DE"/>
              <a:t>Vielen Dank für Ihre Aufmerksamkeit</a:t>
            </a:r>
          </a:p>
        </p:txBody>
      </p:sp>
      <p:sp>
        <p:nvSpPr>
          <p:cNvPr id="3" name="Rule"/>
          <p:cNvSpPr/>
          <p:nvPr userDrawn="1"/>
        </p:nvSpPr>
        <p:spPr>
          <a:xfrm>
            <a:off x="960120" y="3291840"/>
            <a:ext cx="822960" cy="54864"/>
          </a:xfrm>
          <a:prstGeom prst="rect">
            <a:avLst/>
          </a:prstGeom>
          <a:solidFill>
            <a:schemeClr val="accent3"/>
          </a:solidFill>
          <a:ln>
            <a:noFill/>
          </a:ln>
        </p:spPr>
        <p:txBody>
          <a:bodyPr/>
          <a:lstStyle/>
          <a:p>
            <a:endParaRPr lang="de-DE"/>
          </a:p>
        </p:txBody>
      </p:sp>
      <p:sp>
        <p:nvSpPr>
          <p:cNvPr id="4" name="Contact"/>
          <p:cNvSpPr>
            <a:spLocks noGrp="1"/>
          </p:cNvSpPr>
          <p:nvPr>
            <p:ph type="body" idx="1" hasCustomPrompt="1"/>
          </p:nvPr>
        </p:nvSpPr>
        <p:spPr>
          <a:xfrm>
            <a:off x="914400" y="3520440"/>
            <a:ext cx="7498080" cy="1645920"/>
          </a:xfrm>
          <a:prstGeom prst="rect">
            <a:avLst/>
          </a:prstGeom>
        </p:spPr>
        <p:txBody>
          <a:bodyPr lIns="0" tIns="0" rIns="0" bIns="0" anchor="t" wrap="square"/>
          <a:lstStyle>
            <a:lvl1pPr algn="l" eaLnBrk="1" hangingPunct="1">
              <a:lnSpc>
                <a:spcPct val="150000"/>
              </a:lnSpc>
              <a:defRPr sz="1800">
                <a:solidFill>
                  <a:schemeClr val="bg2"/>
                </a:solidFill>
                <a:latin typeface="+mn-lt"/>
                <a:ea typeface="+mn-ea"/>
                <a:cs typeface="+mn-cs"/>
              </a:defRPr>
            </a:lvl1pPr>
          </a:lstStyle>
          <a:p>
            <a:r>
              <a:rPr lang="de-DE"/>
              <a:t>Text durch Klicken hinzufügen</a:t>
            </a:r>
          </a:p>
        </p:txBody>
      </p:sp>
      <p:sp>
        <p:nvSpPr>
          <p:cNvPr id="5" name="QR Panel"/>
          <p:cNvSpPr/>
          <p:nvPr userDrawn="1"/>
        </p:nvSpPr>
        <p:spPr>
          <a:xfrm>
            <a:off x="8732520" y="1874520"/>
            <a:ext cx="2743200" cy="3108960"/>
          </a:xfrm>
          <a:prstGeom prst="rect">
            <a:avLst/>
          </a:prstGeom>
          <a:solidFill>
            <a:schemeClr val="bg1"/>
          </a:solidFill>
          <a:ln>
            <a:noFill/>
          </a:ln>
        </p:spPr>
        <p:txBody>
          <a:bodyPr/>
          <a:lstStyle/>
          <a:p>
            <a:endParaRPr lang="de-DE"/>
          </a:p>
        </p:txBody>
      </p:sp>
      <p:sp>
        <p:nvSpPr>
          <p:cNvPr id="6" name="QR Code"/>
          <p:cNvSpPr>
            <a:spLocks noGrp="1"/>
          </p:cNvSpPr>
          <p:nvPr>
            <p:ph type="pic" idx="10" hasCustomPrompt="1"/>
          </p:nvPr>
        </p:nvSpPr>
        <p:spPr>
          <a:xfrm>
            <a:off x="8961120" y="2057400"/>
            <a:ext cx="2286000" cy="2286000"/>
          </a:xfrm>
          <a:prstGeom prst="rect">
            <a:avLst/>
          </a:prstGeom>
        </p:spPr>
        <p:txBody>
          <a:bodyPr anchor="ctr"/>
          <a:lstStyle>
            <a:lvl1pPr algn="ctr">
              <a:defRPr sz="1200" b="0">
                <a:solidFill>
                  <a:schemeClr val="tx2"/>
                </a:solidFill>
                <a:latin typeface="+mn-lt"/>
                <a:ea typeface="+mn-ea"/>
                <a:cs typeface="+mn-cs"/>
              </a:defRPr>
            </a:lvl1pPr>
          </a:lstStyle>
          <a:p>
            <a:r>
              <a:rPr lang="de-DE"/>
              <a:t>QR-Code</a:t>
            </a:r>
          </a:p>
        </p:txBody>
      </p:sp>
      <p:sp>
        <p:nvSpPr>
          <p:cNvPr id="7" name="QR Caption"/>
          <p:cNvSpPr>
            <a:spLocks noGrp="1"/>
          </p:cNvSpPr>
          <p:nvPr>
            <p:ph type="body" idx="16" hasCustomPrompt="1"/>
          </p:nvPr>
        </p:nvSpPr>
        <p:spPr>
          <a:xfrm>
            <a:off x="8732520" y="4434840"/>
            <a:ext cx="2743200" cy="411480"/>
          </a:xfrm>
          <a:prstGeom prst="rect">
            <a:avLst/>
          </a:prstGeom>
        </p:spPr>
        <p:txBody>
          <a:bodyPr lIns="0" tIns="0" rIns="0" bIns="0" anchor="ctr" wrap="square"/>
          <a:lstStyle>
            <a:lvl1pPr algn="ctr" eaLnBrk="1" hangingPunct="1">
              <a:defRPr sz="1300">
                <a:solidFill>
                  <a:schemeClr val="tx2"/>
                </a:solidFill>
                <a:latin typeface="+mn-lt"/>
                <a:ea typeface="+mn-ea"/>
                <a:cs typeface="+mn-cs"/>
              </a:defRPr>
            </a:lvl1pPr>
          </a:lstStyle>
          <a:p>
            <a:r>
              <a:rPr lang="de-DE"/>
              <a:t>Publikation / Website der AG</a:t>
            </a: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548640" y="640080"/>
            <a:ext cx="11094415" cy="658368"/>
          </a:xfrm>
          <a:prstGeom prst="rect">
            <a:avLst/>
          </a:prstGeom>
        </p:spPr>
        <p:txBody>
          <a:bodyPr lIns="36576" tIns="36576" rIns="36576" bIns="36576" anchor="t" wrap="square">
            <a:normAutofit/>
          </a:bodyPr>
          <a:lstStyle>
            <a:lvl1pPr algn="l" eaLnBrk="1" hangingPunct="1">
              <a:defRPr>
                <a:latin typeface="+mn-lt"/>
                <a:ea typeface="+mn-ea"/>
                <a:cs typeface="+mn-cs"/>
              </a:defRPr>
            </a:lvl1pPr>
          </a:lstStyle>
          <a:p>
            <a:r>
              <a:rPr lang="de-DE"/>
              <a:t>Mastertitelformat bearbeiten</a:t>
            </a:r>
          </a:p>
        </p:txBody>
      </p:sp>
      <p:sp>
        <p:nvSpPr>
          <p:cNvPr id="3" name="Text Placeholder"/>
          <p:cNvSpPr>
            <a:spLocks noGrp="1"/>
          </p:cNvSpPr>
          <p:nvPr>
            <p:ph type="body" idx="1"/>
          </p:nvPr>
        </p:nvSpPr>
        <p:spPr>
          <a:xfrm>
            <a:off x="548640" y="1691640"/>
            <a:ext cx="11094415" cy="4480560"/>
          </a:xfrm>
          <a:prstGeom prst="rect">
            <a:avLst/>
          </a:prstGeom>
        </p:spPr>
        <p:txBody>
          <a:bodyPr lIns="36576" tIns="36576" rIns="36576" bIns="36576" anchor="t" wrap="square">
            <a:normAutofit/>
          </a:bodyPr>
          <a:lstStyle>
            <a:lvl1pPr algn="l" eaLnBrk="1" hangingPunct="1">
              <a:defRPr>
                <a:latin typeface="+mn-lt"/>
                <a:ea typeface="+mn-ea"/>
                <a:cs typeface="+mn-cs"/>
              </a:defRPr>
            </a:lvl1pPr>
          </a:lstStyle>
          <a:p>
            <a:r>
              <a:rPr lang="de-DE"/>
              <a:t>Mastertextformat bearbeiten</a:t>
            </a:r>
          </a:p>
        </p:txBody>
      </p:sp>
      <p:sp>
        <p:nvSpPr>
          <p:cNvPr id="1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de-DE"/>
              <a:t/>
            </a:r>
          </a:p>
        </p:txBody>
      </p:sp>
      <p:sp>
        <p:nvSpPr>
          <p:cNvPr id="1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de-DE"/>
              <a:t/>
            </a:r>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xStyles>
    <p:titleStyle>
      <a:lvl1pPr algn="l" eaLnBrk="1" hangingPunct="1">
        <a:lnSpc>
          <a:spcPct val="105000"/>
        </a:lnSpc>
        <a:defRPr sz="2800" b="1">
          <a:solidFill>
            <a:schemeClr val="tx1"/>
          </a:solidFill>
          <a:latin typeface="+mj-lt"/>
          <a:ea typeface="+mj-ea"/>
          <a:cs typeface="+mj-cs"/>
        </a:defRPr>
      </a:lvl1pPr>
    </p:titleStyle>
    <p:bodyStyle>
      <a:lvl1pPr marL="0" indent="0" algn="l" eaLnBrk="1" hangingPunct="1">
        <a:lnSpc>
          <a:spcPct val="125000"/>
        </a:lnSpc>
        <a:spcBef>
          <a:spcPts val="800"/>
        </a:spcBef>
        <a:buNone/>
        <a:defRPr sz="1800">
          <a:solidFill>
            <a:schemeClr val="tx1"/>
          </a:solidFill>
          <a:latin typeface="+mn-lt"/>
          <a:ea typeface="+mn-ea"/>
          <a:cs typeface="+mn-cs"/>
        </a:defRPr>
      </a:lvl1pPr>
      <a:lvl2pPr marL="285750" indent="-285750" algn="l" eaLnBrk="1" hangingPunct="1">
        <a:lnSpc>
          <a:spcPct val="125000"/>
        </a:lnSpc>
        <a:spcBef>
          <a:spcPts val="400"/>
        </a:spcBef>
        <a:buClr>
          <a:schemeClr val="accent1"/>
        </a:buClr>
        <a:buFont typeface="Arial"/>
        <a:buChar char="•"/>
        <a:defRPr sz="1600">
          <a:solidFill>
            <a:schemeClr val="tx1"/>
          </a:solidFill>
          <a:latin typeface="+mn-lt"/>
          <a:ea typeface="+mn-ea"/>
          <a:cs typeface="+mn-cs"/>
        </a:defRPr>
      </a:lvl2pPr>
      <a:lvl3pPr marL="571500" indent="-285750" algn="l" eaLnBrk="1" hangingPunct="1">
        <a:lnSpc>
          <a:spcPct val="125000"/>
        </a:lnSpc>
        <a:spcBef>
          <a:spcPts val="300"/>
        </a:spcBef>
        <a:buClr>
          <a:schemeClr val="accent4"/>
        </a:buClr>
        <a:buFont typeface="Arial"/>
        <a:buChar char="–"/>
        <a:defRPr sz="1400">
          <a:solidFill>
            <a:schemeClr val="tx1"/>
          </a:solidFill>
          <a:latin typeface="+mn-lt"/>
          <a:ea typeface="+mn-ea"/>
          <a:cs typeface="+mn-cs"/>
        </a:defRPr>
      </a:lvl3pPr>
    </p:bodyStyle>
    <p:otherStyle>
      <a:defPPr eaLnBrk="1" hangingPunct="1">
        <a:defRPr lang="de-DE"/>
      </a:def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jpg"/><Relationship Id="rId3" Type="http://schemas.openxmlformats.org/officeDocument/2006/relationships/chart" Target="../charts/chart1.xml"/><Relationship Id="rId4" Type="http://schemas.openxmlformats.org/officeDocument/2006/relationships/chart" Target="../charts/chart2.xml"/><Relationship Id="rId5" Type="http://schemas.openxmlformats.org/officeDocument/2006/relationships/chart" Target="../charts/chart3.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hyperlink" Target="https://sci-draw.com/de/ai-drawing?prompt=poster-background&amp;utm_source=template&amp;utm_medium=pptx&amp;utm_campaign=poster-spotlight-de&amp;utm_content=spotlight-background" TargetMode="External"/><Relationship Id="rId3" Type="http://schemas.openxmlformats.org/officeDocument/2006/relationships/hyperlink" Target="https://sci-draw.com/de/ai-drawing?prompt=poster-mechanism&amp;utm_source=template&amp;utm_medium=pptx&amp;utm_campaign=poster-spotlight-de&amp;utm_content=spotlight-mechanism"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30275784" cy="65836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 name="Rectangle 2"/>
          <p:cNvSpPr/>
          <p:nvPr/>
        </p:nvSpPr>
        <p:spPr>
          <a:xfrm>
            <a:off x="0" y="6583680"/>
            <a:ext cx="30275784" cy="164592"/>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 name="Rectangle 3"/>
          <p:cNvSpPr/>
          <p:nvPr/>
        </p:nvSpPr>
        <p:spPr>
          <a:xfrm>
            <a:off x="914400" y="1645920"/>
            <a:ext cx="3291840" cy="32918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r>
              <a:rPr sz="2200" lang="de-DE" altLang="en-US">
                <a:solidFill>
                  <a:schemeClr val="accent4"/>
                </a:solidFill>
              </a:rPr>
              <a:t>Logo</a:t>
            </a:r>
          </a:p>
        </p:txBody>
      </p:sp>
      <p:sp>
        <p:nvSpPr>
          <p:cNvPr id="5" name="Rectangle 4"/>
          <p:cNvSpPr/>
          <p:nvPr/>
        </p:nvSpPr>
        <p:spPr>
          <a:xfrm>
            <a:off x="26069544" y="1645920"/>
            <a:ext cx="3291840" cy="32918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r>
              <a:rPr sz="2200" lang="de-DE" altLang="en-US">
                <a:solidFill>
                  <a:schemeClr val="accent4"/>
                </a:solidFill>
              </a:rPr>
              <a:t>Logo</a:t>
            </a:r>
          </a:p>
        </p:txBody>
      </p:sp>
      <p:sp>
        <p:nvSpPr>
          <p:cNvPr id="6" name="TextBox 5"/>
          <p:cNvSpPr txBox="1"/>
          <p:nvPr/>
        </p:nvSpPr>
        <p:spPr>
          <a:xfrm>
            <a:off x="4937759" y="320040"/>
            <a:ext cx="20400264" cy="3950208"/>
          </a:xfrm>
          <a:prstGeom prst="rect">
            <a:avLst/>
          </a:prstGeom>
          <a:noFill/>
        </p:spPr>
        <p:txBody>
          <a:bodyPr wrap="square" anchor="ctr" lIns="0" rIns="0" tIns="0" bIns="0">
            <a:spAutoFit/>
          </a:bodyPr>
          <a:lstStyle/>
          <a:p>
            <a:pPr eaLnBrk="1" hangingPunct="1" algn="ctr">
              <a:lnSpc>
                <a:spcPct val="108000"/>
              </a:lnSpc>
            </a:pPr>
            <a:r>
              <a:rPr lang="de-DE" altLang="en-US" sz="8800" b="1">
                <a:solidFill>
                  <a:srgbClr val="FFFFFF"/>
                </a:solidFill>
              </a:rPr>
              <a:t>Dysbiose fördert Leberverfettung</a:t>
            </a:r>
            <a:br>
              <a:rPr lang="de-DE" altLang="en-US" sz="8800" b="1">
                <a:solidFill>
                  <a:srgbClr val="FFFFFF"/>
                </a:solidFill>
              </a:rPr>
            </a:br>
            <a:r>
              <a:rPr lang="de-DE" altLang="en-US" sz="8800" b="1">
                <a:solidFill>
                  <a:srgbClr val="FFFFFF"/>
                </a:solidFill>
              </a:rPr>
              <a:t>über die Gallensäure-FXR-Achse</a:t>
            </a:r>
          </a:p>
        </p:txBody>
      </p:sp>
      <p:sp>
        <p:nvSpPr>
          <p:cNvPr id="7" name="TextBox 6"/>
          <p:cNvSpPr txBox="1"/>
          <p:nvPr/>
        </p:nvSpPr>
        <p:spPr>
          <a:xfrm>
            <a:off x="4937759" y="4345228"/>
            <a:ext cx="20400264" cy="921715"/>
          </a:xfrm>
          <a:prstGeom prst="rect">
            <a:avLst/>
          </a:prstGeom>
          <a:noFill/>
        </p:spPr>
        <p:txBody>
          <a:bodyPr wrap="square" anchor="ctr" lIns="0" rIns="0" tIns="0" bIns="0">
            <a:spAutoFit/>
          </a:bodyPr>
          <a:lstStyle/>
          <a:p>
            <a:pPr eaLnBrk="1" hangingPunct="1" algn="ctr">
              <a:lnSpc>
                <a:spcPct val="120000"/>
              </a:lnSpc>
            </a:pPr>
            <a:r>
              <a:rPr lang="de-DE" altLang="en-US" sz="4000">
                <a:solidFill>
                  <a:srgbClr val="FFFFFF"/>
                </a:solidFill>
              </a:rPr>
              <a:t>Anna Beispiel¹, Jonas Muster¹, Max Mustermann²*</a:t>
            </a:r>
          </a:p>
        </p:txBody>
      </p:sp>
      <p:sp>
        <p:nvSpPr>
          <p:cNvPr id="8" name="TextBox 7"/>
          <p:cNvSpPr txBox="1"/>
          <p:nvPr/>
        </p:nvSpPr>
        <p:spPr>
          <a:xfrm>
            <a:off x="4937759" y="5332780"/>
            <a:ext cx="20400264" cy="921715"/>
          </a:xfrm>
          <a:prstGeom prst="rect">
            <a:avLst/>
          </a:prstGeom>
          <a:noFill/>
        </p:spPr>
        <p:txBody>
          <a:bodyPr wrap="square" anchor="ctr" lIns="0" rIns="0" tIns="0" bIns="0">
            <a:spAutoFit/>
          </a:bodyPr>
          <a:lstStyle/>
          <a:p>
            <a:pPr eaLnBrk="1" hangingPunct="1" algn="ctr">
              <a:lnSpc>
                <a:spcPct val="120000"/>
              </a:lnSpc>
            </a:pPr>
            <a:r>
              <a:rPr lang="de-DE" altLang="en-US" sz="3000">
                <a:solidFill>
                  <a:srgbClr val="C9D6E8"/>
                </a:solidFill>
              </a:rPr>
              <a:t>¹ Institut für Ernährungsmedizin, Universität XX   ² Universitätsklinikum XX   * name@uni-xx.de</a:t>
            </a:r>
          </a:p>
        </p:txBody>
      </p:sp>
      <p:sp>
        <p:nvSpPr>
          <p:cNvPr id="9" name="Rectangle 8"/>
          <p:cNvSpPr/>
          <p:nvPr/>
        </p:nvSpPr>
        <p:spPr>
          <a:xfrm>
            <a:off x="0" y="41614344"/>
            <a:ext cx="30275784" cy="118872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10" name="TextBox 9"/>
          <p:cNvSpPr txBox="1"/>
          <p:nvPr/>
        </p:nvSpPr>
        <p:spPr>
          <a:xfrm>
            <a:off x="914400" y="41614344"/>
            <a:ext cx="28446984" cy="1188720"/>
          </a:xfrm>
          <a:prstGeom prst="rect">
            <a:avLst/>
          </a:prstGeom>
          <a:noFill/>
        </p:spPr>
        <p:txBody>
          <a:bodyPr wrap="square" anchor="ctr" lIns="0" rIns="0" tIns="0" bIns="0">
            <a:spAutoFit/>
          </a:bodyPr>
          <a:lstStyle/>
          <a:p>
            <a:pPr eaLnBrk="1" hangingPunct="1">
              <a:lnSpc>
                <a:spcPct val="120000"/>
              </a:lnSpc>
            </a:pPr>
            <a:r>
              <a:rPr lang="de-DE" altLang="en-US" sz="2200">
                <a:solidFill>
                  <a:srgbClr val="5F6B78"/>
                </a:solidFill>
              </a:rPr>
              <a:t>SciDraw AI Postervorlage · sci-draw.com   |   Beispielversion: Forschungsinhalte und Daten sind fiktiv und zeigen nur das Layout</a:t>
            </a:r>
          </a:p>
        </p:txBody>
      </p:sp>
      <p:sp>
        <p:nvSpPr>
          <p:cNvPr id="11" name="Rectangle 10"/>
          <p:cNvSpPr/>
          <p:nvPr/>
        </p:nvSpPr>
        <p:spPr>
          <a:xfrm>
            <a:off x="914400" y="7479792"/>
            <a:ext cx="28446984" cy="66751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12" name="TextBox 11"/>
          <p:cNvSpPr txBox="1"/>
          <p:nvPr/>
        </p:nvSpPr>
        <p:spPr>
          <a:xfrm>
            <a:off x="1828800" y="8211312"/>
            <a:ext cx="11145072" cy="1097280"/>
          </a:xfrm>
          <a:prstGeom prst="rect">
            <a:avLst/>
          </a:prstGeom>
          <a:noFill/>
        </p:spPr>
        <p:txBody>
          <a:bodyPr wrap="square" anchor="t" lIns="0" rIns="0" tIns="0" bIns="0">
            <a:spAutoFit/>
          </a:bodyPr>
          <a:lstStyle/>
          <a:p>
            <a:pPr eaLnBrk="1" hangingPunct="1">
              <a:lnSpc>
                <a:spcPct val="120000"/>
              </a:lnSpc>
            </a:pPr>
            <a:r>
              <a:rPr lang="de-DE" altLang="en-US" sz="4000" b="1">
                <a:solidFill>
                  <a:srgbClr val="F2C66D"/>
                </a:solidFill>
              </a:rPr>
              <a:t>Kernaussage</a:t>
            </a:r>
          </a:p>
        </p:txBody>
      </p:sp>
      <p:sp>
        <p:nvSpPr>
          <p:cNvPr id="13" name="TextBox 12"/>
          <p:cNvSpPr txBox="1"/>
          <p:nvPr/>
        </p:nvSpPr>
        <p:spPr>
          <a:xfrm>
            <a:off x="1828800" y="9491472"/>
            <a:ext cx="11145072" cy="4114800"/>
          </a:xfrm>
          <a:prstGeom prst="rect">
            <a:avLst/>
          </a:prstGeom>
          <a:noFill/>
        </p:spPr>
        <p:txBody>
          <a:bodyPr wrap="square" anchor="ctr" lIns="0" rIns="0" tIns="0" bIns="0">
            <a:spAutoFit/>
          </a:bodyPr>
          <a:lstStyle/>
          <a:p>
            <a:pPr eaLnBrk="1" hangingPunct="1">
              <a:lnSpc>
                <a:spcPct val="130000"/>
              </a:lnSpc>
            </a:pPr>
            <a:r>
              <a:rPr lang="de-DE" altLang="en-US" sz="6000" b="1">
                <a:solidFill>
                  <a:srgbClr val="FFFFFF"/>
                </a:solidFill>
              </a:rPr>
              <a:t>Darmdysbiose fördert über die Gallensäure-FXR-Achse die Fettleber.</a:t>
            </a:r>
          </a:p>
        </p:txBody>
      </p:sp>
      <p:sp>
        <p:nvSpPr>
          <p:cNvPr id="14" name="Rectangle 13"/>
          <p:cNvSpPr/>
          <p:nvPr/>
        </p:nvSpPr>
        <p:spPr>
          <a:xfrm>
            <a:off x="13431072" y="8028431"/>
            <a:ext cx="15381671" cy="55778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pic>
        <p:nvPicPr>
          <p:cNvPr id="15" name="Picture 14" descr="mechanism.jpg"/>
          <p:cNvPicPr>
            <a:picLocks noChangeAspect="1"/>
          </p:cNvPicPr>
          <p:nvPr/>
        </p:nvPicPr>
        <p:blipFill>
          <a:blip r:embed="rId2"/>
          <a:stretch>
            <a:fillRect/>
          </a:stretch>
        </p:blipFill>
        <p:spPr>
          <a:xfrm>
            <a:off x="17248354" y="8302751"/>
            <a:ext cx="7747108" cy="5029200"/>
          </a:xfrm>
          <a:prstGeom prst="rect">
            <a:avLst/>
          </a:prstGeom>
        </p:spPr>
      </p:pic>
      <p:sp>
        <p:nvSpPr>
          <p:cNvPr id="16" name="Rectangle 15"/>
          <p:cNvSpPr/>
          <p:nvPr/>
        </p:nvSpPr>
        <p:spPr>
          <a:xfrm>
            <a:off x="914400" y="14840712"/>
            <a:ext cx="9025128" cy="8412480"/>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17" name="Rectangle 16"/>
          <p:cNvSpPr/>
          <p:nvPr/>
        </p:nvSpPr>
        <p:spPr>
          <a:xfrm>
            <a:off x="914400" y="14840712"/>
            <a:ext cx="9025128"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18" name="TextBox 17"/>
          <p:cNvSpPr txBox="1"/>
          <p:nvPr/>
        </p:nvSpPr>
        <p:spPr>
          <a:xfrm>
            <a:off x="1463040" y="14840712"/>
            <a:ext cx="7927848" cy="1041400"/>
          </a:xfrm>
          <a:prstGeom prst="rect">
            <a:avLst/>
          </a:prstGeom>
          <a:noFill/>
        </p:spPr>
        <p:txBody>
          <a:bodyPr wrap="square" anchor="ctr" lIns="0" rIns="0" tIns="0" bIns="0">
            <a:spAutoFit/>
          </a:bodyPr>
          <a:lstStyle/>
          <a:p>
            <a:pPr eaLnBrk="1" hangingPunct="1">
              <a:lnSpc>
                <a:spcPct val="115000"/>
              </a:lnSpc>
            </a:pPr>
            <a:r>
              <a:rPr lang="de-DE" altLang="en-US" sz="4000" b="1">
                <a:solidFill>
                  <a:srgbClr val="FFFFFF"/>
                </a:solidFill>
              </a:rPr>
              <a:t>Ergebnis 1: Mehr Leberfett</a:t>
            </a:r>
          </a:p>
        </p:txBody>
      </p:sp>
      <p:graphicFrame>
        <p:nvGraphicFramePr>
          <p:cNvPr id="19" name="Chart 18"/>
          <p:cNvGraphicFramePr>
            <a:graphicFrameLocks noGrp="1"/>
          </p:cNvGraphicFramePr>
          <p:nvPr/>
        </p:nvGraphicFramePr>
        <p:xfrm>
          <a:off x="1463040" y="16430752"/>
          <a:ext cx="7927848" cy="5206999"/>
        </p:xfrm>
        <a:graphic>
          <a:graphicData uri="http://schemas.openxmlformats.org/drawingml/2006/chart">
            <c:chart xmlns:c="http://schemas.openxmlformats.org/drawingml/2006/chart" r:id="rId3"/>
          </a:graphicData>
        </a:graphic>
      </p:graphicFrame>
      <p:sp>
        <p:nvSpPr>
          <p:cNvPr id="20" name="TextBox 19"/>
          <p:cNvSpPr txBox="1"/>
          <p:nvPr/>
        </p:nvSpPr>
        <p:spPr>
          <a:xfrm>
            <a:off x="1463040" y="21912072"/>
            <a:ext cx="7927848" cy="792480"/>
          </a:xfrm>
          <a:prstGeom prst="rect">
            <a:avLst/>
          </a:prstGeom>
          <a:noFill/>
        </p:spPr>
        <p:txBody>
          <a:bodyPr wrap="square" anchor="t" lIns="0" rIns="0" tIns="0" bIns="0">
            <a:spAutoFit/>
          </a:bodyPr>
          <a:lstStyle/>
          <a:p>
            <a:pPr eaLnBrk="1" hangingPunct="1">
              <a:lnSpc>
                <a:spcPct val="130000"/>
              </a:lnSpc>
            </a:pPr>
            <a:r>
              <a:rPr lang="de-DE" altLang="en-US" sz="2400">
                <a:solidFill>
                  <a:srgbClr val="5F6B78"/>
                </a:solidFill>
              </a:rPr>
              <a:t>Abb. 3  Leber-Triglyceride (Beispieldaten, MW ± SD, n = 10)</a:t>
            </a:r>
          </a:p>
        </p:txBody>
      </p:sp>
      <p:sp>
        <p:nvSpPr>
          <p:cNvPr id="21" name="Rectangle 20"/>
          <p:cNvSpPr/>
          <p:nvPr/>
        </p:nvSpPr>
        <p:spPr>
          <a:xfrm>
            <a:off x="10625328" y="14840712"/>
            <a:ext cx="9025128" cy="8412480"/>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2" name="Rectangle 21"/>
          <p:cNvSpPr/>
          <p:nvPr/>
        </p:nvSpPr>
        <p:spPr>
          <a:xfrm>
            <a:off x="10625328" y="14840712"/>
            <a:ext cx="9025128" cy="1625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TextBox 22"/>
          <p:cNvSpPr txBox="1"/>
          <p:nvPr/>
        </p:nvSpPr>
        <p:spPr>
          <a:xfrm>
            <a:off x="11173967" y="14840712"/>
            <a:ext cx="7927848" cy="1625600"/>
          </a:xfrm>
          <a:prstGeom prst="rect">
            <a:avLst/>
          </a:prstGeom>
          <a:noFill/>
        </p:spPr>
        <p:txBody>
          <a:bodyPr wrap="square" anchor="ctr" lIns="0" rIns="0" tIns="0" bIns="0">
            <a:spAutoFit/>
          </a:bodyPr>
          <a:lstStyle/>
          <a:p>
            <a:pPr eaLnBrk="1" hangingPunct="1">
              <a:lnSpc>
                <a:spcPct val="115000"/>
              </a:lnSpc>
            </a:pPr>
            <a:r>
              <a:rPr lang="de-DE" altLang="en-US" sz="4000" b="1">
                <a:solidFill>
                  <a:srgbClr val="FFFFFF"/>
                </a:solidFill>
              </a:rPr>
              <a:t>Ergebnis 2: Veränderte Darmflora</a:t>
            </a:r>
          </a:p>
        </p:txBody>
      </p:sp>
      <p:graphicFrame>
        <p:nvGraphicFramePr>
          <p:cNvPr id="24" name="Chart 23"/>
          <p:cNvGraphicFramePr>
            <a:graphicFrameLocks noGrp="1"/>
          </p:cNvGraphicFramePr>
          <p:nvPr/>
        </p:nvGraphicFramePr>
        <p:xfrm>
          <a:off x="11173967" y="17014952"/>
          <a:ext cx="7927848" cy="4622799"/>
        </p:xfrm>
        <a:graphic>
          <a:graphicData uri="http://schemas.openxmlformats.org/drawingml/2006/chart">
            <c:chart xmlns:c="http://schemas.openxmlformats.org/drawingml/2006/chart" r:id="rId4"/>
          </a:graphicData>
        </a:graphic>
      </p:graphicFrame>
      <p:sp>
        <p:nvSpPr>
          <p:cNvPr id="25" name="TextBox 24"/>
          <p:cNvSpPr txBox="1"/>
          <p:nvPr/>
        </p:nvSpPr>
        <p:spPr>
          <a:xfrm>
            <a:off x="11173967" y="21912072"/>
            <a:ext cx="7927848" cy="792480"/>
          </a:xfrm>
          <a:prstGeom prst="rect">
            <a:avLst/>
          </a:prstGeom>
          <a:noFill/>
        </p:spPr>
        <p:txBody>
          <a:bodyPr wrap="square" anchor="t" lIns="0" rIns="0" tIns="0" bIns="0">
            <a:spAutoFit/>
          </a:bodyPr>
          <a:lstStyle/>
          <a:p>
            <a:pPr eaLnBrk="1" hangingPunct="1">
              <a:lnSpc>
                <a:spcPct val="130000"/>
              </a:lnSpc>
            </a:pPr>
            <a:r>
              <a:rPr lang="de-DE" altLang="en-US" sz="2400">
                <a:solidFill>
                  <a:srgbClr val="5F6B78"/>
                </a:solidFill>
              </a:rPr>
              <a:t>Abb. 4  Darmflora auf Phylum-Ebene (Beispieldaten)</a:t>
            </a:r>
          </a:p>
        </p:txBody>
      </p:sp>
      <p:sp>
        <p:nvSpPr>
          <p:cNvPr id="26" name="Rectangle 25"/>
          <p:cNvSpPr/>
          <p:nvPr/>
        </p:nvSpPr>
        <p:spPr>
          <a:xfrm>
            <a:off x="20336256" y="14840712"/>
            <a:ext cx="9025128" cy="8412480"/>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20336256" y="14840712"/>
            <a:ext cx="9025128" cy="1625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20884896" y="14840712"/>
            <a:ext cx="7927848" cy="1625600"/>
          </a:xfrm>
          <a:prstGeom prst="rect">
            <a:avLst/>
          </a:prstGeom>
          <a:noFill/>
        </p:spPr>
        <p:txBody>
          <a:bodyPr wrap="square" anchor="ctr" lIns="0" rIns="0" tIns="0" bIns="0">
            <a:spAutoFit/>
          </a:bodyPr>
          <a:lstStyle/>
          <a:p>
            <a:pPr eaLnBrk="1" hangingPunct="1">
              <a:lnSpc>
                <a:spcPct val="115000"/>
              </a:lnSpc>
            </a:pPr>
            <a:r>
              <a:rPr lang="de-DE" altLang="en-US" sz="4000" b="1">
                <a:solidFill>
                  <a:srgbClr val="FFFFFF"/>
                </a:solidFill>
              </a:rPr>
              <a:t>Ergebnis 3: Verändertes Gallensäureprofil</a:t>
            </a:r>
          </a:p>
        </p:txBody>
      </p:sp>
      <p:graphicFrame>
        <p:nvGraphicFramePr>
          <p:cNvPr id="29" name="Chart 28"/>
          <p:cNvGraphicFramePr>
            <a:graphicFrameLocks noGrp="1"/>
          </p:cNvGraphicFramePr>
          <p:nvPr/>
        </p:nvGraphicFramePr>
        <p:xfrm>
          <a:off x="20884896" y="17014952"/>
          <a:ext cx="7927848" cy="4622799"/>
        </p:xfrm>
        <a:graphic>
          <a:graphicData uri="http://schemas.openxmlformats.org/drawingml/2006/chart">
            <c:chart xmlns:c="http://schemas.openxmlformats.org/drawingml/2006/chart" r:id="rId5"/>
          </a:graphicData>
        </a:graphic>
      </p:graphicFrame>
      <p:sp>
        <p:nvSpPr>
          <p:cNvPr id="30" name="TextBox 29"/>
          <p:cNvSpPr txBox="1"/>
          <p:nvPr/>
        </p:nvSpPr>
        <p:spPr>
          <a:xfrm>
            <a:off x="20884896" y="21912072"/>
            <a:ext cx="7927848" cy="792480"/>
          </a:xfrm>
          <a:prstGeom prst="rect">
            <a:avLst/>
          </a:prstGeom>
          <a:noFill/>
        </p:spPr>
        <p:txBody>
          <a:bodyPr wrap="square" anchor="t" lIns="0" rIns="0" tIns="0" bIns="0">
            <a:spAutoFit/>
          </a:bodyPr>
          <a:lstStyle/>
          <a:p>
            <a:pPr eaLnBrk="1" hangingPunct="1">
              <a:lnSpc>
                <a:spcPct val="130000"/>
              </a:lnSpc>
            </a:pPr>
            <a:r>
              <a:rPr lang="de-DE" altLang="en-US" sz="2400">
                <a:solidFill>
                  <a:srgbClr val="5F6B78"/>
                </a:solidFill>
              </a:rPr>
              <a:t>Abb. 5  Konjugierte Gallensäuren im Serum (Beispieldaten, MW ± SD)</a:t>
            </a:r>
          </a:p>
        </p:txBody>
      </p:sp>
      <p:sp>
        <p:nvSpPr>
          <p:cNvPr id="31" name="Rectangle 30"/>
          <p:cNvSpPr/>
          <p:nvPr/>
        </p:nvSpPr>
        <p:spPr>
          <a:xfrm>
            <a:off x="914400" y="23938992"/>
            <a:ext cx="9025128" cy="5111157"/>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Rectangle 31"/>
          <p:cNvSpPr/>
          <p:nvPr/>
        </p:nvSpPr>
        <p:spPr>
          <a:xfrm>
            <a:off x="914400" y="23938992"/>
            <a:ext cx="9025128"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3" name="TextBox 32"/>
          <p:cNvSpPr txBox="1"/>
          <p:nvPr/>
        </p:nvSpPr>
        <p:spPr>
          <a:xfrm>
            <a:off x="1463040" y="23938992"/>
            <a:ext cx="7927848" cy="1041400"/>
          </a:xfrm>
          <a:prstGeom prst="rect">
            <a:avLst/>
          </a:prstGeom>
          <a:noFill/>
        </p:spPr>
        <p:txBody>
          <a:bodyPr wrap="square" anchor="ctr" lIns="0" rIns="0" tIns="0" bIns="0">
            <a:spAutoFit/>
          </a:bodyPr>
          <a:lstStyle/>
          <a:p>
            <a:pPr eaLnBrk="1" hangingPunct="1">
              <a:lnSpc>
                <a:spcPct val="115000"/>
              </a:lnSpc>
            </a:pPr>
            <a:r>
              <a:rPr lang="de-DE" altLang="en-US" sz="4000" b="1">
                <a:solidFill>
                  <a:srgbClr val="FFFFFF"/>
                </a:solidFill>
              </a:rPr>
              <a:t>Hintergrund</a:t>
            </a:r>
          </a:p>
        </p:txBody>
      </p:sp>
      <p:sp>
        <p:nvSpPr>
          <p:cNvPr id="34" name="TextBox 33"/>
          <p:cNvSpPr txBox="1"/>
          <p:nvPr/>
        </p:nvSpPr>
        <p:spPr>
          <a:xfrm>
            <a:off x="1463040" y="25529032"/>
            <a:ext cx="7927848" cy="2499359"/>
          </a:xfrm>
          <a:prstGeom prst="rect">
            <a:avLst/>
          </a:prstGeom>
          <a:noFill/>
        </p:spPr>
        <p:txBody>
          <a:bodyPr wrap="square" anchor="t" lIns="0" rIns="0" tIns="0" bIns="0">
            <a:spAutoFit/>
          </a:bodyPr>
          <a:lstStyle/>
          <a:p>
            <a:pPr eaLnBrk="1" hangingPunct="1">
              <a:lnSpc>
                <a:spcPct val="145000"/>
              </a:lnSpc>
              <a:spcBef>
                <a:spcPts val="0"/>
              </a:spcBef>
            </a:pPr>
            <a:r>
              <a:rPr lang="de-DE" altLang="en-US" sz="3200"/>
              <a:t>Die Darmflora verändert Gallensäuren, die über die Pfortader auf die Leber wirken. Verursacht das die Fettleber?</a:t>
            </a:r>
          </a:p>
        </p:txBody>
      </p:sp>
      <p:sp>
        <p:nvSpPr>
          <p:cNvPr id="35" name="Rectangle 34"/>
          <p:cNvSpPr/>
          <p:nvPr/>
        </p:nvSpPr>
        <p:spPr>
          <a:xfrm>
            <a:off x="914400" y="29735949"/>
            <a:ext cx="9025128" cy="4120557"/>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6" name="Rectangle 35"/>
          <p:cNvSpPr/>
          <p:nvPr/>
        </p:nvSpPr>
        <p:spPr>
          <a:xfrm>
            <a:off x="914400" y="29735949"/>
            <a:ext cx="9025128" cy="10414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7" name="TextBox 36"/>
          <p:cNvSpPr txBox="1"/>
          <p:nvPr/>
        </p:nvSpPr>
        <p:spPr>
          <a:xfrm>
            <a:off x="1463040" y="29735949"/>
            <a:ext cx="7927848" cy="1041400"/>
          </a:xfrm>
          <a:prstGeom prst="rect">
            <a:avLst/>
          </a:prstGeom>
          <a:noFill/>
        </p:spPr>
        <p:txBody>
          <a:bodyPr wrap="square" anchor="ctr" lIns="0" rIns="0" tIns="0" bIns="0">
            <a:spAutoFit/>
          </a:bodyPr>
          <a:lstStyle/>
          <a:p>
            <a:pPr eaLnBrk="1" hangingPunct="1">
              <a:lnSpc>
                <a:spcPct val="115000"/>
              </a:lnSpc>
            </a:pPr>
            <a:r>
              <a:rPr lang="de-DE" altLang="en-US" sz="4000" b="1">
                <a:solidFill>
                  <a:srgbClr val="FFFFFF"/>
                </a:solidFill>
              </a:rPr>
              <a:t>Fragestellung</a:t>
            </a:r>
          </a:p>
        </p:txBody>
      </p:sp>
      <p:sp>
        <p:nvSpPr>
          <p:cNvPr id="38" name="TextBox 37"/>
          <p:cNvSpPr txBox="1"/>
          <p:nvPr/>
        </p:nvSpPr>
        <p:spPr>
          <a:xfrm>
            <a:off x="1463040" y="31325989"/>
            <a:ext cx="7927848" cy="1981877"/>
          </a:xfrm>
          <a:prstGeom prst="rect">
            <a:avLst/>
          </a:prstGeom>
          <a:noFill/>
        </p:spPr>
        <p:txBody>
          <a:bodyPr wrap="square" anchor="ctr" lIns="0" rIns="0" tIns="0" bIns="0">
            <a:spAutoFit/>
          </a:bodyPr>
          <a:lstStyle/>
          <a:p>
            <a:pPr eaLnBrk="1" hangingPunct="1">
              <a:lnSpc>
                <a:spcPct val="145000"/>
              </a:lnSpc>
              <a:spcBef>
                <a:spcPts val="0"/>
              </a:spcBef>
            </a:pPr>
            <a:r>
              <a:rPr lang="de-DE" altLang="en-US" sz="3600"/>
              <a:t>Fördert Dysbiose über Gallensäuren und FXR die Fettleber?</a:t>
            </a:r>
          </a:p>
        </p:txBody>
      </p:sp>
      <p:sp>
        <p:nvSpPr>
          <p:cNvPr id="39" name="Rectangle 38"/>
          <p:cNvSpPr/>
          <p:nvPr/>
        </p:nvSpPr>
        <p:spPr>
          <a:xfrm>
            <a:off x="914400" y="34542306"/>
            <a:ext cx="9025128" cy="6431957"/>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0" name="Rectangle 39"/>
          <p:cNvSpPr/>
          <p:nvPr/>
        </p:nvSpPr>
        <p:spPr>
          <a:xfrm>
            <a:off x="914400" y="34542306"/>
            <a:ext cx="9025128"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1" name="TextBox 40"/>
          <p:cNvSpPr txBox="1"/>
          <p:nvPr/>
        </p:nvSpPr>
        <p:spPr>
          <a:xfrm>
            <a:off x="1463040" y="34542306"/>
            <a:ext cx="7927848" cy="1041400"/>
          </a:xfrm>
          <a:prstGeom prst="rect">
            <a:avLst/>
          </a:prstGeom>
          <a:noFill/>
        </p:spPr>
        <p:txBody>
          <a:bodyPr wrap="square" anchor="ctr" lIns="0" rIns="0" tIns="0" bIns="0">
            <a:spAutoFit/>
          </a:bodyPr>
          <a:lstStyle/>
          <a:p>
            <a:pPr eaLnBrk="1" hangingPunct="1">
              <a:lnSpc>
                <a:spcPct val="115000"/>
              </a:lnSpc>
            </a:pPr>
            <a:r>
              <a:rPr lang="de-DE" altLang="en-US" sz="4000" b="1">
                <a:solidFill>
                  <a:srgbClr val="FFFFFF"/>
                </a:solidFill>
              </a:rPr>
              <a:t>Methoden</a:t>
            </a:r>
          </a:p>
        </p:txBody>
      </p:sp>
      <p:sp>
        <p:nvSpPr>
          <p:cNvPr id="42" name="TextBox 41"/>
          <p:cNvSpPr txBox="1"/>
          <p:nvPr/>
        </p:nvSpPr>
        <p:spPr>
          <a:xfrm>
            <a:off x="1463040" y="36132346"/>
            <a:ext cx="7927848" cy="3820159"/>
          </a:xfrm>
          <a:prstGeom prst="rect">
            <a:avLst/>
          </a:prstGeom>
          <a:noFill/>
        </p:spPr>
        <p:txBody>
          <a:bodyPr wrap="square" anchor="t" lIns="0" rIns="0" tIns="0" bIns="0">
            <a:spAutoFit/>
          </a:bodyPr>
          <a:lstStyle/>
          <a:p>
            <a:pPr eaLnBrk="1" hangingPunct="1">
              <a:lnSpc>
                <a:spcPct val="145000"/>
              </a:lnSpc>
              <a:spcBef>
                <a:spcPts val="0"/>
              </a:spcBef>
            </a:pPr>
            <a:r>
              <a:rPr lang="de-DE" altLang="en-US" sz="3200" b="1">
                <a:solidFill>
                  <a:schemeClr val="accent1"/>
                </a:solidFill>
              </a:rPr>
              <a:t>Modell  </a:t>
            </a:r>
            <a:r>
              <a:rPr lang="de-DE" altLang="en-US" sz="3200"/>
              <a:t>Mäuse: Kontrolle, HFD, HFD + FXR-Agonist (n = 10, 12 Wochen); Mikrobiota-Transfer.</a:t>
            </a:r>
          </a:p>
          <a:p>
            <a:pPr eaLnBrk="1" hangingPunct="1">
              <a:lnSpc>
                <a:spcPct val="145000"/>
              </a:lnSpc>
              <a:spcBef>
                <a:spcPts val="1120"/>
              </a:spcBef>
            </a:pPr>
            <a:r>
              <a:rPr lang="de-DE" altLang="en-US" sz="3200" b="1">
                <a:solidFill>
                  <a:schemeClr val="accent1"/>
                </a:solidFill>
              </a:rPr>
              <a:t>Messgrößen  </a:t>
            </a:r>
            <a:r>
              <a:rPr lang="de-DE" altLang="en-US" sz="3200"/>
              <a:t>16S-rRNA, Gallensäure-Metabolomik, Leberfett, FXR-Signalweg.</a:t>
            </a:r>
          </a:p>
        </p:txBody>
      </p:sp>
      <p:sp>
        <p:nvSpPr>
          <p:cNvPr id="43" name="Rectangle 42"/>
          <p:cNvSpPr/>
          <p:nvPr/>
        </p:nvSpPr>
        <p:spPr>
          <a:xfrm>
            <a:off x="10625328" y="23938992"/>
            <a:ext cx="9025128" cy="7161276"/>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4" name="Rectangle 43"/>
          <p:cNvSpPr/>
          <p:nvPr/>
        </p:nvSpPr>
        <p:spPr>
          <a:xfrm>
            <a:off x="10625328" y="23938992"/>
            <a:ext cx="9025128"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5" name="TextBox 44"/>
          <p:cNvSpPr txBox="1"/>
          <p:nvPr/>
        </p:nvSpPr>
        <p:spPr>
          <a:xfrm>
            <a:off x="11173967" y="23938992"/>
            <a:ext cx="7927848" cy="1041400"/>
          </a:xfrm>
          <a:prstGeom prst="rect">
            <a:avLst/>
          </a:prstGeom>
          <a:noFill/>
        </p:spPr>
        <p:txBody>
          <a:bodyPr wrap="square" anchor="ctr" lIns="0" rIns="0" tIns="0" bIns="0">
            <a:spAutoFit/>
          </a:bodyPr>
          <a:lstStyle/>
          <a:p>
            <a:pPr eaLnBrk="1" hangingPunct="1">
              <a:lnSpc>
                <a:spcPct val="115000"/>
              </a:lnSpc>
            </a:pPr>
            <a:r>
              <a:rPr lang="de-DE" altLang="en-US" sz="4000" b="1">
                <a:solidFill>
                  <a:srgbClr val="FFFFFF"/>
                </a:solidFill>
              </a:rPr>
              <a:t>Diskussion</a:t>
            </a:r>
          </a:p>
        </p:txBody>
      </p:sp>
      <p:sp>
        <p:nvSpPr>
          <p:cNvPr id="46" name="TextBox 45"/>
          <p:cNvSpPr txBox="1"/>
          <p:nvPr/>
        </p:nvSpPr>
        <p:spPr>
          <a:xfrm>
            <a:off x="11173967" y="25529032"/>
            <a:ext cx="7927848" cy="2499359"/>
          </a:xfrm>
          <a:prstGeom prst="rect">
            <a:avLst/>
          </a:prstGeom>
          <a:noFill/>
        </p:spPr>
        <p:txBody>
          <a:bodyPr wrap="square" anchor="t" lIns="0" rIns="0" tIns="0" bIns="0">
            <a:spAutoFit/>
          </a:bodyPr>
          <a:lstStyle/>
          <a:p>
            <a:pPr eaLnBrk="1" hangingPunct="1">
              <a:lnSpc>
                <a:spcPct val="145000"/>
              </a:lnSpc>
              <a:spcBef>
                <a:spcPts val="0"/>
              </a:spcBef>
            </a:pPr>
            <a:r>
              <a:rPr lang="de-DE" altLang="en-US" sz="3200"/>
              <a:t>Der Mikrobiota-Transfer reproduziert den Phänotyp: Die Darmflora ist Ursache, nicht Begleiterscheinung.</a:t>
            </a:r>
          </a:p>
        </p:txBody>
      </p:sp>
      <p:sp>
        <p:nvSpPr>
          <p:cNvPr id="47" name="Rectangle 46"/>
          <p:cNvSpPr/>
          <p:nvPr/>
        </p:nvSpPr>
        <p:spPr>
          <a:xfrm>
            <a:off x="10625328" y="31786068"/>
            <a:ext cx="9025128" cy="9188196"/>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8" name="Rectangle 47"/>
          <p:cNvSpPr/>
          <p:nvPr/>
        </p:nvSpPr>
        <p:spPr>
          <a:xfrm>
            <a:off x="10625328" y="31786068"/>
            <a:ext cx="9025128" cy="10414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9" name="TextBox 48"/>
          <p:cNvSpPr txBox="1"/>
          <p:nvPr/>
        </p:nvSpPr>
        <p:spPr>
          <a:xfrm>
            <a:off x="11173967" y="31786068"/>
            <a:ext cx="7927848" cy="1041400"/>
          </a:xfrm>
          <a:prstGeom prst="rect">
            <a:avLst/>
          </a:prstGeom>
          <a:noFill/>
        </p:spPr>
        <p:txBody>
          <a:bodyPr wrap="square" anchor="ctr" lIns="0" rIns="0" tIns="0" bIns="0">
            <a:spAutoFit/>
          </a:bodyPr>
          <a:lstStyle/>
          <a:p>
            <a:pPr eaLnBrk="1" hangingPunct="1">
              <a:lnSpc>
                <a:spcPct val="115000"/>
              </a:lnSpc>
            </a:pPr>
            <a:r>
              <a:rPr lang="de-DE" altLang="en-US" sz="4000" b="1">
                <a:solidFill>
                  <a:srgbClr val="FFFFFF"/>
                </a:solidFill>
              </a:rPr>
              <a:t>Fazit</a:t>
            </a:r>
          </a:p>
        </p:txBody>
      </p:sp>
      <p:sp>
        <p:nvSpPr>
          <p:cNvPr id="50" name="TextBox 49"/>
          <p:cNvSpPr txBox="1"/>
          <p:nvPr/>
        </p:nvSpPr>
        <p:spPr>
          <a:xfrm>
            <a:off x="11173967" y="33376108"/>
            <a:ext cx="7927848" cy="7049516"/>
          </a:xfrm>
          <a:prstGeom prst="rect">
            <a:avLst/>
          </a:prstGeom>
          <a:noFill/>
        </p:spPr>
        <p:txBody>
          <a:bodyPr wrap="square" anchor="ctr" lIns="0" rIns="0" tIns="0" bIns="0">
            <a:spAutoFit/>
          </a:bodyPr>
          <a:lstStyle/>
          <a:p>
            <a:pPr eaLnBrk="1" hangingPunct="1">
              <a:lnSpc>
                <a:spcPct val="145000"/>
              </a:lnSpc>
              <a:spcBef>
                <a:spcPts val="0"/>
              </a:spcBef>
            </a:pPr>
            <a:r>
              <a:rPr lang="de-DE" altLang="en-US" sz="3600"/>
              <a:t>1. Fettreiche Diät: Dysbiose, verändertes Gallensäureprofil.</a:t>
            </a:r>
          </a:p>
          <a:p>
            <a:pPr eaLnBrk="1" hangingPunct="1">
              <a:lnSpc>
                <a:spcPct val="145000"/>
              </a:lnSpc>
              <a:spcBef>
                <a:spcPts val="1440"/>
              </a:spcBef>
            </a:pPr>
            <a:r>
              <a:rPr lang="de-DE" altLang="en-US" sz="3600"/>
              <a:t>2. Mehr konjugierte Gallensäuren hemmen FXR in der Leber.</a:t>
            </a:r>
          </a:p>
          <a:p>
            <a:pPr eaLnBrk="1" hangingPunct="1">
              <a:lnSpc>
                <a:spcPct val="145000"/>
              </a:lnSpc>
              <a:spcBef>
                <a:spcPts val="1440"/>
              </a:spcBef>
            </a:pPr>
            <a:r>
              <a:rPr lang="de-DE" altLang="en-US" sz="3600"/>
              <a:t>3. Reaktiviertes FXR mindert die Leberverfettung.</a:t>
            </a:r>
          </a:p>
        </p:txBody>
      </p:sp>
      <p:sp>
        <p:nvSpPr>
          <p:cNvPr id="51" name="Rectangle 50"/>
          <p:cNvSpPr/>
          <p:nvPr/>
        </p:nvSpPr>
        <p:spPr>
          <a:xfrm>
            <a:off x="20336256" y="23938992"/>
            <a:ext cx="9025128" cy="7683246"/>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52" name="Rectangle 51"/>
          <p:cNvSpPr/>
          <p:nvPr/>
        </p:nvSpPr>
        <p:spPr>
          <a:xfrm>
            <a:off x="20336256" y="23938992"/>
            <a:ext cx="9025128"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53" name="TextBox 52"/>
          <p:cNvSpPr txBox="1"/>
          <p:nvPr/>
        </p:nvSpPr>
        <p:spPr>
          <a:xfrm>
            <a:off x="20884896" y="23938992"/>
            <a:ext cx="7927848" cy="1041400"/>
          </a:xfrm>
          <a:prstGeom prst="rect">
            <a:avLst/>
          </a:prstGeom>
          <a:noFill/>
        </p:spPr>
        <p:txBody>
          <a:bodyPr wrap="square" anchor="ctr" lIns="0" rIns="0" tIns="0" bIns="0">
            <a:spAutoFit/>
          </a:bodyPr>
          <a:lstStyle/>
          <a:p>
            <a:pPr eaLnBrk="1" hangingPunct="1">
              <a:lnSpc>
                <a:spcPct val="115000"/>
              </a:lnSpc>
            </a:pPr>
            <a:r>
              <a:rPr lang="de-DE" altLang="en-US" sz="4000" b="1">
                <a:solidFill>
                  <a:srgbClr val="FFFFFF"/>
                </a:solidFill>
              </a:rPr>
              <a:t>Literatur</a:t>
            </a:r>
          </a:p>
        </p:txBody>
      </p:sp>
      <p:sp>
        <p:nvSpPr>
          <p:cNvPr id="54" name="TextBox 53"/>
          <p:cNvSpPr txBox="1"/>
          <p:nvPr/>
        </p:nvSpPr>
        <p:spPr>
          <a:xfrm>
            <a:off x="20884896" y="25529032"/>
            <a:ext cx="7927848" cy="2415540"/>
          </a:xfrm>
          <a:prstGeom prst="rect">
            <a:avLst/>
          </a:prstGeom>
          <a:noFill/>
        </p:spPr>
        <p:txBody>
          <a:bodyPr wrap="square" anchor="t" lIns="0" rIns="0" tIns="0" bIns="0">
            <a:spAutoFit/>
          </a:bodyPr>
          <a:lstStyle/>
          <a:p>
            <a:pPr eaLnBrk="1" hangingPunct="1">
              <a:lnSpc>
                <a:spcPct val="135000"/>
              </a:lnSpc>
              <a:spcBef>
                <a:spcPts val="0"/>
              </a:spcBef>
            </a:pPr>
            <a:r>
              <a:rPr lang="de-DE" altLang="en-US" sz="2200">
                <a:solidFill>
                  <a:srgbClr val="5F6B78"/>
                </a:solidFill>
              </a:rPr>
              <a:t>[1] Nachname A, Nachname B. Titel des Artikels. Zeitschrift. Jahr;Band(Heft):Seiten.</a:t>
            </a:r>
          </a:p>
          <a:p>
            <a:pPr eaLnBrk="1" hangingPunct="1">
              <a:lnSpc>
                <a:spcPct val="135000"/>
              </a:lnSpc>
              <a:spcBef>
                <a:spcPts val="400"/>
              </a:spcBef>
            </a:pPr>
            <a:r>
              <a:rPr lang="de-DE" altLang="en-US" sz="2200">
                <a:solidFill>
                  <a:srgbClr val="5F6B78"/>
                </a:solidFill>
              </a:rPr>
              <a:t>[2] Nachname A, Nachname B. Titel des Artikels. Zeitschrift. Jahr;Band(Heft):Seiten.</a:t>
            </a:r>
          </a:p>
          <a:p>
            <a:pPr eaLnBrk="1" hangingPunct="1">
              <a:lnSpc>
                <a:spcPct val="135000"/>
              </a:lnSpc>
              <a:spcBef>
                <a:spcPts val="400"/>
              </a:spcBef>
            </a:pPr>
            <a:r>
              <a:rPr lang="de-DE" altLang="en-US" sz="2200">
                <a:solidFill>
                  <a:srgbClr val="5F6B78"/>
                </a:solidFill>
              </a:rPr>
              <a:t>[3] Nachname A, Nachname B. Titel des Artikels. Zeitschrift. Jahr;Band(Heft):Seiten.</a:t>
            </a:r>
          </a:p>
        </p:txBody>
      </p:sp>
      <p:sp>
        <p:nvSpPr>
          <p:cNvPr id="55" name="Rectangle 54"/>
          <p:cNvSpPr/>
          <p:nvPr/>
        </p:nvSpPr>
        <p:spPr>
          <a:xfrm>
            <a:off x="20336256" y="32308038"/>
            <a:ext cx="9025128" cy="8666226"/>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56" name="Rectangle 55"/>
          <p:cNvSpPr/>
          <p:nvPr/>
        </p:nvSpPr>
        <p:spPr>
          <a:xfrm>
            <a:off x="20336256" y="32308038"/>
            <a:ext cx="9025128" cy="10414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57" name="TextBox 56"/>
          <p:cNvSpPr txBox="1"/>
          <p:nvPr/>
        </p:nvSpPr>
        <p:spPr>
          <a:xfrm>
            <a:off x="20884896" y="32308038"/>
            <a:ext cx="7927848" cy="1041400"/>
          </a:xfrm>
          <a:prstGeom prst="rect">
            <a:avLst/>
          </a:prstGeom>
          <a:noFill/>
        </p:spPr>
        <p:txBody>
          <a:bodyPr wrap="square" anchor="ctr" lIns="0" rIns="0" tIns="0" bIns="0">
            <a:spAutoFit/>
          </a:bodyPr>
          <a:lstStyle/>
          <a:p>
            <a:pPr eaLnBrk="1" hangingPunct="1">
              <a:lnSpc>
                <a:spcPct val="115000"/>
              </a:lnSpc>
            </a:pPr>
            <a:r>
              <a:rPr lang="de-DE" altLang="en-US" sz="4000" b="1">
                <a:solidFill>
                  <a:srgbClr val="FFFFFF"/>
                </a:solidFill>
              </a:rPr>
              <a:t>Förderung und Kontakt</a:t>
            </a:r>
          </a:p>
        </p:txBody>
      </p:sp>
      <p:sp>
        <p:nvSpPr>
          <p:cNvPr id="58" name="Rectangle 57"/>
          <p:cNvSpPr/>
          <p:nvPr/>
        </p:nvSpPr>
        <p:spPr>
          <a:xfrm>
            <a:off x="20884896" y="33898078"/>
            <a:ext cx="7927848" cy="2331720"/>
          </a:xfrm>
          <a:prstGeom prst="rect">
            <a:avLst/>
          </a:prstGeom>
          <a:solidFill>
            <a:srgbClr val="FFFFFF"/>
          </a:solidFill>
          <a:ln w="25400">
            <a:solidFill>
              <a:srgbClr val="B8C1CC"/>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59" name="TextBox 58"/>
          <p:cNvSpPr txBox="1"/>
          <p:nvPr/>
        </p:nvSpPr>
        <p:spPr>
          <a:xfrm>
            <a:off x="20884896" y="33898078"/>
            <a:ext cx="7927848" cy="2331720"/>
          </a:xfrm>
          <a:prstGeom prst="rect">
            <a:avLst/>
          </a:prstGeom>
          <a:noFill/>
        </p:spPr>
        <p:txBody>
          <a:bodyPr wrap="square" anchor="ctr" lIns="0" rIns="0" tIns="0" bIns="0">
            <a:spAutoFit/>
          </a:bodyPr>
          <a:lstStyle/>
          <a:p>
            <a:pPr eaLnBrk="1" hangingPunct="1" algn="ctr">
              <a:lnSpc>
                <a:spcPct val="120000"/>
              </a:lnSpc>
            </a:pPr>
            <a:r>
              <a:rPr lang="de-DE" altLang="en-US" sz="2400">
                <a:solidFill>
                  <a:schemeClr val="accent4"/>
                </a:solidFill>
              </a:rPr>
              <a:t>QR-Code einfügen: Paper / Website der AG</a:t>
            </a:r>
          </a:p>
        </p:txBody>
      </p:sp>
      <p:sp>
        <p:nvSpPr>
          <p:cNvPr id="60" name="TextBox 59"/>
          <p:cNvSpPr txBox="1"/>
          <p:nvPr/>
        </p:nvSpPr>
        <p:spPr>
          <a:xfrm>
            <a:off x="20884896" y="36504117"/>
            <a:ext cx="7927848" cy="792480"/>
          </a:xfrm>
          <a:prstGeom prst="rect">
            <a:avLst/>
          </a:prstGeom>
          <a:noFill/>
        </p:spPr>
        <p:txBody>
          <a:bodyPr wrap="square" anchor="t" lIns="0" rIns="0" tIns="0" bIns="0">
            <a:spAutoFit/>
          </a:bodyPr>
          <a:lstStyle/>
          <a:p>
            <a:pPr eaLnBrk="1" hangingPunct="1">
              <a:lnSpc>
                <a:spcPct val="130000"/>
              </a:lnSpc>
            </a:pPr>
            <a:r>
              <a:rPr lang="de-DE" altLang="en-US" sz="2400">
                <a:solidFill>
                  <a:srgbClr val="5F6B78"/>
                </a:solidFill>
              </a:rPr>
              <a:t>Gefördert durch die DFG (Projekt XXXXXXXX). Kontakt: name@uni-xx.de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30275784" cy="38404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 name="TextBox 2"/>
          <p:cNvSpPr txBox="1"/>
          <p:nvPr/>
        </p:nvSpPr>
        <p:spPr>
          <a:xfrm>
            <a:off x="914400" y="548640"/>
            <a:ext cx="28446984" cy="2743200"/>
          </a:xfrm>
          <a:prstGeom prst="rect">
            <a:avLst/>
          </a:prstGeom>
          <a:noFill/>
        </p:spPr>
        <p:txBody>
          <a:bodyPr wrap="square" anchor="ctr" lIns="0" rIns="0" tIns="0" bIns="0">
            <a:spAutoFit/>
          </a:bodyPr>
          <a:lstStyle/>
          <a:p>
            <a:pPr eaLnBrk="1" hangingPunct="1">
              <a:lnSpc>
                <a:spcPct val="120000"/>
              </a:lnSpc>
            </a:pPr>
            <a:r>
              <a:rPr lang="de-DE" altLang="en-US" sz="7040" b="1">
                <a:solidFill>
                  <a:srgbClr val="FFFFFF"/>
                </a:solidFill>
              </a:rPr>
              <a:t>Anleitung (diese Folie nicht drucken)</a:t>
            </a:r>
          </a:p>
        </p:txBody>
      </p:sp>
      <p:sp>
        <p:nvSpPr>
          <p:cNvPr id="4" name="TextBox 3"/>
          <p:cNvSpPr txBox="1"/>
          <p:nvPr/>
        </p:nvSpPr>
        <p:spPr>
          <a:xfrm>
            <a:off x="914400" y="4754880"/>
            <a:ext cx="28446984" cy="2011680"/>
          </a:xfrm>
          <a:prstGeom prst="rect">
            <a:avLst/>
          </a:prstGeom>
          <a:noFill/>
        </p:spPr>
        <p:txBody>
          <a:bodyPr wrap="square" anchor="t" lIns="0" rIns="0" tIns="0" bIns="0">
            <a:spAutoFit/>
          </a:bodyPr>
          <a:lstStyle/>
          <a:p>
            <a:pPr eaLnBrk="1" hangingPunct="1">
              <a:lnSpc>
                <a:spcPct val="140000"/>
              </a:lnSpc>
            </a:pPr>
            <a:r>
              <a:rPr lang="de-DE" altLang="en-US" sz="3200" b="1">
                <a:solidFill>
                  <a:schemeClr val="accent1"/>
                </a:solidFill>
              </a:rPr>
              <a:t>Format</a:t>
            </a:r>
          </a:p>
          <a:p>
            <a:pPr eaLnBrk="1" hangingPunct="1">
              <a:lnSpc>
                <a:spcPct val="140000"/>
              </a:lnSpc>
              <a:spcBef>
                <a:spcPts val="600"/>
              </a:spcBef>
            </a:pPr>
            <a:r>
              <a:rPr lang="de-DE" altLang="en-US" sz="3200"/>
              <a:t>DIN A0 Hochformat (841 × 1189 mm). Für ein anderes Format die passende Datei herunterladen, nicht die Folie skalieren – sonst stimmen die Schriftgrößen nicht mehr.</a:t>
            </a:r>
          </a:p>
        </p:txBody>
      </p:sp>
      <p:sp>
        <p:nvSpPr>
          <p:cNvPr id="5" name="TextBox 4"/>
          <p:cNvSpPr txBox="1"/>
          <p:nvPr/>
        </p:nvSpPr>
        <p:spPr>
          <a:xfrm>
            <a:off x="914400" y="7498079"/>
            <a:ext cx="28446984" cy="2011680"/>
          </a:xfrm>
          <a:prstGeom prst="rect">
            <a:avLst/>
          </a:prstGeom>
          <a:noFill/>
        </p:spPr>
        <p:txBody>
          <a:bodyPr wrap="square" anchor="t" lIns="0" rIns="0" tIns="0" bIns="0">
            <a:spAutoFit/>
          </a:bodyPr>
          <a:lstStyle/>
          <a:p>
            <a:pPr eaLnBrk="1" hangingPunct="1">
              <a:lnSpc>
                <a:spcPct val="140000"/>
              </a:lnSpc>
            </a:pPr>
            <a:r>
              <a:rPr lang="de-DE" altLang="en-US" sz="3200" b="1">
                <a:solidFill>
                  <a:schemeClr val="accent1"/>
                </a:solidFill>
              </a:rPr>
              <a:t>Schriftgrößen</a:t>
            </a:r>
          </a:p>
          <a:p>
            <a:pPr eaLnBrk="1" hangingPunct="1">
              <a:lnSpc>
                <a:spcPct val="140000"/>
              </a:lnSpc>
              <a:spcBef>
                <a:spcPts val="600"/>
              </a:spcBef>
            </a:pPr>
            <a:r>
              <a:rPr lang="de-DE" altLang="en-US" sz="3200"/>
              <a:t>Titel ca. 88 pt, Blocktitel ca. 40 pt, Text ca. 32 pt, Bildunterschriften ca. 24 pt – aus 1–2 m Abstand lesbar.</a:t>
            </a:r>
          </a:p>
        </p:txBody>
      </p:sp>
      <p:sp>
        <p:nvSpPr>
          <p:cNvPr id="6" name="TextBox 5"/>
          <p:cNvSpPr txBox="1"/>
          <p:nvPr/>
        </p:nvSpPr>
        <p:spPr>
          <a:xfrm>
            <a:off x="914400" y="10241280"/>
            <a:ext cx="28446984" cy="2011680"/>
          </a:xfrm>
          <a:prstGeom prst="rect">
            <a:avLst/>
          </a:prstGeom>
          <a:noFill/>
        </p:spPr>
        <p:txBody>
          <a:bodyPr wrap="square" anchor="t" lIns="0" rIns="0" tIns="0" bIns="0">
            <a:spAutoFit/>
          </a:bodyPr>
          <a:lstStyle/>
          <a:p>
            <a:pPr eaLnBrk="1" hangingPunct="1">
              <a:lnSpc>
                <a:spcPct val="140000"/>
              </a:lnSpc>
            </a:pPr>
            <a:r>
              <a:rPr lang="de-DE" altLang="en-US" sz="3200" b="1">
                <a:solidFill>
                  <a:schemeClr val="accent1"/>
                </a:solidFill>
              </a:rPr>
              <a:t>Farben</a:t>
            </a:r>
          </a:p>
          <a:p>
            <a:pPr eaLnBrk="1" hangingPunct="1">
              <a:lnSpc>
                <a:spcPct val="140000"/>
              </a:lnSpc>
              <a:spcBef>
                <a:spcPts val="600"/>
              </a:spcBef>
            </a:pPr>
            <a:r>
              <a:rPr lang="de-DE" altLang="en-US" sz="3200"/>
              <a:t>Alle Farben hängen an den Designfarben: Entwurf → Varianten → Farben. Oder eine der anderen Farbvarianten herunterladen.</a:t>
            </a:r>
          </a:p>
        </p:txBody>
      </p:sp>
      <p:sp>
        <p:nvSpPr>
          <p:cNvPr id="7" name="TextBox 6"/>
          <p:cNvSpPr txBox="1"/>
          <p:nvPr/>
        </p:nvSpPr>
        <p:spPr>
          <a:xfrm>
            <a:off x="914400" y="12984480"/>
            <a:ext cx="28446984" cy="2011680"/>
          </a:xfrm>
          <a:prstGeom prst="rect">
            <a:avLst/>
          </a:prstGeom>
          <a:noFill/>
        </p:spPr>
        <p:txBody>
          <a:bodyPr wrap="square" anchor="t" lIns="0" rIns="0" tIns="0" bIns="0">
            <a:spAutoFit/>
          </a:bodyPr>
          <a:lstStyle/>
          <a:p>
            <a:pPr eaLnBrk="1" hangingPunct="1">
              <a:lnSpc>
                <a:spcPct val="140000"/>
              </a:lnSpc>
            </a:pPr>
            <a:r>
              <a:rPr lang="de-DE" altLang="en-US" sz="3200" b="1">
                <a:solidFill>
                  <a:schemeClr val="accent1"/>
                </a:solidFill>
              </a:rPr>
              <a:t>Inhalte ersetzen</a:t>
            </a:r>
          </a:p>
          <a:p>
            <a:pPr eaLnBrk="1" hangingPunct="1">
              <a:lnSpc>
                <a:spcPct val="140000"/>
              </a:lnSpc>
              <a:spcBef>
                <a:spcPts val="600"/>
              </a:spcBef>
            </a:pPr>
            <a:r>
              <a:rPr lang="de-DE" altLang="en-US" sz="3200"/>
              <a:t>Inhalte und Daten sind fiktive Beispiele. Diagramme und Tabellen sind native PowerPoint-Objekte: Rechtsklick → „Daten bearbeiten“.</a:t>
            </a:r>
          </a:p>
        </p:txBody>
      </p:sp>
      <p:sp>
        <p:nvSpPr>
          <p:cNvPr id="8" name="TextBox 7"/>
          <p:cNvSpPr txBox="1"/>
          <p:nvPr/>
        </p:nvSpPr>
        <p:spPr>
          <a:xfrm>
            <a:off x="914400" y="15727680"/>
            <a:ext cx="28446984" cy="2011680"/>
          </a:xfrm>
          <a:prstGeom prst="rect">
            <a:avLst/>
          </a:prstGeom>
          <a:noFill/>
        </p:spPr>
        <p:txBody>
          <a:bodyPr wrap="square" anchor="t" lIns="0" rIns="0" tIns="0" bIns="0">
            <a:spAutoFit/>
          </a:bodyPr>
          <a:lstStyle/>
          <a:p>
            <a:pPr eaLnBrk="1" hangingPunct="1">
              <a:lnSpc>
                <a:spcPct val="140000"/>
              </a:lnSpc>
            </a:pPr>
            <a:r>
              <a:rPr lang="de-DE" altLang="en-US" sz="3200" b="1">
                <a:solidFill>
                  <a:schemeClr val="accent1"/>
                </a:solidFill>
              </a:rPr>
              <a:t>Bilder einfügen</a:t>
            </a:r>
          </a:p>
          <a:p>
            <a:pPr eaLnBrk="1" hangingPunct="1">
              <a:lnSpc>
                <a:spcPct val="140000"/>
              </a:lnSpc>
              <a:spcBef>
                <a:spcPts val="600"/>
              </a:spcBef>
            </a:pPr>
            <a:r>
              <a:rPr lang="de-DE" altLang="en-US" sz="3200"/>
              <a:t>Beispielbilder: Rechtsklick → „Bild ändern“. Gestrichelte Rahmen löschen und Ablaufschema oder QR-Code einfügen.</a:t>
            </a:r>
          </a:p>
        </p:txBody>
      </p:sp>
      <p:sp>
        <p:nvSpPr>
          <p:cNvPr id="9" name="TextBox 8"/>
          <p:cNvSpPr txBox="1"/>
          <p:nvPr/>
        </p:nvSpPr>
        <p:spPr>
          <a:xfrm>
            <a:off x="914400" y="18470880"/>
            <a:ext cx="28446984" cy="2011680"/>
          </a:xfrm>
          <a:prstGeom prst="rect">
            <a:avLst/>
          </a:prstGeom>
          <a:noFill/>
        </p:spPr>
        <p:txBody>
          <a:bodyPr wrap="square" anchor="t" lIns="0" rIns="0" tIns="0" bIns="0">
            <a:spAutoFit/>
          </a:bodyPr>
          <a:lstStyle/>
          <a:p>
            <a:pPr eaLnBrk="1" hangingPunct="1">
              <a:lnSpc>
                <a:spcPct val="140000"/>
              </a:lnSpc>
            </a:pPr>
            <a:r>
              <a:rPr lang="de-DE" altLang="en-US" sz="3200" b="1">
                <a:solidFill>
                  <a:schemeClr val="accent1"/>
                </a:solidFill>
              </a:rPr>
              <a:t>Drucken</a:t>
            </a:r>
          </a:p>
          <a:p>
            <a:pPr eaLnBrk="1" hangingPunct="1">
              <a:lnSpc>
                <a:spcPct val="140000"/>
              </a:lnSpc>
              <a:spcBef>
                <a:spcPts val="600"/>
              </a:spcBef>
            </a:pPr>
            <a:r>
              <a:rPr lang="de-DE" altLang="en-US" sz="3200"/>
              <a:t>Datei → Exportieren → PDF, nur Folie 1. In der Druckerei das Endformat angeben.</a:t>
            </a:r>
          </a:p>
        </p:txBody>
      </p:sp>
      <p:sp>
        <p:nvSpPr>
          <p:cNvPr id="10" name="TextBox 9"/>
          <p:cNvSpPr txBox="1"/>
          <p:nvPr/>
        </p:nvSpPr>
        <p:spPr>
          <a:xfrm>
            <a:off x="914400" y="21579839"/>
            <a:ext cx="28446984" cy="1097280"/>
          </a:xfrm>
          <a:prstGeom prst="rect">
            <a:avLst/>
          </a:prstGeom>
          <a:noFill/>
        </p:spPr>
        <p:txBody>
          <a:bodyPr wrap="square" anchor="t" lIns="0" rIns="0" tIns="0" bIns="0">
            <a:spAutoFit/>
          </a:bodyPr>
          <a:lstStyle/>
          <a:p>
            <a:pPr eaLnBrk="1" hangingPunct="1">
              <a:lnSpc>
                <a:spcPct val="120000"/>
              </a:lnSpc>
            </a:pPr>
            <a:r>
              <a:rPr lang="de-DE" altLang="en-US" sz="3200" b="1">
                <a:solidFill>
                  <a:schemeClr val="accent2"/>
                </a:solidFill>
              </a:rPr>
              <a:t>Prompts der Beispielabbildungen (Link öffnet SciDraw AI mit vorausgefülltem Prompt)</a:t>
            </a:r>
          </a:p>
        </p:txBody>
      </p:sp>
      <p:sp>
        <p:nvSpPr>
          <p:cNvPr id="11" name="TextBox 10"/>
          <p:cNvSpPr txBox="1"/>
          <p:nvPr/>
        </p:nvSpPr>
        <p:spPr>
          <a:xfrm>
            <a:off x="914400" y="23042880"/>
            <a:ext cx="28446984" cy="4114800"/>
          </a:xfrm>
          <a:prstGeom prst="rect">
            <a:avLst/>
          </a:prstGeom>
          <a:noFill/>
        </p:spPr>
        <p:txBody>
          <a:bodyPr wrap="square" anchor="t" lIns="0" rIns="0" tIns="0" bIns="0">
            <a:spAutoFit/>
          </a:bodyPr>
          <a:lstStyle/>
          <a:p>
            <a:pPr eaLnBrk="1" hangingPunct="1">
              <a:lnSpc>
                <a:spcPct val="135000"/>
              </a:lnSpc>
            </a:pPr>
            <a:r>
              <a:rPr lang="de-DE" altLang="en-US" sz="2400" b="1"/>
              <a:t>Hintergrundschema  </a:t>
            </a:r>
            <a:r>
              <a:rPr lang="de-DE" altLang="en-US" sz="2400" b="1">
                <a:solidFill>
                  <a:schemeClr val="accent1"/>
                </a:solidFill>
                <a:hlinkClick r:id="rId2"/>
              </a:rPr>
              <a:t>SciDraw AI öffnen →</a:t>
            </a:r>
          </a:p>
          <a:p>
            <a:pPr eaLnBrk="1" hangingPunct="1">
              <a:lnSpc>
                <a:spcPct val="135000"/>
              </a:lnSpc>
              <a:spcBef>
                <a:spcPts val="600"/>
              </a:spcBef>
            </a:pPr>
            <a:r>
              <a:rPr lang="de-DE" altLang="en-US" sz="2400">
                <a:solidFill>
                  <a:srgbClr val="5F6B78"/>
                </a:solidFill>
              </a:rPr>
              <a:t>Wissenschaftliche Übersichtsgrafik zur Darm-Leber-Achse, flacher Vektorstil, weißer Hintergrund, Dunkelblau und Petrol als Hauptfarben, sparsame Akzente in Bernstein. Vier Schritte von links nach rechts, durch Pfeile verbunden: ① „Fettreiche Ernährung“; ② „Darmdysbiose“ (weniger nützliche, mehr opportunistische Bakterien); ③ „Verändertes Gallensäureprofil“; ④ über die „Pfortader“ in die Leber, „Lipidtröpfchen in Hepatozyten“. Links Darm und Darmbakterien, rechts die Leber mit einer vergrößerten Leberzelle. Kein Titel in der Grafik, nur diese deutschen Beschriftungen, kurz und gut lesbar.</a:t>
            </a:r>
          </a:p>
        </p:txBody>
      </p:sp>
      <p:sp>
        <p:nvSpPr>
          <p:cNvPr id="12" name="TextBox 11"/>
          <p:cNvSpPr txBox="1"/>
          <p:nvPr/>
        </p:nvSpPr>
        <p:spPr>
          <a:xfrm>
            <a:off x="914400" y="27614880"/>
            <a:ext cx="28446984" cy="4114800"/>
          </a:xfrm>
          <a:prstGeom prst="rect">
            <a:avLst/>
          </a:prstGeom>
          <a:noFill/>
        </p:spPr>
        <p:txBody>
          <a:bodyPr wrap="square" anchor="t" lIns="0" rIns="0" tIns="0" bIns="0">
            <a:spAutoFit/>
          </a:bodyPr>
          <a:lstStyle/>
          <a:p>
            <a:pPr eaLnBrk="1" hangingPunct="1">
              <a:lnSpc>
                <a:spcPct val="135000"/>
              </a:lnSpc>
            </a:pPr>
            <a:r>
              <a:rPr lang="de-DE" altLang="en-US" sz="2400" b="1"/>
              <a:t>Mechanismusmodell  </a:t>
            </a:r>
            <a:r>
              <a:rPr lang="de-DE" altLang="en-US" sz="2400" b="1">
                <a:solidFill>
                  <a:schemeClr val="accent1"/>
                </a:solidFill>
                <a:hlinkClick r:id="rId3"/>
              </a:rPr>
              <a:t>SciDraw AI öffnen →</a:t>
            </a:r>
          </a:p>
          <a:p>
            <a:pPr eaLnBrk="1" hangingPunct="1">
              <a:lnSpc>
                <a:spcPct val="135000"/>
              </a:lnSpc>
              <a:spcBef>
                <a:spcPts val="600"/>
              </a:spcBef>
            </a:pPr>
            <a:r>
              <a:rPr lang="de-DE" altLang="en-US" sz="2400">
                <a:solidFill>
                  <a:srgbClr val="5F6B78"/>
                </a:solidFill>
              </a:rPr>
              <a:t>Mechanistisches Modell als Schema, flacher Vektorstil, weißer Hintergrund, Dunkelblau, Petrol und Bernstein. Zwei Bereiche übereinander. Oben „Darm“: Fettreiche Ernährung → Darmdysbiose → geringere BSH-Aktivität → mehr konjugierte Gallensäuren. Unten „Hepatozyt“: schwächere FXR-Aktivierung → weniger SHP → mehr SREBP-1c → mehr Fettsäuresynthese → Lipidtröpfchen. Beide Bereiche durch einen Pfeil nach unten verbunden, beschriftet mit „Pfortader“. Alle Pfeile einheitlich dunkelblau im Sinne von „führt zu“, keine Hemmsymbole, keine Legende. Jede Beschriftung genau einmal, auf Deutsch, kein Titel in der Grafik.</a:t>
            </a:r>
          </a:p>
        </p:txBody>
      </p:sp>
    </p:spTree>
  </p:cSld>
  <p:clrMapOvr>
    <a:masterClrMapping/>
  </p:clrMapOvr>
</p:sld>
</file>

<file path=ppt/theme/theme1.xml><?xml version="1.0" encoding="utf-8"?>
<a:theme xmlns:a="http://schemas.openxmlformats.org/drawingml/2006/main" name="SciDraw AI Academic">
  <a:themeElements>
    <a:clrScheme name="SciDraw AI Academic">
      <a:dk1>
        <a:srgbClr val="1F2329"/>
      </a:dk1>
      <a:lt1>
        <a:srgbClr val="FFFFFF"/>
      </a:lt1>
      <a:dk2>
        <a:srgbClr val="1B3A5C"/>
      </a:dk2>
      <a:lt2>
        <a:srgbClr val="F2F4F7"/>
      </a:lt2>
      <a:accent1>
        <a:srgbClr val="1F4E8C"/>
      </a:accent1>
      <a:accent2>
        <a:srgbClr val="1A8C7E"/>
      </a:accent2>
      <a:accent3>
        <a:srgbClr val="D99A2B"/>
      </a:accent3>
      <a:accent4>
        <a:srgbClr val="8A96A3"/>
      </a:accent4>
      <a:accent5>
        <a:srgbClr val="C0443A"/>
      </a:accent5>
      <a:accent6>
        <a:srgbClr val="5B4B8A"/>
      </a:accent6>
      <a:hlink>
        <a:srgbClr val="1F4E8C"/>
      </a:hlink>
      <a:folHlink>
        <a:srgbClr val="5B4B8A"/>
      </a:folHlink>
    </a:clrScheme>
    <a:fontScheme name="SciDraw AI Academi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Wissenschaftliches Poster (Ergebnisfokus, DIN A0 Hochformat (841 × 1189 mm)) · SciDraw AI</dc:title>
  <dc:subject/>
  <dc:creator>SciDraw AI</dc:creator>
  <cp:keywords>SciDraw AI; Wissenschaftliches Poster; Posterpräsentation; Poster; PowerPoint-Vorlage</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