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Lst>
  <p:sldSz cx="30275784" cy="42803064"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Kontrolle</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Woche 4</c:v>
                </c:pt>
                <c:pt idx="1">
                  <c:v>Woche 8</c:v>
                </c:pt>
                <c:pt idx="2">
                  <c:v>Woche 12</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HFD</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Woche 4</c:v>
                </c:pt>
                <c:pt idx="1">
                  <c:v>Woche 8</c:v>
                </c:pt>
                <c:pt idx="2">
                  <c:v>Woche 12</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Leber-Triglyceride (mg/g)</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Kontrolle</c:v>
                </c:pt>
                <c:pt idx="1">
                  <c:v>HFD</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Kontrolle</c:v>
                </c:pt>
                <c:pt idx="1">
                  <c:v>HFD</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Kontrolle</c:v>
                </c:pt>
                <c:pt idx="1">
                  <c:v>HFD</c:v>
                </c:pt>
              </c:strCache>
            </c:strRef>
          </c:cat>
          <c:val>
            <c:numRef>
              <c:f>Sheet1!$D$2:$D$3</c:f>
              <c:numCache>
                <c:formatCode>General</c:formatCode>
                <c:ptCount val="2"/>
                <c:pt idx="0">
                  <c:v>5</c:v>
                </c:pt>
                <c:pt idx="1">
                  <c:v>9</c:v>
                </c:pt>
              </c:numCache>
            </c:numRef>
          </c:val>
        </c:ser>
        <c:ser>
          <c:idx val="3"/>
          <c:order val="3"/>
          <c:tx>
            <c:strRef>
              <c:f>Sheet1!$E$1</c:f>
              <c:strCache>
                <c:ptCount val="1"/>
                <c:pt idx="0">
                  <c:v>Andere</c:v>
                </c:pt>
              </c:strCache>
            </c:strRef>
          </c:tx>
          <c:spPr>
            <a:solidFill>
              <a:srgbClr val="C5CCD4"/>
            </a:solidFill>
            <a:ln>
              <a:noFill/>
            </a:ln>
          </c:spPr>
          <c:cat>
            <c:strRef>
              <c:f>Sheet1!$A$2:$A$3</c:f>
              <c:strCache>
                <c:ptCount val="2"/>
                <c:pt idx="0">
                  <c:v>Kontrolle</c:v>
                </c:pt>
                <c:pt idx="1">
                  <c:v>HFD</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Relative Abundanz</a:t>
                </a:r>
              </a:p>
            </c:rich>
          </c:tx>
          <c:layout/>
          <c:overlay val="0"/>
        </c:title>
        <c:numFmt formatCode="0 %"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Anteil konjugierter Gallensäuren</c:v>
                </c:pt>
              </c:strCache>
            </c:strRef>
          </c:tx>
          <c:spPr>
            <a:solidFill>
              <a:schemeClr val="accent2"/>
            </a:solidFill>
            <a:ln>
              <a:noFill/>
            </a:ln>
          </c:spPr>
          <c:errBars>
            <c:errBarType val="both"/>
            <c:errValType val="cust"/>
            <c:noEndCap val="0"/>
            <c:plus>
              <c:numLit>
                <c:formatCode>General</c:formatCode>
                <c:ptCount val="3"/>
                <c:pt idx="0">
                  <c:v>4</c:v>
                </c:pt>
                <c:pt idx="1">
                  <c:v>5</c:v>
                </c:pt>
                <c:pt idx="2">
                  <c:v>5</c:v>
                </c:pt>
              </c:numLit>
            </c:plus>
            <c:minus>
              <c:numLit>
                <c:formatCode>General</c:formatCode>
                <c:ptCount val="3"/>
                <c:pt idx="0">
                  <c:v>4</c:v>
                </c:pt>
                <c:pt idx="1">
                  <c:v>5</c:v>
                </c:pt>
                <c:pt idx="2">
                  <c:v>5</c:v>
                </c:pt>
              </c:numLit>
            </c:minus>
            <c:spPr>
              <a:ln w="12700">
                <a:solidFill>
                  <a:srgbClr val="333A42"/>
                </a:solidFill>
              </a:ln>
            </c:spPr>
          </c:errBars>
          <c:cat>
            <c:strRef>
              <c:f>Sheet1!$A$2:$A$4</c:f>
              <c:strCache>
                <c:ptCount val="3"/>
                <c:pt idx="0">
                  <c:v>Kontrolle</c:v>
                </c:pt>
                <c:pt idx="1">
                  <c:v>HFD</c:v>
                </c:pt>
                <c:pt idx="2">
                  <c:v>HFD + Agonist</c:v>
                </c:pt>
              </c:strCache>
            </c:strRef>
          </c:cat>
          <c:val>
            <c:numRef>
              <c:f>Sheet1!$B$2:$B$4</c:f>
              <c:numCache>
                <c:formatCode>General</c:formatCode>
                <c:ptCount val="3"/>
                <c:pt idx="0">
                  <c:v>21</c:v>
                </c:pt>
                <c:pt idx="1">
                  <c:v>38</c:v>
                </c:pt>
                <c:pt idx="2">
                  <c:v>35</c:v>
                </c:pt>
              </c:numCache>
            </c:numRef>
          </c:val>
        </c:ser>
        <c:gapWidth val="1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Anteil an Gesamt-Gallensäuren (%)</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dispBlanksAs val="gap"/>
  </c:chart>
  <c:txPr>
    <a:bodyPr/>
    <a:lstStyle/>
    <a:p>
      <a:pPr>
        <a:defRPr sz="26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SciDraw AI Postervorlage · Vierspaltig · DIN A0 Hochformat (841 × 1189 mm) · Farbe: Marineblau</a:t>
            </a:r>
          </a:p>
          <a:p>
            <a:r>
              <a:t>Beispielversion: Forschungsinhalte und Daten sind fiktiv. Folie 2 ist die Anleitung – nur Folie 1 drucken.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de-DE"/>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de-DE"/>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de-DE"/>
              <a:t>Disputation</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de-DE"/>
              <a:t>Titel der Dissertation</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de-DE"/>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de-DE"/>
              <a:t>Text durch Klicken hinzufügen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de-DE"/>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de-DE"/>
              <a:t>Abschnittstitel</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de-DE"/>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de-DE"/>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de-DE"/>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de-DE"/>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de-DE"/>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de-DE"/>
              <a:t>Vielen Dank für Ihre Aufmerksamkeit</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de-DE"/>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de-DE"/>
              <a:t>Text durch Klicken hinzufügen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de-DE"/>
              <a:t>Vielen Dank für Ihre Aufmerksamkeit</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de-DE"/>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de-DE"/>
              <a:t>Text durch Klicken hinzufügen</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de-DE"/>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de-DE"/>
              <a:t>QR-Code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de-DE"/>
              <a:t>Publikation / Website der AG</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Mastertitelformat bearbeiten</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Mastertextformat bearbeiten</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de-DE"/>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g"/><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image" Target="../media/image2.jpg"/><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sci-draw.com/de/ai-drawing?prompt=poster-background&amp;utm_source=template&amp;utm_medium=pptx&amp;utm_campaign=poster-column4-de&amp;utm_content=column4-background" TargetMode="External"/><Relationship Id="rId3" Type="http://schemas.openxmlformats.org/officeDocument/2006/relationships/hyperlink" Target="https://sci-draw.com/de/ai-drawing?prompt=poster-mechanism&amp;utm_source=template&amp;utm_medium=pptx&amp;utm_campaign=poster-column4-de&amp;utm_content=column4-mechanism"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6583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Rectangle 2"/>
          <p:cNvSpPr/>
          <p:nvPr/>
        </p:nvSpPr>
        <p:spPr>
          <a:xfrm>
            <a:off x="0" y="6583680"/>
            <a:ext cx="30275784" cy="1645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 name="Rectangle 3"/>
          <p:cNvSpPr/>
          <p:nvPr/>
        </p:nvSpPr>
        <p:spPr>
          <a:xfrm>
            <a:off x="914400"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de-DE" altLang="en-US">
                <a:solidFill>
                  <a:schemeClr val="accent4"/>
                </a:solidFill>
              </a:rPr>
              <a:t>Logo</a:t>
            </a:r>
          </a:p>
        </p:txBody>
      </p:sp>
      <p:sp>
        <p:nvSpPr>
          <p:cNvPr id="5" name="Rectangle 4"/>
          <p:cNvSpPr/>
          <p:nvPr/>
        </p:nvSpPr>
        <p:spPr>
          <a:xfrm>
            <a:off x="26069544"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de-DE" altLang="en-US">
                <a:solidFill>
                  <a:schemeClr val="accent4"/>
                </a:solidFill>
              </a:rPr>
              <a:t>Logo</a:t>
            </a:r>
          </a:p>
        </p:txBody>
      </p:sp>
      <p:sp>
        <p:nvSpPr>
          <p:cNvPr id="6" name="TextBox 5"/>
          <p:cNvSpPr txBox="1"/>
          <p:nvPr/>
        </p:nvSpPr>
        <p:spPr>
          <a:xfrm>
            <a:off x="4937759" y="320040"/>
            <a:ext cx="20400264" cy="3950208"/>
          </a:xfrm>
          <a:prstGeom prst="rect">
            <a:avLst/>
          </a:prstGeom>
          <a:noFill/>
        </p:spPr>
        <p:txBody>
          <a:bodyPr wrap="square" anchor="ctr" lIns="0" rIns="0" tIns="0" bIns="0">
            <a:spAutoFit/>
          </a:bodyPr>
          <a:lstStyle/>
          <a:p>
            <a:pPr eaLnBrk="1" hangingPunct="1" algn="ctr">
              <a:lnSpc>
                <a:spcPct val="108000"/>
              </a:lnSpc>
            </a:pPr>
            <a:r>
              <a:rPr lang="de-DE" altLang="en-US" sz="8800" b="1">
                <a:solidFill>
                  <a:srgbClr val="FFFFFF"/>
                </a:solidFill>
              </a:rPr>
              <a:t>Dysbiose fördert Leberverfettung</a:t>
            </a:r>
            <a:br>
              <a:rPr lang="de-DE" altLang="en-US" sz="8800" b="1">
                <a:solidFill>
                  <a:srgbClr val="FFFFFF"/>
                </a:solidFill>
              </a:rPr>
            </a:br>
            <a:r>
              <a:rPr lang="de-DE" altLang="en-US" sz="8800" b="1">
                <a:solidFill>
                  <a:srgbClr val="FFFFFF"/>
                </a:solidFill>
              </a:rPr>
              <a:t>über die Gallensäure-FXR-Achse</a:t>
            </a:r>
          </a:p>
        </p:txBody>
      </p:sp>
      <p:sp>
        <p:nvSpPr>
          <p:cNvPr id="7" name="TextBox 6"/>
          <p:cNvSpPr txBox="1"/>
          <p:nvPr/>
        </p:nvSpPr>
        <p:spPr>
          <a:xfrm>
            <a:off x="4937759" y="4345228"/>
            <a:ext cx="20400264" cy="921715"/>
          </a:xfrm>
          <a:prstGeom prst="rect">
            <a:avLst/>
          </a:prstGeom>
          <a:noFill/>
        </p:spPr>
        <p:txBody>
          <a:bodyPr wrap="square" anchor="ctr" lIns="0" rIns="0" tIns="0" bIns="0">
            <a:spAutoFit/>
          </a:bodyPr>
          <a:lstStyle/>
          <a:p>
            <a:pPr eaLnBrk="1" hangingPunct="1" algn="ctr">
              <a:lnSpc>
                <a:spcPct val="120000"/>
              </a:lnSpc>
            </a:pPr>
            <a:r>
              <a:rPr lang="de-DE" altLang="en-US" sz="4000">
                <a:solidFill>
                  <a:srgbClr val="FFFFFF"/>
                </a:solidFill>
              </a:rPr>
              <a:t>Anna Beispiel¹, Jonas Muster¹, Max Mustermann²*</a:t>
            </a:r>
          </a:p>
        </p:txBody>
      </p:sp>
      <p:sp>
        <p:nvSpPr>
          <p:cNvPr id="8" name="TextBox 7"/>
          <p:cNvSpPr txBox="1"/>
          <p:nvPr/>
        </p:nvSpPr>
        <p:spPr>
          <a:xfrm>
            <a:off x="4937759" y="5332780"/>
            <a:ext cx="20400264" cy="921715"/>
          </a:xfrm>
          <a:prstGeom prst="rect">
            <a:avLst/>
          </a:prstGeom>
          <a:noFill/>
        </p:spPr>
        <p:txBody>
          <a:bodyPr wrap="square" anchor="ctr" lIns="0" rIns="0" tIns="0" bIns="0">
            <a:spAutoFit/>
          </a:bodyPr>
          <a:lstStyle/>
          <a:p>
            <a:pPr eaLnBrk="1" hangingPunct="1" algn="ctr">
              <a:lnSpc>
                <a:spcPct val="120000"/>
              </a:lnSpc>
            </a:pPr>
            <a:r>
              <a:rPr lang="de-DE" altLang="en-US" sz="3000">
                <a:solidFill>
                  <a:srgbClr val="C9D6E8"/>
                </a:solidFill>
              </a:rPr>
              <a:t>¹ Institut für Ernährungsmedizin, Universität XX   ² Universitätsklinikum XX   * name@uni-xx.de</a:t>
            </a:r>
          </a:p>
        </p:txBody>
      </p:sp>
      <p:sp>
        <p:nvSpPr>
          <p:cNvPr id="9" name="Rectangle 8"/>
          <p:cNvSpPr/>
          <p:nvPr/>
        </p:nvSpPr>
        <p:spPr>
          <a:xfrm>
            <a:off x="0" y="41614344"/>
            <a:ext cx="30275784"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0" name="TextBox 9"/>
          <p:cNvSpPr txBox="1"/>
          <p:nvPr/>
        </p:nvSpPr>
        <p:spPr>
          <a:xfrm>
            <a:off x="914400" y="41614344"/>
            <a:ext cx="28446984" cy="1188720"/>
          </a:xfrm>
          <a:prstGeom prst="rect">
            <a:avLst/>
          </a:prstGeom>
          <a:noFill/>
        </p:spPr>
        <p:txBody>
          <a:bodyPr wrap="square" anchor="ctr" lIns="0" rIns="0" tIns="0" bIns="0">
            <a:spAutoFit/>
          </a:bodyPr>
          <a:lstStyle/>
          <a:p>
            <a:pPr eaLnBrk="1" hangingPunct="1">
              <a:lnSpc>
                <a:spcPct val="120000"/>
              </a:lnSpc>
            </a:pPr>
            <a:r>
              <a:rPr lang="de-DE" altLang="en-US" sz="2200">
                <a:solidFill>
                  <a:srgbClr val="5F6B78"/>
                </a:solidFill>
              </a:rPr>
              <a:t>SciDraw AI Postervorlage · sci-draw.com   |   Beispielversion: Forschungsinhalte und Daten sind fiktiv und zeigen nur das Layout</a:t>
            </a:r>
          </a:p>
        </p:txBody>
      </p:sp>
      <p:sp>
        <p:nvSpPr>
          <p:cNvPr id="11" name="Rectangle 10"/>
          <p:cNvSpPr/>
          <p:nvPr/>
        </p:nvSpPr>
        <p:spPr>
          <a:xfrm>
            <a:off x="914400" y="7479792"/>
            <a:ext cx="6597396" cy="12389828"/>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2" name="Rectangle 11"/>
          <p:cNvSpPr/>
          <p:nvPr/>
        </p:nvSpPr>
        <p:spPr>
          <a:xfrm>
            <a:off x="914400" y="747979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3" name="TextBox 12"/>
          <p:cNvSpPr txBox="1"/>
          <p:nvPr/>
        </p:nvSpPr>
        <p:spPr>
          <a:xfrm>
            <a:off x="1463040" y="7479792"/>
            <a:ext cx="5500116"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Hintergrund</a:t>
            </a:r>
          </a:p>
        </p:txBody>
      </p:sp>
      <p:pic>
        <p:nvPicPr>
          <p:cNvPr id="14" name="Picture 13" descr="background.jpg"/>
          <p:cNvPicPr>
            <a:picLocks noChangeAspect="1"/>
          </p:cNvPicPr>
          <p:nvPr/>
        </p:nvPicPr>
        <p:blipFill>
          <a:blip r:embed="rId2"/>
          <a:stretch>
            <a:fillRect/>
          </a:stretch>
        </p:blipFill>
        <p:spPr>
          <a:xfrm>
            <a:off x="1463040" y="9069832"/>
            <a:ext cx="5500116" cy="2560137"/>
          </a:xfrm>
          <a:prstGeom prst="rect">
            <a:avLst/>
          </a:prstGeom>
        </p:spPr>
      </p:pic>
      <p:sp>
        <p:nvSpPr>
          <p:cNvPr id="15" name="TextBox 14"/>
          <p:cNvSpPr txBox="1"/>
          <p:nvPr/>
        </p:nvSpPr>
        <p:spPr>
          <a:xfrm>
            <a:off x="1463040" y="11904288"/>
            <a:ext cx="5500116" cy="118872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1  Hypothese: Darm-Leber-Achse und Leberverfettung (Schema)</a:t>
            </a:r>
          </a:p>
        </p:txBody>
      </p:sp>
      <p:sp>
        <p:nvSpPr>
          <p:cNvPr id="16" name="TextBox 15"/>
          <p:cNvSpPr txBox="1"/>
          <p:nvPr/>
        </p:nvSpPr>
        <p:spPr>
          <a:xfrm>
            <a:off x="1463040" y="13413048"/>
            <a:ext cx="5500116"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Die Fettleber (MASLD) hängt eng mit fettreicher Kost zusammen. Die Darmflora verändert Gallensäuren, die über die Pfortader auf die Leber wirken – kausal ungeklärt.</a:t>
            </a:r>
          </a:p>
        </p:txBody>
      </p:sp>
      <p:sp>
        <p:nvSpPr>
          <p:cNvPr id="17" name="Rectangle 16"/>
          <p:cNvSpPr/>
          <p:nvPr/>
        </p:nvSpPr>
        <p:spPr>
          <a:xfrm>
            <a:off x="914400" y="20555420"/>
            <a:ext cx="6597396" cy="7276991"/>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8" name="Rectangle 17"/>
          <p:cNvSpPr/>
          <p:nvPr/>
        </p:nvSpPr>
        <p:spPr>
          <a:xfrm>
            <a:off x="914400" y="20555420"/>
            <a:ext cx="6597396" cy="1041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9" name="TextBox 18"/>
          <p:cNvSpPr txBox="1"/>
          <p:nvPr/>
        </p:nvSpPr>
        <p:spPr>
          <a:xfrm>
            <a:off x="1463040" y="20555420"/>
            <a:ext cx="5500116"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Fragestellung</a:t>
            </a:r>
          </a:p>
        </p:txBody>
      </p:sp>
      <p:sp>
        <p:nvSpPr>
          <p:cNvPr id="20" name="TextBox 19"/>
          <p:cNvSpPr txBox="1"/>
          <p:nvPr/>
        </p:nvSpPr>
        <p:spPr>
          <a:xfrm>
            <a:off x="1463040" y="22145460"/>
            <a:ext cx="5500116" cy="5138311"/>
          </a:xfrm>
          <a:prstGeom prst="rect">
            <a:avLst/>
          </a:prstGeom>
          <a:noFill/>
        </p:spPr>
        <p:txBody>
          <a:bodyPr wrap="square" anchor="ctr" lIns="0" rIns="0" tIns="0" bIns="0">
            <a:spAutoFit/>
          </a:bodyPr>
          <a:lstStyle/>
          <a:p>
            <a:pPr eaLnBrk="1" hangingPunct="1">
              <a:lnSpc>
                <a:spcPct val="145000"/>
              </a:lnSpc>
              <a:spcBef>
                <a:spcPts val="0"/>
              </a:spcBef>
            </a:pPr>
            <a:r>
              <a:rPr lang="de-DE" altLang="en-US" sz="3600"/>
              <a:t>Fördert Darmdysbiose über Gallensäure-FXR-Signale die Lipidakkumulation in der Leber?</a:t>
            </a:r>
          </a:p>
        </p:txBody>
      </p:sp>
      <p:sp>
        <p:nvSpPr>
          <p:cNvPr id="21" name="Rectangle 20"/>
          <p:cNvSpPr/>
          <p:nvPr/>
        </p:nvSpPr>
        <p:spPr>
          <a:xfrm>
            <a:off x="914400" y="28518212"/>
            <a:ext cx="6597396" cy="12456051"/>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2" name="Rectangle 21"/>
          <p:cNvSpPr/>
          <p:nvPr/>
        </p:nvSpPr>
        <p:spPr>
          <a:xfrm>
            <a:off x="914400" y="2851821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1463040" y="28518212"/>
            <a:ext cx="5500116"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Methoden</a:t>
            </a:r>
          </a:p>
        </p:txBody>
      </p:sp>
      <p:sp>
        <p:nvSpPr>
          <p:cNvPr id="24" name="TextBox 23"/>
          <p:cNvSpPr txBox="1"/>
          <p:nvPr/>
        </p:nvSpPr>
        <p:spPr>
          <a:xfrm>
            <a:off x="1463040" y="30108252"/>
            <a:ext cx="5500116" cy="8676640"/>
          </a:xfrm>
          <a:prstGeom prst="rect">
            <a:avLst/>
          </a:prstGeom>
          <a:noFill/>
        </p:spPr>
        <p:txBody>
          <a:bodyPr wrap="square" anchor="t" lIns="0" rIns="0" tIns="0" bIns="0">
            <a:spAutoFit/>
          </a:bodyPr>
          <a:lstStyle/>
          <a:p>
            <a:pPr eaLnBrk="1" hangingPunct="1">
              <a:lnSpc>
                <a:spcPct val="145000"/>
              </a:lnSpc>
              <a:spcBef>
                <a:spcPts val="0"/>
              </a:spcBef>
            </a:pPr>
            <a:r>
              <a:rPr lang="de-DE" altLang="en-US" sz="3200" b="1">
                <a:solidFill>
                  <a:schemeClr val="accent1"/>
                </a:solidFill>
              </a:rPr>
              <a:t>Tiermodell  </a:t>
            </a:r>
            <a:r>
              <a:rPr lang="de-DE" altLang="en-US" sz="3200"/>
              <a:t>C57BL/6J-Mäuse: Kontrolle, fettreiche Diät (HFD), HFD + FXR-Agonist; je n = 10, 12 Wochen.</a:t>
            </a:r>
          </a:p>
          <a:p>
            <a:pPr eaLnBrk="1" hangingPunct="1">
              <a:lnSpc>
                <a:spcPct val="145000"/>
              </a:lnSpc>
              <a:spcBef>
                <a:spcPts val="1120"/>
              </a:spcBef>
            </a:pPr>
            <a:r>
              <a:rPr lang="de-DE" altLang="en-US" sz="3200" b="1">
                <a:solidFill>
                  <a:schemeClr val="accent1"/>
                </a:solidFill>
              </a:rPr>
              <a:t>Messgrößen  </a:t>
            </a:r>
            <a:r>
              <a:rPr lang="de-DE" altLang="en-US" sz="3200"/>
              <a:t>16S-rRNA-Sequenzierung, Gallensäure-Metabolomik, Leber-Triglyceride, FXR, SHP, SREBP-1c.</a:t>
            </a:r>
          </a:p>
          <a:p>
            <a:pPr eaLnBrk="1" hangingPunct="1">
              <a:lnSpc>
                <a:spcPct val="145000"/>
              </a:lnSpc>
              <a:spcBef>
                <a:spcPts val="1120"/>
              </a:spcBef>
            </a:pPr>
            <a:r>
              <a:rPr lang="de-DE" altLang="en-US" sz="3200" b="1">
                <a:solidFill>
                  <a:schemeClr val="accent1"/>
                </a:solidFill>
              </a:rPr>
              <a:t>Kausalität  </a:t>
            </a:r>
            <a:r>
              <a:rPr lang="de-DE" altLang="en-US" sz="3200"/>
              <a:t>FXR-Agonist; Mikrobiota-Transfer von HFD- auf Kontrollmäuse.</a:t>
            </a:r>
          </a:p>
        </p:txBody>
      </p:sp>
      <p:sp>
        <p:nvSpPr>
          <p:cNvPr id="25" name="Rectangle 24"/>
          <p:cNvSpPr/>
          <p:nvPr/>
        </p:nvSpPr>
        <p:spPr>
          <a:xfrm>
            <a:off x="8197596" y="7479792"/>
            <a:ext cx="6597396" cy="902783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Rectangle 25"/>
          <p:cNvSpPr/>
          <p:nvPr/>
        </p:nvSpPr>
        <p:spPr>
          <a:xfrm>
            <a:off x="8197596" y="747979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8746236" y="7479792"/>
            <a:ext cx="5500116"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Versuchsaufbau</a:t>
            </a:r>
          </a:p>
        </p:txBody>
      </p:sp>
      <p:sp>
        <p:nvSpPr>
          <p:cNvPr id="28" name="Rectangle 27"/>
          <p:cNvSpPr/>
          <p:nvPr/>
        </p:nvSpPr>
        <p:spPr>
          <a:xfrm>
            <a:off x="8746236" y="9069832"/>
            <a:ext cx="5500116" cy="5822357"/>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8746236" y="9069832"/>
            <a:ext cx="5500116" cy="5822357"/>
          </a:xfrm>
          <a:prstGeom prst="rect">
            <a:avLst/>
          </a:prstGeom>
          <a:noFill/>
        </p:spPr>
        <p:txBody>
          <a:bodyPr wrap="square" anchor="ctr" lIns="0" rIns="0" tIns="0" bIns="0">
            <a:spAutoFit/>
          </a:bodyPr>
          <a:lstStyle/>
          <a:p>
            <a:pPr eaLnBrk="1" hangingPunct="1" algn="ctr">
              <a:lnSpc>
                <a:spcPct val="120000"/>
              </a:lnSpc>
            </a:pPr>
            <a:r>
              <a:rPr lang="de-DE" altLang="en-US" sz="2400">
                <a:solidFill>
                  <a:schemeClr val="accent4"/>
                </a:solidFill>
              </a:rPr>
              <a:t>Ablaufschema einfügen (Einfügen → Bilder)</a:t>
            </a:r>
          </a:p>
        </p:txBody>
      </p:sp>
      <p:sp>
        <p:nvSpPr>
          <p:cNvPr id="30" name="TextBox 29"/>
          <p:cNvSpPr txBox="1"/>
          <p:nvPr/>
        </p:nvSpPr>
        <p:spPr>
          <a:xfrm>
            <a:off x="8746236" y="15166509"/>
            <a:ext cx="5500116"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2  Versuchsaufbau (Schema z. B. mit SciDraw AI)</a:t>
            </a:r>
          </a:p>
        </p:txBody>
      </p:sp>
      <p:sp>
        <p:nvSpPr>
          <p:cNvPr id="31" name="Rectangle 30"/>
          <p:cNvSpPr/>
          <p:nvPr/>
        </p:nvSpPr>
        <p:spPr>
          <a:xfrm>
            <a:off x="8197596" y="17193429"/>
            <a:ext cx="6597396" cy="1184215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Rectangle 31"/>
          <p:cNvSpPr/>
          <p:nvPr/>
        </p:nvSpPr>
        <p:spPr>
          <a:xfrm>
            <a:off x="8197596" y="17193429"/>
            <a:ext cx="6597396"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TextBox 32"/>
          <p:cNvSpPr txBox="1"/>
          <p:nvPr/>
        </p:nvSpPr>
        <p:spPr>
          <a:xfrm>
            <a:off x="8746236" y="17193429"/>
            <a:ext cx="5500116" cy="16256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1: Mehr Leberfett</a:t>
            </a:r>
          </a:p>
        </p:txBody>
      </p:sp>
      <p:graphicFrame>
        <p:nvGraphicFramePr>
          <p:cNvPr id="34" name="Chart 33"/>
          <p:cNvGraphicFramePr>
            <a:graphicFrameLocks noGrp="1"/>
          </p:cNvGraphicFramePr>
          <p:nvPr/>
        </p:nvGraphicFramePr>
        <p:xfrm>
          <a:off x="8746236" y="19367669"/>
          <a:ext cx="5500116" cy="5822357"/>
        </p:xfrm>
        <a:graphic>
          <a:graphicData uri="http://schemas.openxmlformats.org/drawingml/2006/chart">
            <c:chart xmlns:c="http://schemas.openxmlformats.org/drawingml/2006/chart" r:id="rId3"/>
          </a:graphicData>
        </a:graphic>
      </p:graphicFrame>
      <p:sp>
        <p:nvSpPr>
          <p:cNvPr id="35" name="TextBox 34"/>
          <p:cNvSpPr txBox="1"/>
          <p:nvPr/>
        </p:nvSpPr>
        <p:spPr>
          <a:xfrm>
            <a:off x="8746236" y="25464346"/>
            <a:ext cx="5500116"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3  Leber-Triglyceride (Beispieldaten, MW ± SD, n = 10)</a:t>
            </a:r>
          </a:p>
        </p:txBody>
      </p:sp>
      <p:sp>
        <p:nvSpPr>
          <p:cNvPr id="36" name="TextBox 35"/>
          <p:cNvSpPr txBox="1"/>
          <p:nvPr/>
        </p:nvSpPr>
        <p:spPr>
          <a:xfrm>
            <a:off x="8746236" y="26576866"/>
            <a:ext cx="5500116"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Woche 12: unter HFD 1,8-fach erhöht (p &lt; 0,001).</a:t>
            </a:r>
          </a:p>
        </p:txBody>
      </p:sp>
      <p:sp>
        <p:nvSpPr>
          <p:cNvPr id="37" name="Rectangle 36"/>
          <p:cNvSpPr/>
          <p:nvPr/>
        </p:nvSpPr>
        <p:spPr>
          <a:xfrm>
            <a:off x="8197596" y="29721386"/>
            <a:ext cx="6597396" cy="1125287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8" name="Rectangle 37"/>
          <p:cNvSpPr/>
          <p:nvPr/>
        </p:nvSpPr>
        <p:spPr>
          <a:xfrm>
            <a:off x="8197596" y="29721386"/>
            <a:ext cx="6597396"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8746236" y="29721386"/>
            <a:ext cx="5500116" cy="16256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2: Veränderte Darmflora</a:t>
            </a:r>
          </a:p>
        </p:txBody>
      </p:sp>
      <p:graphicFrame>
        <p:nvGraphicFramePr>
          <p:cNvPr id="40" name="Chart 39"/>
          <p:cNvGraphicFramePr>
            <a:graphicFrameLocks noGrp="1"/>
          </p:cNvGraphicFramePr>
          <p:nvPr/>
        </p:nvGraphicFramePr>
        <p:xfrm>
          <a:off x="8746236" y="31895626"/>
          <a:ext cx="5500116" cy="5822357"/>
        </p:xfrm>
        <a:graphic>
          <a:graphicData uri="http://schemas.openxmlformats.org/drawingml/2006/chart">
            <c:chart xmlns:c="http://schemas.openxmlformats.org/drawingml/2006/chart" r:id="rId4"/>
          </a:graphicData>
        </a:graphic>
      </p:graphicFrame>
      <p:sp>
        <p:nvSpPr>
          <p:cNvPr id="41" name="TextBox 40"/>
          <p:cNvSpPr txBox="1"/>
          <p:nvPr/>
        </p:nvSpPr>
        <p:spPr>
          <a:xfrm>
            <a:off x="8746236" y="37992304"/>
            <a:ext cx="5500116"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4  Darmflora auf Phylum-Ebene (Beispieldaten)</a:t>
            </a:r>
          </a:p>
        </p:txBody>
      </p:sp>
      <p:sp>
        <p:nvSpPr>
          <p:cNvPr id="42" name="TextBox 41"/>
          <p:cNvSpPr txBox="1"/>
          <p:nvPr/>
        </p:nvSpPr>
        <p:spPr>
          <a:xfrm>
            <a:off x="8746236" y="39104824"/>
            <a:ext cx="5500116"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Mehr Firmicutes, weniger Bacteroidetes.</a:t>
            </a:r>
          </a:p>
        </p:txBody>
      </p:sp>
      <p:sp>
        <p:nvSpPr>
          <p:cNvPr id="43" name="Rectangle 42"/>
          <p:cNvSpPr/>
          <p:nvPr/>
        </p:nvSpPr>
        <p:spPr>
          <a:xfrm>
            <a:off x="15480792" y="7479792"/>
            <a:ext cx="6597396" cy="13360614"/>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Rectangle 43"/>
          <p:cNvSpPr/>
          <p:nvPr/>
        </p:nvSpPr>
        <p:spPr>
          <a:xfrm>
            <a:off x="15480792" y="7479792"/>
            <a:ext cx="6597396" cy="2209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5" name="TextBox 44"/>
          <p:cNvSpPr txBox="1"/>
          <p:nvPr/>
        </p:nvSpPr>
        <p:spPr>
          <a:xfrm>
            <a:off x="16029432" y="7479792"/>
            <a:ext cx="5500116" cy="22098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3: Verändertes Gallensäureprofil</a:t>
            </a:r>
          </a:p>
        </p:txBody>
      </p:sp>
      <p:graphicFrame>
        <p:nvGraphicFramePr>
          <p:cNvPr id="46" name="Chart 45"/>
          <p:cNvGraphicFramePr>
            <a:graphicFrameLocks noGrp="1"/>
          </p:cNvGraphicFramePr>
          <p:nvPr/>
        </p:nvGraphicFramePr>
        <p:xfrm>
          <a:off x="16029432" y="10238231"/>
          <a:ext cx="5500116" cy="6360374"/>
        </p:xfrm>
        <a:graphic>
          <a:graphicData uri="http://schemas.openxmlformats.org/drawingml/2006/chart">
            <c:chart xmlns:c="http://schemas.openxmlformats.org/drawingml/2006/chart" r:id="rId5"/>
          </a:graphicData>
        </a:graphic>
      </p:graphicFrame>
      <p:sp>
        <p:nvSpPr>
          <p:cNvPr id="47" name="TextBox 46"/>
          <p:cNvSpPr txBox="1"/>
          <p:nvPr/>
        </p:nvSpPr>
        <p:spPr>
          <a:xfrm>
            <a:off x="16029432" y="16872926"/>
            <a:ext cx="5500116" cy="118872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5  Konjugierte Gallensäuren im Serum (Beispieldaten, MW ± SD)</a:t>
            </a:r>
          </a:p>
        </p:txBody>
      </p:sp>
      <p:sp>
        <p:nvSpPr>
          <p:cNvPr id="48" name="TextBox 47"/>
          <p:cNvSpPr txBox="1"/>
          <p:nvPr/>
        </p:nvSpPr>
        <p:spPr>
          <a:xfrm>
            <a:off x="16029432" y="18381686"/>
            <a:ext cx="5500116"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Anteil konjugierter Gallensäuren steigt von 21 % auf 38 %.</a:t>
            </a:r>
          </a:p>
        </p:txBody>
      </p:sp>
      <p:sp>
        <p:nvSpPr>
          <p:cNvPr id="49" name="Rectangle 48"/>
          <p:cNvSpPr/>
          <p:nvPr/>
        </p:nvSpPr>
        <p:spPr>
          <a:xfrm>
            <a:off x="15480792" y="21526206"/>
            <a:ext cx="6597396" cy="917194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0" name="Rectangle 49"/>
          <p:cNvSpPr/>
          <p:nvPr/>
        </p:nvSpPr>
        <p:spPr>
          <a:xfrm>
            <a:off x="15480792" y="21526206"/>
            <a:ext cx="6597396"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1" name="TextBox 50"/>
          <p:cNvSpPr txBox="1"/>
          <p:nvPr/>
        </p:nvSpPr>
        <p:spPr>
          <a:xfrm>
            <a:off x="16029432" y="21526206"/>
            <a:ext cx="5500116" cy="16256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Ergebnisse im Überblick</a:t>
            </a:r>
          </a:p>
        </p:txBody>
      </p:sp>
      <p:graphicFrame>
        <p:nvGraphicFramePr>
          <p:cNvPr id="52" name="Table 51"/>
          <p:cNvGraphicFramePr>
            <a:graphicFrameLocks noGrp="1"/>
          </p:cNvGraphicFramePr>
          <p:nvPr/>
        </p:nvGraphicFramePr>
        <p:xfrm>
          <a:off x="16029432" y="23700446"/>
          <a:ext cx="5500113" cy="3549900"/>
        </p:xfrm>
        <a:graphic>
          <a:graphicData uri="http://schemas.openxmlformats.org/drawingml/2006/table">
            <a:tbl>
              <a:tblPr firstRow="1">
                <a:tableStyleId>{5C22544A-7EE6-4342-B048-85BDC9FD1C3A}</a:tableStyleId>
              </a:tblPr>
              <a:tblGrid>
                <a:gridCol w="2386842"/>
                <a:gridCol w="1037757"/>
                <a:gridCol w="1037757"/>
                <a:gridCol w="1037757"/>
              </a:tblGrid>
              <a:tr h="512064">
                <a:tc>
                  <a:txBody>
                    <a:bodyPr wrap="square"/>
                    <a:lstStyle/>
                    <a:p>
                      <a:pPr eaLnBrk="1" hangingPunct="1">
                        <a:lnSpc>
                          <a:spcPct val="115000"/>
                        </a:lnSpc>
                      </a:pPr>
                      <a:r>
                        <a:rPr lang="de-DE" altLang="en-US" sz="2300" b="1">
                          <a:solidFill>
                            <a:srgbClr val="FFFFFF"/>
                          </a:solidFill>
                        </a:rPr>
                        <a:t>Messgröße</a:t>
                      </a:r>
                    </a:p>
                  </a:txBody>
                  <a:tcPr marL="164592" marR="164592" marT="73152" marB="73152" anchor="ctr">
                    <a:solidFill>
                      <a:schemeClr val="accent1"/>
                    </a:solidFill>
                  </a:tcPr>
                </a:tc>
                <a:tc>
                  <a:txBody>
                    <a:bodyPr wrap="square"/>
                    <a:lstStyle/>
                    <a:p>
                      <a:pPr eaLnBrk="1" hangingPunct="1">
                        <a:lnSpc>
                          <a:spcPct val="115000"/>
                        </a:lnSpc>
                      </a:pPr>
                      <a:r>
                        <a:rPr lang="de-DE" altLang="en-US" sz="2300" b="1">
                          <a:solidFill>
                            <a:srgbClr val="FFFFFF"/>
                          </a:solidFill>
                        </a:rPr>
                        <a:t>Kontr.</a:t>
                      </a:r>
                    </a:p>
                  </a:txBody>
                  <a:tcPr marL="164592" marR="164592" marT="73152" marB="73152" anchor="ctr">
                    <a:solidFill>
                      <a:schemeClr val="accent1"/>
                    </a:solidFill>
                  </a:tcPr>
                </a:tc>
                <a:tc>
                  <a:txBody>
                    <a:bodyPr wrap="square"/>
                    <a:lstStyle/>
                    <a:p>
                      <a:pPr eaLnBrk="1" hangingPunct="1">
                        <a:lnSpc>
                          <a:spcPct val="115000"/>
                        </a:lnSpc>
                      </a:pPr>
                      <a:r>
                        <a:rPr lang="de-DE" altLang="en-US" sz="2300" b="1">
                          <a:solidFill>
                            <a:srgbClr val="FFFFFF"/>
                          </a:solidFill>
                        </a:rPr>
                        <a:t>HFD</a:t>
                      </a:r>
                    </a:p>
                  </a:txBody>
                  <a:tcPr marL="164592" marR="164592" marT="73152" marB="73152" anchor="ctr">
                    <a:solidFill>
                      <a:schemeClr val="accent1"/>
                    </a:solidFill>
                  </a:tcPr>
                </a:tc>
                <a:tc>
                  <a:txBody>
                    <a:bodyPr wrap="square"/>
                    <a:lstStyle/>
                    <a:p>
                      <a:pPr eaLnBrk="1" hangingPunct="1">
                        <a:lnSpc>
                          <a:spcPct val="115000"/>
                        </a:lnSpc>
                      </a:pPr>
                      <a:r>
                        <a:rPr lang="de-DE" altLang="en-US" sz="2300" b="1">
                          <a:solidFill>
                            <a:srgbClr val="FFFFFF"/>
                          </a:solidFill>
                        </a:rPr>
                        <a:t>Interv.</a:t>
                      </a:r>
                    </a:p>
                  </a:txBody>
                  <a:tcPr marL="164592" marR="164592" marT="73152" marB="73152" anchor="ctr">
                    <a:solidFill>
                      <a:schemeClr val="accent1"/>
                    </a:solidFill>
                  </a:tcPr>
                </a:tc>
              </a:tr>
              <a:tr h="759459">
                <a:tc>
                  <a:txBody>
                    <a:bodyPr wrap="square"/>
                    <a:lstStyle/>
                    <a:p>
                      <a:pPr eaLnBrk="1" hangingPunct="1">
                        <a:lnSpc>
                          <a:spcPct val="115000"/>
                        </a:lnSpc>
                      </a:pPr>
                      <a:r>
                        <a:rPr lang="de-DE" altLang="en-US" sz="2300" b="1">
                          <a:solidFill>
                            <a:schemeClr val="dk1"/>
                          </a:solidFill>
                        </a:rPr>
                        <a:t>Triglyceride</a:t>
                      </a:r>
                    </a:p>
                  </a:txBody>
                  <a:tcPr marL="164592" marR="164592" marT="73152" marB="73152" anchor="ctr">
                    <a:solidFill>
                      <a:srgbClr val="FFFFFF"/>
                    </a:solidFill>
                  </a:tcPr>
                </a:tc>
                <a:tc>
                  <a:txBody>
                    <a:bodyPr wrap="square"/>
                    <a:lstStyle/>
                    <a:p>
                      <a:pPr eaLnBrk="1" hangingPunct="1">
                        <a:lnSpc>
                          <a:spcPct val="115000"/>
                        </a:lnSpc>
                      </a:pPr>
                      <a:r>
                        <a:rPr lang="de-DE" altLang="en-US" sz="2300">
                          <a:solidFill>
                            <a:schemeClr val="dk1"/>
                          </a:solidFill>
                        </a:rPr>
                        <a:t>18,2</a:t>
                      </a:r>
                    </a:p>
                  </a:txBody>
                  <a:tcPr marL="164592" marR="164592" marT="73152" marB="73152" anchor="ctr">
                    <a:solidFill>
                      <a:srgbClr val="FFFFFF"/>
                    </a:solidFill>
                  </a:tcPr>
                </a:tc>
                <a:tc>
                  <a:txBody>
                    <a:bodyPr wrap="square"/>
                    <a:lstStyle/>
                    <a:p>
                      <a:pPr eaLnBrk="1" hangingPunct="1">
                        <a:lnSpc>
                          <a:spcPct val="115000"/>
                        </a:lnSpc>
                      </a:pPr>
                      <a:r>
                        <a:rPr lang="de-DE" altLang="en-US" sz="2300">
                          <a:solidFill>
                            <a:schemeClr val="dk1"/>
                          </a:solidFill>
                        </a:rPr>
                        <a:t>33,1</a:t>
                      </a:r>
                    </a:p>
                  </a:txBody>
                  <a:tcPr marL="164592" marR="164592" marT="73152" marB="73152" anchor="ctr">
                    <a:solidFill>
                      <a:srgbClr val="FFFFFF"/>
                    </a:solidFill>
                  </a:tcPr>
                </a:tc>
                <a:tc>
                  <a:txBody>
                    <a:bodyPr wrap="square"/>
                    <a:lstStyle/>
                    <a:p>
                      <a:pPr eaLnBrk="1" hangingPunct="1">
                        <a:lnSpc>
                          <a:spcPct val="115000"/>
                        </a:lnSpc>
                      </a:pPr>
                      <a:r>
                        <a:rPr lang="de-DE" altLang="en-US" sz="2300">
                          <a:solidFill>
                            <a:schemeClr val="dk1"/>
                          </a:solidFill>
                        </a:rPr>
                        <a:t>22,5</a:t>
                      </a:r>
                    </a:p>
                  </a:txBody>
                  <a:tcPr marL="164592" marR="164592" marT="73152" marB="73152" anchor="ctr">
                    <a:solidFill>
                      <a:srgbClr val="FFFFFF"/>
                    </a:solidFill>
                  </a:tcPr>
                </a:tc>
              </a:tr>
              <a:tr h="759459">
                <a:tc>
                  <a:txBody>
                    <a:bodyPr wrap="square"/>
                    <a:lstStyle/>
                    <a:p>
                      <a:pPr eaLnBrk="1" hangingPunct="1">
                        <a:lnSpc>
                          <a:spcPct val="115000"/>
                        </a:lnSpc>
                      </a:pPr>
                      <a:r>
                        <a:rPr lang="de-DE" altLang="en-US" sz="2300" b="1">
                          <a:solidFill>
                            <a:schemeClr val="dk1"/>
                          </a:solidFill>
                        </a:rPr>
                        <a:t>Konj. GS</a:t>
                      </a:r>
                    </a:p>
                  </a:txBody>
                  <a:tcPr marL="164592" marR="164592" marT="73152" marB="73152" anchor="ctr">
                    <a:solidFill>
                      <a:schemeClr val="lt2"/>
                    </a:solidFill>
                  </a:tcPr>
                </a:tc>
                <a:tc>
                  <a:txBody>
                    <a:bodyPr wrap="square"/>
                    <a:lstStyle/>
                    <a:p>
                      <a:pPr eaLnBrk="1" hangingPunct="1">
                        <a:lnSpc>
                          <a:spcPct val="115000"/>
                        </a:lnSpc>
                      </a:pPr>
                      <a:r>
                        <a:rPr lang="de-DE" altLang="en-US" sz="2300">
                          <a:solidFill>
                            <a:schemeClr val="dk1"/>
                          </a:solidFill>
                        </a:rPr>
                        <a:t>21 %</a:t>
                      </a:r>
                    </a:p>
                  </a:txBody>
                  <a:tcPr marL="164592" marR="164592" marT="73152" marB="73152" anchor="ctr">
                    <a:solidFill>
                      <a:schemeClr val="lt2"/>
                    </a:solidFill>
                  </a:tcPr>
                </a:tc>
                <a:tc>
                  <a:txBody>
                    <a:bodyPr wrap="square"/>
                    <a:lstStyle/>
                    <a:p>
                      <a:pPr eaLnBrk="1" hangingPunct="1">
                        <a:lnSpc>
                          <a:spcPct val="115000"/>
                        </a:lnSpc>
                      </a:pPr>
                      <a:r>
                        <a:rPr lang="de-DE" altLang="en-US" sz="2300">
                          <a:solidFill>
                            <a:schemeClr val="dk1"/>
                          </a:solidFill>
                        </a:rPr>
                        <a:t>38 %</a:t>
                      </a:r>
                    </a:p>
                  </a:txBody>
                  <a:tcPr marL="164592" marR="164592" marT="73152" marB="73152" anchor="ctr">
                    <a:solidFill>
                      <a:schemeClr val="lt2"/>
                    </a:solidFill>
                  </a:tcPr>
                </a:tc>
                <a:tc>
                  <a:txBody>
                    <a:bodyPr wrap="square"/>
                    <a:lstStyle/>
                    <a:p>
                      <a:pPr eaLnBrk="1" hangingPunct="1">
                        <a:lnSpc>
                          <a:spcPct val="115000"/>
                        </a:lnSpc>
                      </a:pPr>
                      <a:r>
                        <a:rPr lang="de-DE" altLang="en-US" sz="2300">
                          <a:solidFill>
                            <a:schemeClr val="dk1"/>
                          </a:solidFill>
                        </a:rPr>
                        <a:t>35 %</a:t>
                      </a:r>
                    </a:p>
                  </a:txBody>
                  <a:tcPr marL="164592" marR="164592" marT="73152" marB="73152" anchor="ctr">
                    <a:solidFill>
                      <a:schemeClr val="lt2"/>
                    </a:solidFill>
                  </a:tcPr>
                </a:tc>
              </a:tr>
              <a:tr h="759459">
                <a:tc>
                  <a:txBody>
                    <a:bodyPr wrap="square"/>
                    <a:lstStyle/>
                    <a:p>
                      <a:pPr eaLnBrk="1" hangingPunct="1">
                        <a:lnSpc>
                          <a:spcPct val="115000"/>
                        </a:lnSpc>
                      </a:pPr>
                      <a:r>
                        <a:rPr lang="de-DE" altLang="en-US" sz="2300" b="1">
                          <a:solidFill>
                            <a:schemeClr val="dk1"/>
                          </a:solidFill>
                        </a:rPr>
                        <a:t>FXR</a:t>
                      </a:r>
                    </a:p>
                  </a:txBody>
                  <a:tcPr marL="164592" marR="164592" marT="73152" marB="73152" anchor="ctr">
                    <a:solidFill>
                      <a:srgbClr val="FFFFFF"/>
                    </a:solidFill>
                  </a:tcPr>
                </a:tc>
                <a:tc>
                  <a:txBody>
                    <a:bodyPr wrap="square"/>
                    <a:lstStyle/>
                    <a:p>
                      <a:pPr eaLnBrk="1" hangingPunct="1">
                        <a:lnSpc>
                          <a:spcPct val="115000"/>
                        </a:lnSpc>
                      </a:pPr>
                      <a:r>
                        <a:rPr lang="de-DE" altLang="en-US" sz="2300">
                          <a:solidFill>
                            <a:schemeClr val="dk1"/>
                          </a:solidFill>
                        </a:rPr>
                        <a:t>1,00</a:t>
                      </a:r>
                    </a:p>
                  </a:txBody>
                  <a:tcPr marL="164592" marR="164592" marT="73152" marB="73152" anchor="ctr">
                    <a:solidFill>
                      <a:srgbClr val="FFFFFF"/>
                    </a:solidFill>
                  </a:tcPr>
                </a:tc>
                <a:tc>
                  <a:txBody>
                    <a:bodyPr wrap="square"/>
                    <a:lstStyle/>
                    <a:p>
                      <a:pPr eaLnBrk="1" hangingPunct="1">
                        <a:lnSpc>
                          <a:spcPct val="115000"/>
                        </a:lnSpc>
                      </a:pPr>
                      <a:r>
                        <a:rPr lang="de-DE" altLang="en-US" sz="2300">
                          <a:solidFill>
                            <a:schemeClr val="dk1"/>
                          </a:solidFill>
                        </a:rPr>
                        <a:t>0,46</a:t>
                      </a:r>
                    </a:p>
                  </a:txBody>
                  <a:tcPr marL="164592" marR="164592" marT="73152" marB="73152" anchor="ctr">
                    <a:solidFill>
                      <a:srgbClr val="FFFFFF"/>
                    </a:solidFill>
                  </a:tcPr>
                </a:tc>
                <a:tc>
                  <a:txBody>
                    <a:bodyPr wrap="square"/>
                    <a:lstStyle/>
                    <a:p>
                      <a:pPr eaLnBrk="1" hangingPunct="1">
                        <a:lnSpc>
                          <a:spcPct val="115000"/>
                        </a:lnSpc>
                      </a:pPr>
                      <a:r>
                        <a:rPr lang="de-DE" altLang="en-US" sz="2300">
                          <a:solidFill>
                            <a:schemeClr val="dk1"/>
                          </a:solidFill>
                        </a:rPr>
                        <a:t>0,88</a:t>
                      </a:r>
                    </a:p>
                  </a:txBody>
                  <a:tcPr marL="164592" marR="164592" marT="73152" marB="73152" anchor="ctr">
                    <a:solidFill>
                      <a:srgbClr val="FFFFFF"/>
                    </a:solidFill>
                  </a:tcPr>
                </a:tc>
              </a:tr>
              <a:tr h="759459">
                <a:tc>
                  <a:txBody>
                    <a:bodyPr wrap="square"/>
                    <a:lstStyle/>
                    <a:p>
                      <a:pPr eaLnBrk="1" hangingPunct="1">
                        <a:lnSpc>
                          <a:spcPct val="115000"/>
                        </a:lnSpc>
                      </a:pPr>
                      <a:r>
                        <a:rPr lang="de-DE" altLang="en-US" sz="2300" b="1">
                          <a:solidFill>
                            <a:schemeClr val="dk1"/>
                          </a:solidFill>
                        </a:rPr>
                        <a:t>SREBP-1c</a:t>
                      </a:r>
                    </a:p>
                  </a:txBody>
                  <a:tcPr marL="164592" marR="164592" marT="73152" marB="73152" anchor="ctr">
                    <a:solidFill>
                      <a:schemeClr val="lt2"/>
                    </a:solidFill>
                  </a:tcPr>
                </a:tc>
                <a:tc>
                  <a:txBody>
                    <a:bodyPr wrap="square"/>
                    <a:lstStyle/>
                    <a:p>
                      <a:pPr eaLnBrk="1" hangingPunct="1">
                        <a:lnSpc>
                          <a:spcPct val="115000"/>
                        </a:lnSpc>
                      </a:pPr>
                      <a:r>
                        <a:rPr lang="de-DE" altLang="en-US" sz="2300">
                          <a:solidFill>
                            <a:schemeClr val="dk1"/>
                          </a:solidFill>
                        </a:rPr>
                        <a:t>1,00</a:t>
                      </a:r>
                    </a:p>
                  </a:txBody>
                  <a:tcPr marL="164592" marR="164592" marT="73152" marB="73152" anchor="ctr">
                    <a:solidFill>
                      <a:schemeClr val="lt2"/>
                    </a:solidFill>
                  </a:tcPr>
                </a:tc>
                <a:tc>
                  <a:txBody>
                    <a:bodyPr wrap="square"/>
                    <a:lstStyle/>
                    <a:p>
                      <a:pPr eaLnBrk="1" hangingPunct="1">
                        <a:lnSpc>
                          <a:spcPct val="115000"/>
                        </a:lnSpc>
                      </a:pPr>
                      <a:r>
                        <a:rPr lang="de-DE" altLang="en-US" sz="2300">
                          <a:solidFill>
                            <a:schemeClr val="dk1"/>
                          </a:solidFill>
                        </a:rPr>
                        <a:t>2,10</a:t>
                      </a:r>
                    </a:p>
                  </a:txBody>
                  <a:tcPr marL="164592" marR="164592" marT="73152" marB="73152" anchor="ctr">
                    <a:solidFill>
                      <a:schemeClr val="lt2"/>
                    </a:solidFill>
                  </a:tcPr>
                </a:tc>
                <a:tc>
                  <a:txBody>
                    <a:bodyPr wrap="square"/>
                    <a:lstStyle/>
                    <a:p>
                      <a:pPr eaLnBrk="1" hangingPunct="1">
                        <a:lnSpc>
                          <a:spcPct val="115000"/>
                        </a:lnSpc>
                      </a:pPr>
                      <a:r>
                        <a:rPr lang="de-DE" altLang="en-US" sz="2300">
                          <a:solidFill>
                            <a:schemeClr val="dk1"/>
                          </a:solidFill>
                        </a:rPr>
                        <a:t>1,24</a:t>
                      </a:r>
                    </a:p>
                  </a:txBody>
                  <a:tcPr marL="164592" marR="164592" marT="73152" marB="73152" anchor="ctr">
                    <a:solidFill>
                      <a:schemeClr val="lt2"/>
                    </a:solidFill>
                  </a:tcPr>
                </a:tc>
              </a:tr>
            </a:tbl>
          </a:graphicData>
        </a:graphic>
      </p:graphicFrame>
      <p:sp>
        <p:nvSpPr>
          <p:cNvPr id="53" name="TextBox 52"/>
          <p:cNvSpPr txBox="1"/>
          <p:nvPr/>
        </p:nvSpPr>
        <p:spPr>
          <a:xfrm>
            <a:off x="16029432" y="27772066"/>
            <a:ext cx="5500116" cy="91440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Tab. 1  Woche 12 (Beispieldaten, Mittelwerte, n = 10). Triglyceride in mg/g; konj. GS = konjugierte Gallensäuren; FXR, SREBP-1c als relative mRNA-Expression; Interv. = HFD + FXR-Agonist.</a:t>
            </a:r>
          </a:p>
        </p:txBody>
      </p:sp>
      <p:sp>
        <p:nvSpPr>
          <p:cNvPr id="54" name="Rectangle 53"/>
          <p:cNvSpPr/>
          <p:nvPr/>
        </p:nvSpPr>
        <p:spPr>
          <a:xfrm>
            <a:off x="15480792" y="31383946"/>
            <a:ext cx="6597396" cy="959031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5" name="Rectangle 54"/>
          <p:cNvSpPr/>
          <p:nvPr/>
        </p:nvSpPr>
        <p:spPr>
          <a:xfrm>
            <a:off x="15480792" y="31383946"/>
            <a:ext cx="6597396"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6" name="TextBox 55"/>
          <p:cNvSpPr txBox="1"/>
          <p:nvPr/>
        </p:nvSpPr>
        <p:spPr>
          <a:xfrm>
            <a:off x="16029432" y="31383946"/>
            <a:ext cx="5500116" cy="16256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4: Mechanismus</a:t>
            </a:r>
          </a:p>
        </p:txBody>
      </p:sp>
      <p:pic>
        <p:nvPicPr>
          <p:cNvPr id="57" name="Picture 56" descr="mechanism.jpg"/>
          <p:cNvPicPr>
            <a:picLocks noChangeAspect="1"/>
          </p:cNvPicPr>
          <p:nvPr/>
        </p:nvPicPr>
        <p:blipFill>
          <a:blip r:embed="rId6"/>
          <a:stretch>
            <a:fillRect/>
          </a:stretch>
        </p:blipFill>
        <p:spPr>
          <a:xfrm>
            <a:off x="16029432" y="33558186"/>
            <a:ext cx="5500116" cy="3570517"/>
          </a:xfrm>
          <a:prstGeom prst="rect">
            <a:avLst/>
          </a:prstGeom>
        </p:spPr>
      </p:pic>
      <p:sp>
        <p:nvSpPr>
          <p:cNvPr id="58" name="TextBox 57"/>
          <p:cNvSpPr txBox="1"/>
          <p:nvPr/>
        </p:nvSpPr>
        <p:spPr>
          <a:xfrm>
            <a:off x="16029432" y="37403024"/>
            <a:ext cx="5500116"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6  Modell der Achse Darmflora–Gallensäuren–FXR (Schema)</a:t>
            </a:r>
          </a:p>
        </p:txBody>
      </p:sp>
      <p:sp>
        <p:nvSpPr>
          <p:cNvPr id="59" name="TextBox 58"/>
          <p:cNvSpPr txBox="1"/>
          <p:nvPr/>
        </p:nvSpPr>
        <p:spPr>
          <a:xfrm>
            <a:off x="16029432" y="38515544"/>
            <a:ext cx="5500116"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FXR-Agonist: SHP normalisiert, Leber-Triglyceride −32 %.</a:t>
            </a:r>
          </a:p>
        </p:txBody>
      </p:sp>
      <p:sp>
        <p:nvSpPr>
          <p:cNvPr id="60" name="Rectangle 59"/>
          <p:cNvSpPr/>
          <p:nvPr/>
        </p:nvSpPr>
        <p:spPr>
          <a:xfrm>
            <a:off x="22763988" y="7479792"/>
            <a:ext cx="6597396" cy="8618485"/>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1" name="Rectangle 60"/>
          <p:cNvSpPr/>
          <p:nvPr/>
        </p:nvSpPr>
        <p:spPr>
          <a:xfrm>
            <a:off x="22763988" y="747979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2" name="TextBox 61"/>
          <p:cNvSpPr txBox="1"/>
          <p:nvPr/>
        </p:nvSpPr>
        <p:spPr>
          <a:xfrm>
            <a:off x="23312628" y="7479792"/>
            <a:ext cx="5500116"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Diskussion</a:t>
            </a:r>
          </a:p>
        </p:txBody>
      </p:sp>
      <p:sp>
        <p:nvSpPr>
          <p:cNvPr id="63" name="TextBox 62"/>
          <p:cNvSpPr txBox="1"/>
          <p:nvPr/>
        </p:nvSpPr>
        <p:spPr>
          <a:xfrm>
            <a:off x="23312628" y="9069832"/>
            <a:ext cx="5500116" cy="55880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Der Mikrobiota-Transfer reproduziert den Phänotyp: Die Darmflora ist Ursache, nicht Begleiterscheinung.</a:t>
            </a:r>
          </a:p>
          <a:p>
            <a:pPr eaLnBrk="1" hangingPunct="1">
              <a:lnSpc>
                <a:spcPct val="145000"/>
              </a:lnSpc>
              <a:spcBef>
                <a:spcPts val="1120"/>
              </a:spcBef>
            </a:pPr>
            <a:r>
              <a:rPr lang="de-DE" altLang="en-US" sz="3200"/>
              <a:t>Der FXR-Agonist wirkt nur teilweise – vermutlich sind weitere Wege (z. B. TGR5) beteiligt.</a:t>
            </a:r>
          </a:p>
        </p:txBody>
      </p:sp>
      <p:sp>
        <p:nvSpPr>
          <p:cNvPr id="64" name="Rectangle 63"/>
          <p:cNvSpPr/>
          <p:nvPr/>
        </p:nvSpPr>
        <p:spPr>
          <a:xfrm>
            <a:off x="22763988" y="16784077"/>
            <a:ext cx="6597396" cy="9545585"/>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5" name="Rectangle 64"/>
          <p:cNvSpPr/>
          <p:nvPr/>
        </p:nvSpPr>
        <p:spPr>
          <a:xfrm>
            <a:off x="22763988" y="16784077"/>
            <a:ext cx="6597396" cy="1041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6" name="TextBox 65"/>
          <p:cNvSpPr txBox="1"/>
          <p:nvPr/>
        </p:nvSpPr>
        <p:spPr>
          <a:xfrm>
            <a:off x="23312628" y="16784077"/>
            <a:ext cx="5500116"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Fazit</a:t>
            </a:r>
          </a:p>
        </p:txBody>
      </p:sp>
      <p:sp>
        <p:nvSpPr>
          <p:cNvPr id="67" name="TextBox 66"/>
          <p:cNvSpPr txBox="1"/>
          <p:nvPr/>
        </p:nvSpPr>
        <p:spPr>
          <a:xfrm>
            <a:off x="23312628" y="18374117"/>
            <a:ext cx="5500116" cy="7406905"/>
          </a:xfrm>
          <a:prstGeom prst="rect">
            <a:avLst/>
          </a:prstGeom>
          <a:noFill/>
        </p:spPr>
        <p:txBody>
          <a:bodyPr wrap="square" anchor="ctr" lIns="0" rIns="0" tIns="0" bIns="0">
            <a:spAutoFit/>
          </a:bodyPr>
          <a:lstStyle/>
          <a:p>
            <a:pPr eaLnBrk="1" hangingPunct="1">
              <a:lnSpc>
                <a:spcPct val="145000"/>
              </a:lnSpc>
              <a:spcBef>
                <a:spcPts val="0"/>
              </a:spcBef>
            </a:pPr>
            <a:r>
              <a:rPr lang="de-DE" altLang="en-US" sz="3600"/>
              <a:t>1. Fettreiche Diät: Dysbiose, verändertes Gallensäureprofil.</a:t>
            </a:r>
          </a:p>
          <a:p>
            <a:pPr eaLnBrk="1" hangingPunct="1">
              <a:lnSpc>
                <a:spcPct val="145000"/>
              </a:lnSpc>
              <a:spcBef>
                <a:spcPts val="1440"/>
              </a:spcBef>
            </a:pPr>
            <a:r>
              <a:rPr lang="de-DE" altLang="en-US" sz="3600"/>
              <a:t>2. Mehr konjugierte Gallensäuren hemmen FXR in der Leber.</a:t>
            </a:r>
          </a:p>
          <a:p>
            <a:pPr eaLnBrk="1" hangingPunct="1">
              <a:lnSpc>
                <a:spcPct val="145000"/>
              </a:lnSpc>
              <a:spcBef>
                <a:spcPts val="1440"/>
              </a:spcBef>
            </a:pPr>
            <a:r>
              <a:rPr lang="de-DE" altLang="en-US" sz="3600"/>
              <a:t>3. Reaktiviertes FXR mindert die Leberverfettung.</a:t>
            </a:r>
          </a:p>
        </p:txBody>
      </p:sp>
      <p:sp>
        <p:nvSpPr>
          <p:cNvPr id="68" name="Rectangle 67"/>
          <p:cNvSpPr/>
          <p:nvPr/>
        </p:nvSpPr>
        <p:spPr>
          <a:xfrm>
            <a:off x="22763988" y="27015462"/>
            <a:ext cx="6597396" cy="6577595"/>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9" name="Rectangle 68"/>
          <p:cNvSpPr/>
          <p:nvPr/>
        </p:nvSpPr>
        <p:spPr>
          <a:xfrm>
            <a:off x="22763988" y="2701546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70" name="TextBox 69"/>
          <p:cNvSpPr txBox="1"/>
          <p:nvPr/>
        </p:nvSpPr>
        <p:spPr>
          <a:xfrm>
            <a:off x="23312628" y="27015462"/>
            <a:ext cx="5500116"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Literatur</a:t>
            </a:r>
          </a:p>
        </p:txBody>
      </p:sp>
      <p:sp>
        <p:nvSpPr>
          <p:cNvPr id="71" name="TextBox 70"/>
          <p:cNvSpPr txBox="1"/>
          <p:nvPr/>
        </p:nvSpPr>
        <p:spPr>
          <a:xfrm>
            <a:off x="23312628" y="28605502"/>
            <a:ext cx="5500116" cy="3547110"/>
          </a:xfrm>
          <a:prstGeom prst="rect">
            <a:avLst/>
          </a:prstGeom>
          <a:noFill/>
        </p:spPr>
        <p:txBody>
          <a:bodyPr wrap="square" anchor="t" lIns="0" rIns="0" tIns="0" bIns="0">
            <a:spAutoFit/>
          </a:bodyPr>
          <a:lstStyle/>
          <a:p>
            <a:pPr eaLnBrk="1" hangingPunct="1">
              <a:lnSpc>
                <a:spcPct val="135000"/>
              </a:lnSpc>
              <a:spcBef>
                <a:spcPts val="0"/>
              </a:spcBef>
            </a:pPr>
            <a:r>
              <a:rPr lang="de-DE" altLang="en-US" sz="2200">
                <a:solidFill>
                  <a:srgbClr val="5F6B78"/>
                </a:solidFill>
              </a:rPr>
              <a:t>[1] Nachname A, Nachname B. Titel des Artikels. Zeitschrift. Jahr;Band(Heft):Seiten.</a:t>
            </a:r>
          </a:p>
          <a:p>
            <a:pPr eaLnBrk="1" hangingPunct="1">
              <a:lnSpc>
                <a:spcPct val="135000"/>
              </a:lnSpc>
              <a:spcBef>
                <a:spcPts val="400"/>
              </a:spcBef>
            </a:pPr>
            <a:r>
              <a:rPr lang="de-DE" altLang="en-US" sz="2200">
                <a:solidFill>
                  <a:srgbClr val="5F6B78"/>
                </a:solidFill>
              </a:rPr>
              <a:t>[2] Nachname A, Nachname B. Titel des Artikels. Zeitschrift. Jahr;Band(Heft):Seiten.</a:t>
            </a:r>
          </a:p>
          <a:p>
            <a:pPr eaLnBrk="1" hangingPunct="1">
              <a:lnSpc>
                <a:spcPct val="135000"/>
              </a:lnSpc>
              <a:spcBef>
                <a:spcPts val="400"/>
              </a:spcBef>
            </a:pPr>
            <a:r>
              <a:rPr lang="de-DE" altLang="en-US" sz="2200">
                <a:solidFill>
                  <a:srgbClr val="5F6B78"/>
                </a:solidFill>
              </a:rPr>
              <a:t>[3] Nachname A, Nachname B. Titel des Artikels. Zeitschrift. Jahr;Band(Heft):Seiten.</a:t>
            </a:r>
          </a:p>
        </p:txBody>
      </p:sp>
      <p:sp>
        <p:nvSpPr>
          <p:cNvPr id="72" name="Rectangle 71"/>
          <p:cNvSpPr/>
          <p:nvPr/>
        </p:nvSpPr>
        <p:spPr>
          <a:xfrm>
            <a:off x="22763988" y="34278857"/>
            <a:ext cx="6597396" cy="669540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73" name="Rectangle 72"/>
          <p:cNvSpPr/>
          <p:nvPr/>
        </p:nvSpPr>
        <p:spPr>
          <a:xfrm>
            <a:off x="22763988" y="34278857"/>
            <a:ext cx="6597396" cy="16256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74" name="TextBox 73"/>
          <p:cNvSpPr txBox="1"/>
          <p:nvPr/>
        </p:nvSpPr>
        <p:spPr>
          <a:xfrm>
            <a:off x="23312628" y="34278857"/>
            <a:ext cx="5500116" cy="16256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Förderung und Kontakt</a:t>
            </a:r>
          </a:p>
        </p:txBody>
      </p:sp>
      <p:sp>
        <p:nvSpPr>
          <p:cNvPr id="75" name="Rectangle 74"/>
          <p:cNvSpPr/>
          <p:nvPr/>
        </p:nvSpPr>
        <p:spPr>
          <a:xfrm>
            <a:off x="23312628" y="36453097"/>
            <a:ext cx="5500116" cy="1617681"/>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76" name="TextBox 75"/>
          <p:cNvSpPr txBox="1"/>
          <p:nvPr/>
        </p:nvSpPr>
        <p:spPr>
          <a:xfrm>
            <a:off x="23312628" y="36453097"/>
            <a:ext cx="5500116" cy="1617681"/>
          </a:xfrm>
          <a:prstGeom prst="rect">
            <a:avLst/>
          </a:prstGeom>
          <a:noFill/>
        </p:spPr>
        <p:txBody>
          <a:bodyPr wrap="square" anchor="ctr" lIns="0" rIns="0" tIns="0" bIns="0">
            <a:spAutoFit/>
          </a:bodyPr>
          <a:lstStyle/>
          <a:p>
            <a:pPr eaLnBrk="1" hangingPunct="1" algn="ctr">
              <a:lnSpc>
                <a:spcPct val="120000"/>
              </a:lnSpc>
            </a:pPr>
            <a:r>
              <a:rPr lang="de-DE" altLang="en-US" sz="2400">
                <a:solidFill>
                  <a:schemeClr val="accent4"/>
                </a:solidFill>
              </a:rPr>
              <a:t>QR-Code einfügen: Paper / Website der AG</a:t>
            </a:r>
          </a:p>
        </p:txBody>
      </p:sp>
      <p:sp>
        <p:nvSpPr>
          <p:cNvPr id="77" name="TextBox 76"/>
          <p:cNvSpPr txBox="1"/>
          <p:nvPr/>
        </p:nvSpPr>
        <p:spPr>
          <a:xfrm>
            <a:off x="23312628" y="38345098"/>
            <a:ext cx="5500116" cy="118872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Gefördert durch die DFG (Projekt XXXXXXXX). Kontakt: name@uni-xx.de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38404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TextBox 2"/>
          <p:cNvSpPr txBox="1"/>
          <p:nvPr/>
        </p:nvSpPr>
        <p:spPr>
          <a:xfrm>
            <a:off x="914400" y="548640"/>
            <a:ext cx="28446984" cy="2743200"/>
          </a:xfrm>
          <a:prstGeom prst="rect">
            <a:avLst/>
          </a:prstGeom>
          <a:noFill/>
        </p:spPr>
        <p:txBody>
          <a:bodyPr wrap="square" anchor="ctr" lIns="0" rIns="0" tIns="0" bIns="0">
            <a:spAutoFit/>
          </a:bodyPr>
          <a:lstStyle/>
          <a:p>
            <a:pPr eaLnBrk="1" hangingPunct="1">
              <a:lnSpc>
                <a:spcPct val="120000"/>
              </a:lnSpc>
            </a:pPr>
            <a:r>
              <a:rPr lang="de-DE" altLang="en-US" sz="7040" b="1">
                <a:solidFill>
                  <a:srgbClr val="FFFFFF"/>
                </a:solidFill>
              </a:rPr>
              <a:t>Anleitung (diese Folie nicht drucken)</a:t>
            </a:r>
          </a:p>
        </p:txBody>
      </p:sp>
      <p:sp>
        <p:nvSpPr>
          <p:cNvPr id="4" name="TextBox 3"/>
          <p:cNvSpPr txBox="1"/>
          <p:nvPr/>
        </p:nvSpPr>
        <p:spPr>
          <a:xfrm>
            <a:off x="914400" y="47548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Format</a:t>
            </a:r>
          </a:p>
          <a:p>
            <a:pPr eaLnBrk="1" hangingPunct="1">
              <a:lnSpc>
                <a:spcPct val="140000"/>
              </a:lnSpc>
              <a:spcBef>
                <a:spcPts val="600"/>
              </a:spcBef>
            </a:pPr>
            <a:r>
              <a:rPr lang="de-DE" altLang="en-US" sz="3200"/>
              <a:t>DIN A0 Hochformat (841 × 1189 mm). Für ein anderes Format die passende Datei herunterladen, nicht die Folie skalieren – sonst stimmen die Schriftgrößen nicht mehr.</a:t>
            </a:r>
          </a:p>
        </p:txBody>
      </p:sp>
      <p:sp>
        <p:nvSpPr>
          <p:cNvPr id="5" name="TextBox 4"/>
          <p:cNvSpPr txBox="1"/>
          <p:nvPr/>
        </p:nvSpPr>
        <p:spPr>
          <a:xfrm>
            <a:off x="914400" y="7498079"/>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Schriftgrößen</a:t>
            </a:r>
          </a:p>
          <a:p>
            <a:pPr eaLnBrk="1" hangingPunct="1">
              <a:lnSpc>
                <a:spcPct val="140000"/>
              </a:lnSpc>
              <a:spcBef>
                <a:spcPts val="600"/>
              </a:spcBef>
            </a:pPr>
            <a:r>
              <a:rPr lang="de-DE" altLang="en-US" sz="3200"/>
              <a:t>Titel ca. 88 pt, Blocktitel ca. 40 pt, Text ca. 32 pt, Bildunterschriften ca. 24 pt – aus 1–2 m Abstand lesbar.</a:t>
            </a:r>
          </a:p>
        </p:txBody>
      </p:sp>
      <p:sp>
        <p:nvSpPr>
          <p:cNvPr id="6" name="TextBox 5"/>
          <p:cNvSpPr txBox="1"/>
          <p:nvPr/>
        </p:nvSpPr>
        <p:spPr>
          <a:xfrm>
            <a:off x="914400" y="102412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Farben</a:t>
            </a:r>
          </a:p>
          <a:p>
            <a:pPr eaLnBrk="1" hangingPunct="1">
              <a:lnSpc>
                <a:spcPct val="140000"/>
              </a:lnSpc>
              <a:spcBef>
                <a:spcPts val="600"/>
              </a:spcBef>
            </a:pPr>
            <a:r>
              <a:rPr lang="de-DE" altLang="en-US" sz="3200"/>
              <a:t>Alle Farben hängen an den Designfarben: Entwurf → Varianten → Farben. Oder eine der anderen Farbvarianten herunterladen.</a:t>
            </a:r>
          </a:p>
        </p:txBody>
      </p:sp>
      <p:sp>
        <p:nvSpPr>
          <p:cNvPr id="7" name="TextBox 6"/>
          <p:cNvSpPr txBox="1"/>
          <p:nvPr/>
        </p:nvSpPr>
        <p:spPr>
          <a:xfrm>
            <a:off x="914400" y="129844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Inhalte ersetzen</a:t>
            </a:r>
          </a:p>
          <a:p>
            <a:pPr eaLnBrk="1" hangingPunct="1">
              <a:lnSpc>
                <a:spcPct val="140000"/>
              </a:lnSpc>
              <a:spcBef>
                <a:spcPts val="600"/>
              </a:spcBef>
            </a:pPr>
            <a:r>
              <a:rPr lang="de-DE" altLang="en-US" sz="3200"/>
              <a:t>Inhalte und Daten sind fiktive Beispiele. Diagramme und Tabellen sind native PowerPoint-Objekte: Rechtsklick → „Daten bearbeiten“.</a:t>
            </a:r>
          </a:p>
        </p:txBody>
      </p:sp>
      <p:sp>
        <p:nvSpPr>
          <p:cNvPr id="8" name="TextBox 7"/>
          <p:cNvSpPr txBox="1"/>
          <p:nvPr/>
        </p:nvSpPr>
        <p:spPr>
          <a:xfrm>
            <a:off x="914400" y="157276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Bilder einfügen</a:t>
            </a:r>
          </a:p>
          <a:p>
            <a:pPr eaLnBrk="1" hangingPunct="1">
              <a:lnSpc>
                <a:spcPct val="140000"/>
              </a:lnSpc>
              <a:spcBef>
                <a:spcPts val="600"/>
              </a:spcBef>
            </a:pPr>
            <a:r>
              <a:rPr lang="de-DE" altLang="en-US" sz="3200"/>
              <a:t>Beispielbilder: Rechtsklick → „Bild ändern“. Gestrichelte Rahmen löschen und Ablaufschema oder QR-Code einfügen.</a:t>
            </a:r>
          </a:p>
        </p:txBody>
      </p:sp>
      <p:sp>
        <p:nvSpPr>
          <p:cNvPr id="9" name="TextBox 8"/>
          <p:cNvSpPr txBox="1"/>
          <p:nvPr/>
        </p:nvSpPr>
        <p:spPr>
          <a:xfrm>
            <a:off x="914400" y="184708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Drucken</a:t>
            </a:r>
          </a:p>
          <a:p>
            <a:pPr eaLnBrk="1" hangingPunct="1">
              <a:lnSpc>
                <a:spcPct val="140000"/>
              </a:lnSpc>
              <a:spcBef>
                <a:spcPts val="600"/>
              </a:spcBef>
            </a:pPr>
            <a:r>
              <a:rPr lang="de-DE" altLang="en-US" sz="3200"/>
              <a:t>Datei → Exportieren → PDF, nur Folie 1. In der Druckerei das Endformat angeben.</a:t>
            </a:r>
          </a:p>
        </p:txBody>
      </p:sp>
      <p:sp>
        <p:nvSpPr>
          <p:cNvPr id="10" name="TextBox 9"/>
          <p:cNvSpPr txBox="1"/>
          <p:nvPr/>
        </p:nvSpPr>
        <p:spPr>
          <a:xfrm>
            <a:off x="914400" y="21579839"/>
            <a:ext cx="28446984" cy="1097280"/>
          </a:xfrm>
          <a:prstGeom prst="rect">
            <a:avLst/>
          </a:prstGeom>
          <a:noFill/>
        </p:spPr>
        <p:txBody>
          <a:bodyPr wrap="square" anchor="t" lIns="0" rIns="0" tIns="0" bIns="0">
            <a:spAutoFit/>
          </a:bodyPr>
          <a:lstStyle/>
          <a:p>
            <a:pPr eaLnBrk="1" hangingPunct="1">
              <a:lnSpc>
                <a:spcPct val="120000"/>
              </a:lnSpc>
            </a:pPr>
            <a:r>
              <a:rPr lang="de-DE" altLang="en-US" sz="3200" b="1">
                <a:solidFill>
                  <a:schemeClr val="accent2"/>
                </a:solidFill>
              </a:rPr>
              <a:t>Prompts der Beispielabbildungen (Link öffnet SciDraw AI mit vorausgefülltem Prompt)</a:t>
            </a:r>
          </a:p>
        </p:txBody>
      </p:sp>
      <p:sp>
        <p:nvSpPr>
          <p:cNvPr id="11" name="TextBox 10"/>
          <p:cNvSpPr txBox="1"/>
          <p:nvPr/>
        </p:nvSpPr>
        <p:spPr>
          <a:xfrm>
            <a:off x="914400" y="23042880"/>
            <a:ext cx="28446984" cy="4114800"/>
          </a:xfrm>
          <a:prstGeom prst="rect">
            <a:avLst/>
          </a:prstGeom>
          <a:noFill/>
        </p:spPr>
        <p:txBody>
          <a:bodyPr wrap="square" anchor="t" lIns="0" rIns="0" tIns="0" bIns="0">
            <a:spAutoFit/>
          </a:bodyPr>
          <a:lstStyle/>
          <a:p>
            <a:pPr eaLnBrk="1" hangingPunct="1">
              <a:lnSpc>
                <a:spcPct val="135000"/>
              </a:lnSpc>
            </a:pPr>
            <a:r>
              <a:rPr lang="de-DE" altLang="en-US" sz="2400" b="1"/>
              <a:t>Hintergrundschema  </a:t>
            </a:r>
            <a:r>
              <a:rPr lang="de-DE" altLang="en-US" sz="2400" b="1">
                <a:solidFill>
                  <a:schemeClr val="accent1"/>
                </a:solidFill>
                <a:hlinkClick r:id="rId2"/>
              </a:rPr>
              <a:t>SciDraw AI öffnen →</a:t>
            </a:r>
          </a:p>
          <a:p>
            <a:pPr eaLnBrk="1" hangingPunct="1">
              <a:lnSpc>
                <a:spcPct val="135000"/>
              </a:lnSpc>
              <a:spcBef>
                <a:spcPts val="600"/>
              </a:spcBef>
            </a:pPr>
            <a:r>
              <a:rPr lang="de-DE" altLang="en-US" sz="2400">
                <a:solidFill>
                  <a:srgbClr val="5F6B78"/>
                </a:solidFill>
              </a:rPr>
              <a:t>Wissenschaftliche Übersichtsgrafik zur Darm-Leber-Achse, flacher Vektorstil, weißer Hintergrund, Dunkelblau und Petrol als Hauptfarben, sparsame Akzente in Bernstein. Vier Schritte von links nach rechts, durch Pfeile verbunden: ① „Fettreiche Ernährung“; ② „Darmdysbiose“ (weniger nützliche, mehr opportunistische Bakterien); ③ „Verändertes Gallensäureprofil“; ④ über die „Pfortader“ in die Leber, „Lipidtröpfchen in Hepatozyten“. Links Darm und Darmbakterien, rechts die Leber mit einer vergrößerten Leberzelle. Kein Titel in der Grafik, nur diese deutschen Beschriftungen, kurz und gut lesbar.</a:t>
            </a:r>
          </a:p>
        </p:txBody>
      </p:sp>
      <p:sp>
        <p:nvSpPr>
          <p:cNvPr id="12" name="TextBox 11"/>
          <p:cNvSpPr txBox="1"/>
          <p:nvPr/>
        </p:nvSpPr>
        <p:spPr>
          <a:xfrm>
            <a:off x="914400" y="27614880"/>
            <a:ext cx="28446984" cy="4114800"/>
          </a:xfrm>
          <a:prstGeom prst="rect">
            <a:avLst/>
          </a:prstGeom>
          <a:noFill/>
        </p:spPr>
        <p:txBody>
          <a:bodyPr wrap="square" anchor="t" lIns="0" rIns="0" tIns="0" bIns="0">
            <a:spAutoFit/>
          </a:bodyPr>
          <a:lstStyle/>
          <a:p>
            <a:pPr eaLnBrk="1" hangingPunct="1">
              <a:lnSpc>
                <a:spcPct val="135000"/>
              </a:lnSpc>
            </a:pPr>
            <a:r>
              <a:rPr lang="de-DE" altLang="en-US" sz="2400" b="1"/>
              <a:t>Mechanismusmodell  </a:t>
            </a:r>
            <a:r>
              <a:rPr lang="de-DE" altLang="en-US" sz="2400" b="1">
                <a:solidFill>
                  <a:schemeClr val="accent1"/>
                </a:solidFill>
                <a:hlinkClick r:id="rId3"/>
              </a:rPr>
              <a:t>SciDraw AI öffnen →</a:t>
            </a:r>
          </a:p>
          <a:p>
            <a:pPr eaLnBrk="1" hangingPunct="1">
              <a:lnSpc>
                <a:spcPct val="135000"/>
              </a:lnSpc>
              <a:spcBef>
                <a:spcPts val="600"/>
              </a:spcBef>
            </a:pPr>
            <a:r>
              <a:rPr lang="de-DE" altLang="en-US" sz="2400">
                <a:solidFill>
                  <a:srgbClr val="5F6B78"/>
                </a:solidFill>
              </a:rPr>
              <a:t>Mechanistisches Modell als Schema, flacher Vektorstil, weißer Hintergrund, Dunkelblau, Petrol und Bernstein. Zwei Bereiche übereinander. Oben „Darm“: Fettreiche Ernährung → Darmdysbiose → geringere BSH-Aktivität → mehr konjugierte Gallensäuren. Unten „Hepatozyt“: schwächere FXR-Aktivierung → weniger SHP → mehr SREBP-1c → mehr Fettsäuresynthese → Lipidtröpfchen. Beide Bereiche durch einen Pfeil nach unten verbunden, beschriftet mit „Pfortader“. Alle Pfeile einheitlich dunkelblau im Sinne von „führt zu“, keine Hemmsymbole, keine Legende. Jede Beschriftung genau einmal, auf Deutsch, kein Titel in der Grafik.</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Wissenschaftliches Poster (Vierspaltig, DIN A0 Hochformat (841 × 1189 mm)) · SciDraw AI</dc:title>
  <dc:subject/>
  <dc:creator>SciDraw AI</dc:creator>
  <cp:keywords>SciDraw AI; Wissenschaftliches Poster; Posterpräsentation; Poster; PowerPoint-Vorlage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