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Migrierte Zellen pro Gesichtsfeld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18</c:v>
                </c:pt>
                <c:pt idx="1">
                  <c:v>14</c:v>
                </c:pt>
                <c:pt idx="2">
                  <c:v>16</c:v>
                </c:pt>
              </c:numLit>
            </c:plus>
            <c:minus>
              <c:numLit>
                <c:formatCode>General</c:formatCode>
                <c:ptCount val="3"/>
                <c:pt idx="0">
                  <c:v>18</c:v>
                </c:pt>
                <c:pt idx="1">
                  <c:v>14</c:v>
                </c:pt>
                <c:pt idx="2">
                  <c:v>16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sh-NC</c:v>
                </c:pt>
                <c:pt idx="1">
                  <c:v>sh-METTL3 #1</c:v>
                </c:pt>
                <c:pt idx="2">
                  <c:v>sh-METTL3 #2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212</c:v>
                </c:pt>
                <c:pt idx="1">
                  <c:v>118</c:v>
                </c:pt>
                <c:pt idx="2">
                  <c:v>124</c:v>
                </c:pt>
              </c:numCache>
            </c:numRef>
          </c:val>
        </c:ser>
        <c:gapWidth val="1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Migrierte Zellen pro Gesichtsfeld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4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Diese Folie (ca. 10 Sek.): Projekt und Berichtszeitraum nennen – alle kennen Sie, eine Vorstellung erübrigt sich.</a:t>
            </a:r>
          </a:p>
          <a:p>
            <a:r>
              <a:t>Tipp: Den Projekttitel beibehalten und nur Kalenderwoche und Datum ändern – so kann die Betreuung die Berichte leicht vergleichen.</a:t>
            </a:r>
          </a:p>
          <a:p/>
          <a:p>
            <a:r>
              <a:t>SciDraw AI Vorlagen für die Wissenschaft · sci-draw.com · Beispielversion: Projekt und Daten sind fiktiv und zeigen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Diese Hinweisfolie ist ausgeblendet. Nach dem Lesen können Sie sie löschen.</a:t>
            </a:r>
          </a:p>
          <a:p/>
          <a:p>
            <a:r>
              <a:t>SciDraw AI Vorlagen für die Wissenschaft · sci-draw.com · Beispielversion: Projekt und Daten sind fiktiv und zeigen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Diese Folie (ca. 1 Min.): Drei Zahlen und ein Satz – dann die Frage stellen, die heute diskutiert werden soll.</a:t>
            </a:r>
          </a:p>
          <a:p/>
          <a:p>
            <a:r>
              <a:t>SciDraw AI Vorlagen für die Wissenschaft · sci-draw.com · Beispielversion: Projekt und Daten sind fiktiv und zeigen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Diese Folie (ca. 1 Min.): Punkt für Punkt mit dem Plan vom letzten Mal abgleichen. Was nicht fertig ist, direkt mit Grund nennen.</a:t>
            </a:r>
          </a:p>
          <a:p>
            <a:r>
              <a:t>Tipp: Die Status-Etiketten sind Formen – grün (erledigt), bernsteinfarben (läuft) oder grau (offen) kopieren.</a:t>
            </a:r>
          </a:p>
          <a:p/>
          <a:p>
            <a:r>
              <a:t>SciDraw AI Vorlagen für die Wissenschaft · sci-draw.com · Beispielversion: Projekt und Daten sind fiktiv und zeigen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Diese Folie (ca. 2 Min.): Der Titel ist das Ergebnis. Rechts in der Reihenfolge Ergebnis → Deutung → noch zu prüfen vorgehen.</a:t>
            </a:r>
          </a:p>
          <a:p>
            <a:r>
              <a:t>Wichtig: Mikroskopbilder als Originalaufnahmen mit Vergrößerung einfügen – nicht mit KI erzeugen oder nachbearbeiten.</a:t>
            </a:r>
          </a:p>
          <a:p/>
          <a:p>
            <a:r>
              <a:t>SciDraw AI Vorlagen für die Wissenschaft · sci-draw.com · Beispielversion: Projekt und Daten sind fiktiv und zeigen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Diese Folie (ca. 30 Sek.): Die Bilder belegen nur, quantifiziert ist schon auf der vorigen Folie. Alle drei mit gleicher Vergrößerung und Belichtung.</a:t>
            </a:r>
          </a:p>
          <a:p/>
          <a:p>
            <a:r>
              <a:t>SciDraw AI Vorlagen für die Wissenschaft · sci-draw.com · Beispielversion: Projekt und Daten sind fiktiv und zeigen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Diese Folie (ca. 2 Min.): Beobachtung → Versucht → Nächste Idee. So können andere einschätzen, an welcher Stelle es hakt.</a:t>
            </a:r>
          </a:p>
          <a:p/>
          <a:p>
            <a:r>
              <a:t>SciDraw AI Vorlagen für die Wissenschaft · sci-draw.com · Beispielversion: Projekt und Daten sind fiktiv und zeigen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Diese Folie (ca. 1 Min.) ist die wertvollste des Gruppenseminars: Jeder Punkt nennt wer, was und wann.</a:t>
            </a:r>
          </a:p>
          <a:p/>
          <a:p>
            <a:r>
              <a:t>SciDraw AI Vorlagen für die Wissenschaft · sci-draw.com · Beispielversion: Projekt und Daten sind fiktiv und zeigen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Diese Folie (ca. 45 Sek.): Nur planen, was bis zum nächsten Termin realistisch ist – beim nächsten Mal wird Folie 4 genau gegen diese Tabelle abgeglichen.</a:t>
            </a:r>
          </a:p>
          <a:p/>
          <a:p>
            <a:r>
              <a:t>SciDraw AI Vorlagen für die Wissenschaft · sci-draw.com · Beispielversion: Projekt und Daten sind fiktiv und zeigen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Die wichtigste Frage bleibt auf dem Bildschirm und lenkt die Diskussion.</a:t>
            </a:r>
          </a:p>
          <a:p/>
          <a:p>
            <a:r>
              <a:t>SciDraw AI Vorlagen für die Wissenschaft · sci-draw.com · Beispielversion: Projekt und Daten sind fiktiv und zeigen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Ausgeblendete Backup-Folie. Aufrufen, wenn die Betreuung nach dem Gesamtstand fragt.</a:t>
            </a:r>
          </a:p>
          <a:p/>
          <a:p>
            <a:r>
              <a:t>SciDraw AI Vorlagen für die Wissenschaft · sci-draw.com · Beispielversion: Projekt und Daten sind fiktiv und zeigen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Logo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Gruppenseminar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Projekttitel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Text durch Klicken hinzufügen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Abschnittstitel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Text durch Klicken hinzufügen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Abschnitt · Unterzeile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Titel durch Klicken hinzufügen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Text durch Klicken hinzufügen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Auf das Symbol klicken, um ein Bild einzufügen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Abb.: In einem Satz beschreiben, was die Abbildung zeigt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Abschnitt · Unterzeile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Titel durch Klicken hinzufügen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Auf das Symbol klicken, um ein Bild einzufügen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Abb.: In einem Satz beschreiben, was die Abbildung zeigt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Text durch Klicken hinzufügen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Abschnitt · Unterzeile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Titel durch Klicken hinzufügen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Auf das Symbol klicken, um ein Bild einzufügen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Abb.: In einem Satz beschreiben, was die Abbildung zeigt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Abschnitt · Unterzeile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Titel durch Klicken hinzufügen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Text durch Klicken hinzufügen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Text durch Klicken hinzufügen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Text durch Klicken hinzufügen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Abschnitt · Unterzeile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Titel durch Klicken hinzufügen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Vielen Dank!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Text durch Klicken hinzufügen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Vielen Dank!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Text durch Klicken hinzufügen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QR-Code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Publikation / Website der AG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Mastertextformat bearbeiten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de-DE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hyperlink" Target="https://sci-draw.com/de/sci-vis?utm_source=template&amp;utm_medium=pptx&amp;utm_campaign=lab-meeting-de&amp;utm_content=result-1" TargetMode="External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Gruppenseminar · Fortschrittsbericht KW XX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METTL3 und die Migration von Leberkrebszellen: aktueller Stand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1600200" algn="l"/>
                <a:tab pos="5394960" algn="l"/>
                <a:tab pos="6583680" algn="l"/>
              </a:tabLst>
            </a:pPr>
            <a:r>
              <a:rPr lang="de-DE" altLang="en-US">
                <a:solidFill>
                  <a:srgbClr val="5F6B78"/>
                </a:solidFill>
              </a:rPr>
              <a:t>Vortrag</a:t>
            </a:r>
            <a:r>
              <a:rPr lang="de-DE" altLang="en-US"/>
              <a:t>	Jonas Beispiel (Promotion, 2. Jahr)	</a:t>
            </a:r>
            <a:r>
              <a:rPr lang="de-DE" altLang="en-US">
                <a:solidFill>
                  <a:srgbClr val="5F6B78"/>
                </a:solidFill>
              </a:rPr>
              <a:t>Betreuung</a:t>
            </a:r>
            <a:r>
              <a:rPr lang="de-DE" altLang="en-US"/>
              <a:t>	Prof. Dr. XXX</a:t>
            </a:r>
          </a:p>
          <a:p>
            <a:pPr eaLnBrk="1" hangingPunct="1">
              <a:tabLst>
                <a:tab pos="1600200" algn="l"/>
                <a:tab pos="5394960" algn="l"/>
                <a:tab pos="6583680" algn="l"/>
              </a:tabLst>
            </a:pPr>
            <a:r>
              <a:rPr lang="de-DE" altLang="en-US">
                <a:solidFill>
                  <a:srgbClr val="5F6B78"/>
                </a:solidFill>
              </a:rPr>
              <a:t>Zeitraum</a:t>
            </a:r>
            <a:r>
              <a:rPr lang="de-DE" altLang="en-US"/>
              <a:t>	X. Monat – X. Monat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Hinweise · In der Bildschirmpräsentation ausgeblendet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So nutzen Sie diese Vorlage im Gruppenseminar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de-DE" altLang="en-US"/>
              <a:t>AG XX · Gruppenseminar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de-DE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800" b="1">
                <a:solidFill>
                  <a:schemeClr val="accent1"/>
                </a:solidFill>
              </a:rPr>
              <a:t>1  In 10 Minuten fertig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de-DE" altLang="en-US" sz="1600">
                <a:solidFill>
                  <a:schemeClr val="dk1"/>
                </a:solidFill>
              </a:rPr>
              <a:t>Meist 10–15 Min. und 8–10 Folien. Auf die Ergebnisfolien nur neue Daten; ältere kommen auf die Backup-Folie.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800" b="1">
                <a:solidFill>
                  <a:schemeClr val="accent2"/>
                </a:solidFill>
              </a:rPr>
              <a:t>2  Erst den letzten Plan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de-DE" altLang="en-US" sz="1600">
                <a:solidFill>
                  <a:schemeClr val="dk1"/>
                </a:solidFill>
              </a:rPr>
              <a:t>Folie 4 gleicht den letzten Plan Punkt für Punkt ab: erledigt, offen, warum. Diese Folie schaut die Betreuung zuerst an.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88620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800" b="1">
                <a:solidFill>
                  <a:schemeClr val="accent3"/>
                </a:solidFill>
              </a:rPr>
              <a:t>3  Probleme konkret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de-DE" altLang="en-US" sz="1600">
                <a:solidFill>
                  <a:schemeClr val="dk1"/>
                </a:solidFill>
              </a:rPr>
              <a:t>„Was stimmt nicht, was habe ich versucht, was probiere ich als Nächstes?“ hilft mehr als „das Experiment läuft nicht“.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88620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800" b="1">
                <a:solidFill>
                  <a:schemeClr val="accent6"/>
                </a:solidFill>
              </a:rPr>
              <a:t>4  Hilfe konkret erbitten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de-DE" altLang="en-US" sz="1600">
                <a:solidFill>
                  <a:schemeClr val="dk1"/>
                </a:solidFill>
              </a:rPr>
              <a:t>Auf „Wobei ich Hilfe brauche“ konkret werden: Reagenzien, Gerätezeit, Erfahrung einer Kollegin oder eine Entscheidung der Betreuung.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Überblick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Überblick: 2 von 3 Punkten erledigt, 1 offene Frage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de-DE" altLang="en-US"/>
              <a:t>AG XX · Gruppenseminar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de-DE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15544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3484778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68680" y="1874519"/>
            <a:ext cx="284469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4000" b="1">
                <a:solidFill>
                  <a:schemeClr val="accent2"/>
                </a:solidFill>
              </a:rPr>
              <a:t>2 / 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2697480"/>
            <a:ext cx="302757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600">
                <a:solidFill>
                  <a:srgbClr val="5F6B78"/>
                </a:solidFill>
              </a:rPr>
              <a:t>Punkte vom letzten Plan erledigt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353458" y="1737360"/>
            <a:ext cx="3484778" cy="15544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4353458" y="1737360"/>
            <a:ext cx="3484778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4673498" y="1874519"/>
            <a:ext cx="284469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4000" b="1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73498" y="2697480"/>
            <a:ext cx="302757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600">
                <a:solidFill>
                  <a:srgbClr val="5F6B78"/>
                </a:solidFill>
              </a:rPr>
              <a:t>neues Schlüsselergebnis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158276" y="1737360"/>
            <a:ext cx="3484778" cy="15544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8158276" y="1737360"/>
            <a:ext cx="3484778" cy="64008"/>
          </a:xfrm>
          <a:prstGeom prst="rect">
            <a:avLst/>
          </a:prstGeom>
          <a:solidFill>
            <a:srgbClr val="A86F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478316" y="1874519"/>
            <a:ext cx="284469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4000" b="1">
                <a:solidFill>
                  <a:srgbClr val="A86F10"/>
                </a:solidFill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78316" y="2697480"/>
            <a:ext cx="302757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600">
                <a:solidFill>
                  <a:srgbClr val="5F6B78"/>
                </a:solidFill>
              </a:rPr>
              <a:t>Frage für die Diskussion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36118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548640" y="3611880"/>
            <a:ext cx="82296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914400" y="3611880"/>
            <a:ext cx="1054577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de-DE" altLang="en-US" sz="1800" b="1">
                <a:solidFill>
                  <a:schemeClr val="accent1"/>
                </a:solidFill>
              </a:rPr>
              <a:t>Stand in einem Satz  </a:t>
            </a:r>
            <a:r>
              <a:rPr lang="de-DE" altLang="en-US" sz="1800"/>
              <a:t>Nach METTL3-Knockdown migrieren Leberkrebszellen ca. 45 % weniger; die Ladekontrolle im Western Blot ist aber instabil und muss zuerst gelöst werden.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983480"/>
            <a:ext cx="11094415" cy="105156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8" name="Rectangle 37"/>
          <p:cNvSpPr/>
          <p:nvPr/>
        </p:nvSpPr>
        <p:spPr>
          <a:xfrm>
            <a:off x="548640" y="4983480"/>
            <a:ext cx="82296" cy="105156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914400" y="4983480"/>
            <a:ext cx="10545775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de-DE" altLang="en-US" sz="1800" b="1">
                <a:solidFill>
                  <a:srgbClr val="A86F10"/>
                </a:solidFill>
              </a:rPr>
              <a:t>Heute zu klären  </a:t>
            </a:r>
            <a:r>
              <a:rPr lang="de-DE" altLang="en-US" sz="1800"/>
              <a:t>Zuerst den Rescue-Versuch – oder zuerst eine zweite Zelllinie?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Letzter Plan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Was aus dem letzten Plan geworden ist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de-DE" altLang="en-US"/>
              <a:t>AG XX · Gruppenseminar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de-DE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11094415" cy="111556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822959" y="2148840"/>
            <a:ext cx="1051560" cy="38404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2148840"/>
            <a:ext cx="105156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de-DE" altLang="en-US" sz="1300" b="1">
                <a:solidFill>
                  <a:srgbClr val="FFFFFF"/>
                </a:solidFill>
              </a:rPr>
              <a:t>erledigt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48840" y="1892807"/>
            <a:ext cx="9144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900" b="1"/>
              <a:t>Stabile METTL3-Knockdown-Zelllinie (HepG2)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148840" y="2368296"/>
            <a:ext cx="91440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600">
                <a:solidFill>
                  <a:srgbClr val="5F6B78"/>
                </a:solidFill>
              </a:rPr>
              <a:t>Knockdown-Effizienz per qPCR ca. 78 %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108960"/>
            <a:ext cx="11094415" cy="111556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822959" y="3474720"/>
            <a:ext cx="1051560" cy="38404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822959" y="3474720"/>
            <a:ext cx="105156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de-DE" altLang="en-US" sz="1300" b="1">
                <a:solidFill>
                  <a:srgbClr val="FFFFFF"/>
                </a:solidFill>
              </a:rPr>
              <a:t>erledigt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148840" y="3218688"/>
            <a:ext cx="9144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900" b="1"/>
              <a:t>Transwell-Migrationsassay, 3 biologische Replikate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148840" y="3694176"/>
            <a:ext cx="91440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600">
                <a:solidFill>
                  <a:srgbClr val="5F6B78"/>
                </a:solidFill>
              </a:rPr>
              <a:t>Erledigt, Ergebnis auf Folie 5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4434840"/>
            <a:ext cx="11094415" cy="111556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822959" y="4800600"/>
            <a:ext cx="1051560" cy="38404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822959" y="4800600"/>
            <a:ext cx="105156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de-DE" altLang="en-US" sz="1300" b="1">
                <a:solidFill>
                  <a:srgbClr val="FFFFFF"/>
                </a:solidFill>
              </a:rPr>
              <a:t>läuft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148840" y="4544568"/>
            <a:ext cx="9144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900" b="1"/>
              <a:t>Western Blot der Zielproteine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148840" y="5020055"/>
            <a:ext cx="91440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600">
                <a:solidFill>
                  <a:srgbClr val="5F6B78"/>
                </a:solidFill>
              </a:rPr>
              <a:t>Ladekontrolle instabil, Ergebnis noch nicht verwertbar (Folie 7)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Neue Ergebnisse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METTL3-Knockdown: HepG2-Zellen migrieren 45 % weniger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de-DE" altLang="en-US"/>
              <a:t>AG XX · Gruppenseminar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de-DE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667512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6675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200">
                <a:solidFill>
                  <a:srgbClr val="5F6B78"/>
                </a:solidFill>
              </a:rPr>
              <a:t>Abb. 1  Transwell-Migration, 24 h (Beispieldaten, MW ± SD, 3 biologische Replikate)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66751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200" b="1">
                <a:solidFill>
                  <a:schemeClr val="accent2"/>
                </a:solidFill>
              </a:rPr>
              <a:t>✦ </a:t>
            </a:r>
            <a:r>
              <a:rPr lang="de-DE" altLang="en-US" sz="1200">
                <a:solidFill>
                  <a:srgbClr val="5F6B78"/>
                </a:solidFill>
              </a:rPr>
              <a:t>Daten per Rechtsklick ändern oder Zählungen in SciVis plotten.</a:t>
            </a:r>
            <a:r>
              <a:rPr lang="de-DE" altLang="en-US" sz="1200" b="1">
                <a:solidFill>
                  <a:schemeClr val="accent1"/>
                </a:solidFill>
                <a:hlinkClick r:id="rId3"/>
              </a:rPr>
              <a:t>  In SciVis öffnen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543800" y="1691640"/>
            <a:ext cx="4096512" cy="4343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7772400" y="1874519"/>
            <a:ext cx="3703320" cy="4023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de-DE" altLang="en-US" sz="1600" b="1">
                <a:solidFill>
                  <a:schemeClr val="accent1"/>
                </a:solidFill>
              </a:rPr>
              <a:t>Ergebnis</a:t>
            </a:r>
          </a:p>
          <a:p>
            <a:pPr eaLnBrk="1" hangingPunct="1">
              <a:lnSpc>
                <a:spcPct val="130000"/>
              </a:lnSpc>
              <a:spcBef>
                <a:spcPts val="400"/>
              </a:spcBef>
            </a:pPr>
            <a:r>
              <a:rPr lang="de-DE" altLang="en-US" sz="1600"/>
              <a:t>Beide unabhängigen shRNAs senken die Zahl migrierter Zellen um 42–45 % (p &lt; 0,01).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de-DE" altLang="en-US" sz="1600" b="1">
                <a:solidFill>
                  <a:schemeClr val="accent1"/>
                </a:solidFill>
              </a:rPr>
              <a:t>Deutung</a:t>
            </a:r>
          </a:p>
          <a:p>
            <a:pPr eaLnBrk="1" hangingPunct="1">
              <a:lnSpc>
                <a:spcPct val="130000"/>
              </a:lnSpc>
              <a:spcBef>
                <a:spcPts val="400"/>
              </a:spcBef>
            </a:pPr>
            <a:r>
              <a:rPr lang="de-DE" altLang="en-US" sz="1600"/>
              <a:t>METTL3 fördert vermutlich die Migration; zwei gleichsinnige shRNAs sprechen gegen Off-Target-Effekte.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de-DE" altLang="en-US" sz="1600" b="1">
                <a:solidFill>
                  <a:srgbClr val="A86F10"/>
                </a:solidFill>
              </a:rPr>
              <a:t>Noch zu prüfen</a:t>
            </a:r>
          </a:p>
          <a:p>
            <a:pPr eaLnBrk="1" hangingPunct="1">
              <a:lnSpc>
                <a:spcPct val="130000"/>
              </a:lnSpc>
              <a:spcBef>
                <a:spcPts val="400"/>
              </a:spcBef>
            </a:pPr>
            <a:r>
              <a:rPr lang="de-DE" altLang="en-US" sz="1600"/>
              <a:t>Verfälscht die Proliferation die Zählung? (CCK-8 parallel)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Neue Ergebnisse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Repräsentative Aufnahmen: Transwell, Kristallviolett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de-DE" altLang="en-US"/>
              <a:t>AG XX · Gruppenseminar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de-DE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37360"/>
            <a:ext cx="3484778" cy="3291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de-DE" altLang="en-US" sz="1400">
                <a:solidFill>
                  <a:srgbClr val="5F6B78"/>
                </a:solidFill>
              </a:rPr>
              <a:t>Originalaufnahme einfügen
(Einfügen → Bilder)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5120640"/>
            <a:ext cx="348477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de-DE" altLang="en-US" sz="1700" b="1"/>
              <a:t>sh-NC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353458" y="1737360"/>
            <a:ext cx="3484778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4353458" y="1737360"/>
            <a:ext cx="3484778" cy="3291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de-DE" altLang="en-US" sz="1400">
                <a:solidFill>
                  <a:srgbClr val="5F6B78"/>
                </a:solidFill>
              </a:rPr>
              <a:t>Originalaufnahme einfügen
(Einfügen → Bilder)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353458" y="5120640"/>
            <a:ext cx="348477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de-DE" altLang="en-US" sz="1700" b="1"/>
              <a:t>sh-METTL3 #1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158276" y="1737360"/>
            <a:ext cx="3484778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8158276" y="1737360"/>
            <a:ext cx="3484778" cy="3291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de-DE" altLang="en-US" sz="1400">
                <a:solidFill>
                  <a:srgbClr val="5F6B78"/>
                </a:solidFill>
              </a:rPr>
              <a:t>Originalaufnahme einfügen
(Einfügen → Bilder)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158276" y="5120640"/>
            <a:ext cx="348477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de-DE" altLang="en-US" sz="1700" b="1"/>
              <a:t>sh-METTL3 #2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8640" y="5669280"/>
            <a:ext cx="1109441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400">
                <a:solidFill>
                  <a:srgbClr val="5F6B78"/>
                </a:solidFill>
              </a:rPr>
              <a:t>Vergrößerung und Maßstab angeben, z. B. 100-fach, Maßstabsbalken 100 µm.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Probleme und Diskussion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Problem: instabile Ladekontrolle im Western Blot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de-DE" altLang="en-US"/>
              <a:t>AG XX · Gruppenseminar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de-DE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3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420599"/>
                <a:gridCol w="5648065"/>
                <a:gridCol w="3025749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rgbClr val="FFFFFF"/>
                          </a:solidFill>
                        </a:rPr>
                        <a:t/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rgbClr val="FFFFFF"/>
                          </a:solidFill>
                        </a:rPr>
                        <a:t>Details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rgbClr val="FFFFFF"/>
                          </a:solidFill>
                        </a:rPr>
                        <a:t>Ergebnis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chemeClr val="dk1"/>
                          </a:solidFill>
                        </a:rPr>
                        <a:t>Beobachtung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GAPDH-Banden auf derselben Membran unterschiedlich stark, bis Faktor 2 zwischen Spuren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nicht verlässlich quantifizierbar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chemeClr val="dk1"/>
                          </a:solidFill>
                        </a:rPr>
                        <a:t>Versucht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Proteinkonzentration neu bestimmt (BCA), einheitlich 20 µg pro Tasche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Unterschied bleibt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chemeClr val="dk1"/>
                          </a:solidFill>
                        </a:rPr>
                        <a:t>Versucht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Frischer Transferpuffer, Transfer auf 90 min verlängert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etwas besser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chemeClr val="dk1"/>
                          </a:solidFill>
                        </a:rPr>
                        <a:t>Nächste Idee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Gesamtproteinfärbung als Ladekontrolle – oder anderer β-Aktin-Antikörper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Vorschläge?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Probleme und Diskussion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Wobei ich Hilfe brauche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de-DE" altLang="en-US"/>
              <a:t>AG XX · Gruppenseminar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de-DE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83080"/>
            <a:ext cx="201168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548640" y="1783080"/>
            <a:ext cx="201168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de-DE" altLang="en-US" sz="1900" b="1">
                <a:solidFill>
                  <a:srgbClr val="FFFFFF"/>
                </a:solidFill>
              </a:rPr>
              <a:t>Entscheidung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834640" y="1783080"/>
            <a:ext cx="857981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900"/>
              <a:t>Als Nächstes Rescue-Versuch (METTL3-Überexpression) oder Wiederholung in Huh7-Zellen?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31546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548640" y="3154680"/>
            <a:ext cx="2011680" cy="1143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548640" y="3154680"/>
            <a:ext cx="201168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de-DE" altLang="en-US" sz="1900" b="1">
                <a:solidFill>
                  <a:srgbClr val="FFFFFF"/>
                </a:solidFill>
              </a:rPr>
              <a:t>Erfahrung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834640" y="3154680"/>
            <a:ext cx="857981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900"/>
              <a:t>Hat jemand schon Gesamtproteinfärbung als Ladekontrolle genutzt? Ich würde gern das Protokoll erfragen.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45262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4526280"/>
            <a:ext cx="2011680" cy="1143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548640" y="4526280"/>
            <a:ext cx="201168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de-DE" altLang="en-US" sz="1900" b="1">
                <a:solidFill>
                  <a:srgbClr val="FFFFFF"/>
                </a:solidFill>
              </a:rPr>
              <a:t>Gerätezeit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834640" y="4526280"/>
            <a:ext cx="857981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900"/>
              <a:t>Konfokalmikroskop nächste Woche: Dienstag und Donnerstag je ca. 2 Stunden.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Nächste Schritte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Plan bis zum nächsten Gruppenseminar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de-DE" altLang="en-US"/>
              <a:t>AG XX · Gruppenseminar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de-DE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3" cy="31181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648065"/>
                <a:gridCol w="2622316"/>
                <a:gridCol w="2824032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rgbClr val="FFFFFF"/>
                          </a:solidFill>
                        </a:rPr>
                        <a:t>Aufgabe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rgbClr val="FFFFFF"/>
                          </a:solidFill>
                        </a:rPr>
                        <a:t>Bis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rgbClr val="FFFFFF"/>
                          </a:solidFill>
                        </a:rPr>
                        <a:t>Ergebnis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chemeClr val="dk1"/>
                          </a:solidFill>
                        </a:rPr>
                        <a:t>Ladekontrolle lösen, Western Blot wiederholen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KW XX+1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Quantifizierung der Zielproteine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chemeClr val="dk1"/>
                          </a:solidFill>
                        </a:rPr>
                        <a:t>CCK-8-Proliferationsassay, Einfluss der Proliferation ausschließen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KW XX+1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Wachstumskurven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chemeClr val="dk1"/>
                          </a:solidFill>
                        </a:rPr>
                        <a:t>Je nach heutiger Diskussion: Rescue oder Huh7-Wiederholung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KW XX+2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Migrationsdaten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5074920"/>
            <a:ext cx="11094415" cy="914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5074920"/>
            <a:ext cx="82296" cy="914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5074920"/>
            <a:ext cx="10545775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de-DE" altLang="en-US" sz="1800" b="1">
                <a:solidFill>
                  <a:srgbClr val="5F6B78"/>
                </a:solidFill>
              </a:rPr>
              <a:t>Meilenstein  </a:t>
            </a:r>
            <a:r>
              <a:rPr lang="de-DE" altLang="en-US" sz="1800"/>
              <a:t>Bis KW XX+6 alle Versuche zum Mechanismus abschließen und mit dem Manuskript beginnen.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Danke – Fragen und Anregungen?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Heute zu klären: Rescue-Versuch oder zweite Zelllinie – was zuerst?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Backup · ausgeblendet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Projektstand insgesamt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de-DE" altLang="en-US"/>
              <a:t>AG XX · Gruppenseminar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de-DE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5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437766"/>
                <a:gridCol w="2218883"/>
                <a:gridCol w="4437766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rgbClr val="FFFFFF"/>
                          </a:solidFill>
                        </a:rPr>
                        <a:t>Arbeitspaket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rgbClr val="FFFFFF"/>
                          </a:solidFill>
                        </a:rPr>
                        <a:t>Status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rgbClr val="FFFFFF"/>
                          </a:solidFill>
                        </a:rPr>
                        <a:t>Anmerkung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chemeClr val="dk1"/>
                          </a:solidFill>
                        </a:rPr>
                        <a:t>METTL3-Expression in Tumorgewebe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erledigt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Gruppenseminar KW XX−8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chemeClr val="dk1"/>
                          </a:solidFill>
                        </a:rPr>
                        <a:t>Knockdown: Migration und Invasion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läuft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Migration fertig, Invasion folgt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chemeClr val="dk1"/>
                          </a:solidFill>
                        </a:rPr>
                        <a:t>Screening der Zielgene (MeRIP-seq)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offen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Proben eingefroren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chemeClr val="dk1"/>
                          </a:solidFill>
                        </a:rPr>
                        <a:t>Validierung im Tiermodell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offen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geplant ab KW XX+10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Gruppenseminar – PowerPoint-Vorlage · SciDraw AI</dc:title>
  <dc:subject>Vorlage für Fortschrittsbericht im Gruppenseminar (Beispielversion)</dc:subject>
  <dc:creator>SciDraw AI</dc:creator>
  <cp:keywords>SciDraw AI; Gruppenseminar; Laborbesprechung; Fortschrittsbericht; PowerPoint-Vorlage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