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Kontrolle</c:v>
                </c:pt>
              </c:strCache>
            </c:strRef>
          </c:tx>
          <c:spPr>
            <a:solidFill>
              <a:srgbClr val="9AA4AF"/>
            </a:solidFill>
            <a:ln>
              <a:noFill/>
            </a:ln>
          </c:spPr>
          <c:errBars>
            <c:errBarType val="both"/>
            <c:errValType val="cust"/>
            <c:noEndCap val="0"/>
            <c:plus>
              <c:numLit>
                <c:formatCode>General</c:formatCode>
                <c:ptCount val="2"/>
                <c:pt idx="0">
                  <c:v>6</c:v>
                </c:pt>
                <c:pt idx="1">
                  <c:v>12</c:v>
                </c:pt>
              </c:numLit>
            </c:plus>
            <c:minus>
              <c:numLit>
                <c:formatCode>General</c:formatCode>
                <c:ptCount val="2"/>
                <c:pt idx="0">
                  <c:v>6</c:v>
                </c:pt>
                <c:pt idx="1">
                  <c:v>12</c:v>
                </c:pt>
              </c:numLit>
            </c:minus>
            <c:spPr>
              <a:ln w="12700">
                <a:solidFill>
                  <a:srgbClr val="333A42"/>
                </a:solidFill>
              </a:ln>
            </c:spPr>
          </c:errBars>
          <c:cat>
            <c:strRef>
              <c:f>Sheet1!$A$2:$A$3</c:f>
              <c:strCache>
                <c:ptCount val="2"/>
                <c:pt idx="0">
                  <c:v>Synapsendichte</c:v>
                </c:pt>
                <c:pt idx="1">
                  <c:v>Synapsenprotein in Mikroglia</c:v>
                </c:pt>
              </c:strCache>
            </c:strRef>
          </c:cat>
          <c:val>
            <c:numRef>
              <c:f>Sheet1!$B$2:$B$3</c:f>
              <c:numCache>
                <c:formatCode>General</c:formatCode>
                <c:ptCount val="2"/>
                <c:pt idx="0">
                  <c:v>100</c:v>
                </c:pt>
                <c:pt idx="1">
                  <c:v>100</c:v>
                </c:pt>
              </c:numCache>
            </c:numRef>
          </c:val>
        </c:ser>
        <c:ser>
          <c:idx val="1"/>
          <c:order val="1"/>
          <c:tx>
            <c:strRef>
              <c:f>Sheet1!$C$1</c:f>
              <c:strCache>
                <c:ptCount val="1"/>
                <c:pt idx="0">
                  <c:v>Schlafentzug</c:v>
                </c:pt>
              </c:strCache>
            </c:strRef>
          </c:tx>
          <c:spPr>
            <a:solidFill>
              <a:schemeClr val="accent1"/>
            </a:solidFill>
            <a:ln>
              <a:noFill/>
            </a:ln>
          </c:spPr>
          <c:errBars>
            <c:errBarType val="both"/>
            <c:errValType val="cust"/>
            <c:noEndCap val="0"/>
            <c:plus>
              <c:numLit>
                <c:formatCode>General</c:formatCode>
                <c:ptCount val="2"/>
                <c:pt idx="0">
                  <c:v>7</c:v>
                </c:pt>
                <c:pt idx="1">
                  <c:v>18</c:v>
                </c:pt>
              </c:numLit>
            </c:plus>
            <c:minus>
              <c:numLit>
                <c:formatCode>General</c:formatCode>
                <c:ptCount val="2"/>
                <c:pt idx="0">
                  <c:v>7</c:v>
                </c:pt>
                <c:pt idx="1">
                  <c:v>18</c:v>
                </c:pt>
              </c:numLit>
            </c:minus>
            <c:spPr>
              <a:ln w="12700">
                <a:solidFill>
                  <a:srgbClr val="333A42"/>
                </a:solidFill>
              </a:ln>
            </c:spPr>
          </c:errBars>
          <c:cat>
            <c:strRef>
              <c:f>Sheet1!$A$2:$A$3</c:f>
              <c:strCache>
                <c:ptCount val="2"/>
                <c:pt idx="0">
                  <c:v>Synapsendichte</c:v>
                </c:pt>
                <c:pt idx="1">
                  <c:v>Synapsenprotein in Mikroglia</c:v>
                </c:pt>
              </c:strCache>
            </c:strRef>
          </c:cat>
          <c:val>
            <c:numRef>
              <c:f>Sheet1!$C$2:$C$3</c:f>
              <c:numCache>
                <c:formatCode>General</c:formatCode>
                <c:ptCount val="2"/>
                <c:pt idx="0">
                  <c:v>78</c:v>
                </c:pt>
                <c:pt idx="1">
                  <c:v>162</c:v>
                </c:pt>
              </c:numCache>
            </c:numRef>
          </c:val>
        </c:ser>
        <c:gapWidth val="90"/>
        <c:overlap val="-10"/>
        <c:axId val="-2068027336"/>
        <c:axId val="-2113994440"/>
      </c:barChart>
      <c:catAx>
        <c:axId val="-2068027336"/>
        <c:scaling>
          <c:orientation val="minMax"/>
        </c:scaling>
        <c:delete val="0"/>
        <c:axPos val="b"/>
        <c:majorTickMark val="out"/>
        <c:minorTickMark val="none"/>
        <c:tickLblPos val="low"/>
        <c:spPr>
          <a:ln>
            <a:solidFill>
              <a:srgbClr val="9AA4AF"/>
            </a:solidFill>
          </a:ln>
        </c:spPr>
        <c:txPr>
          <a:bodyPr/>
          <a:lstStyle/>
          <a:p>
            <a:pPr>
              <a:defRPr sz="1400"/>
            </a:pPr>
          </a:p>
        </c:txPr>
        <c:crossAx val="-2113994440"/>
        <c:crosses val="autoZero"/>
        <c:auto val="1"/>
        <c:lblAlgn val="ctr"/>
        <c:lblOffset val="100"/>
        <c:noMultiLvlLbl val="0"/>
      </c:catAx>
      <c:valAx>
        <c:axId val="-2113994440"/>
        <c:scaling/>
        <c:delete val="0"/>
        <c:axPos val="l"/>
        <c:majorGridlines>
          <c:spPr>
            <a:ln>
              <a:solidFill>
                <a:srgbClr val="E3E7EC"/>
              </a:solidFill>
            </a:ln>
          </c:spPr>
        </c:majorGridlines>
        <c:title>
          <c:tx>
            <c:rich>
              <a:bodyPr/>
              <a:lstStyle/>
              <a:p>
                <a:r>
                  <a:rPr sz="1300" b="0"/>
                  <a:t>relativ zur Kontrolle (%)</a:t>
                </a:r>
              </a:p>
            </c:rich>
          </c:tx>
          <c:layout/>
          <c:overlay val="0"/>
        </c:title>
        <c:numFmt formatCode="0" sourceLinked="0"/>
        <c:majorTickMark val="out"/>
        <c:minorTickMark val="none"/>
        <c:tickLblPos val="nextTo"/>
        <c:spPr>
          <a:ln>
            <a:noFill/>
          </a:ln>
        </c:spPr>
        <c:txPr>
          <a:bodyPr/>
          <a:lstStyle/>
          <a:p>
            <a:pPr>
              <a:defRPr sz="1300"/>
            </a:pPr>
          </a:p>
        </c:txPr>
        <c:crossAx val="-2068027336"/>
        <c:crosses val="autoZero"/>
      </c:valAx>
    </c:plotArea>
    <c:legend>
      <c:legendPos val="t"/>
      <c:overlay val="0"/>
      <c:txPr>
        <a:bodyPr/>
        <a:lstStyle/>
        <a:p>
          <a:pPr>
            <a:defRPr sz="1400"/>
          </a:pPr>
        </a:p>
      </c:txPr>
    </c:legend>
    <c:dispBlanksAs val="gap"/>
  </c:chart>
  <c:txPr>
    <a:bodyPr/>
    <a:lstStyle/>
    <a:p>
      <a:pPr>
        <a:defRPr sz="1400">
          <a:solidFill>
            <a:srgbClr val="1F2329"/>
          </a:solidFill>
          <a:latin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lineChart>
        <c:grouping val="standard"/>
        <c:varyColors val="0"/>
        <c:ser>
          <c:idx val="0"/>
          <c:order val="0"/>
          <c:tx>
            <c:strRef>
              <c:f>Sheet1!$B$1</c:f>
              <c:strCache>
                <c:ptCount val="1"/>
                <c:pt idx="0">
                  <c:v>Kontrolle</c:v>
                </c:pt>
              </c:strCache>
            </c:strRef>
          </c:tx>
          <c:spPr>
            <a:ln w="28575">
              <a:solidFill>
                <a:srgbClr val="9AA4AF"/>
              </a:solidFill>
            </a:ln>
          </c:spPr>
          <c:marker>
            <c:symbol val="circle"/>
            <c:size val="7"/>
            <c:spPr>
              <a:solidFill>
                <a:srgbClr val="9AA4AF"/>
              </a:solidFill>
              <a:ln>
                <a:solidFill>
                  <a:srgbClr val="9AA4AF"/>
                </a:solidFill>
              </a:ln>
            </c:spPr>
          </c:marker>
          <c:cat>
            <c:strRef>
              <c:f>Sheet1!$A$2:$A$6</c:f>
              <c:strCache>
                <c:ptCount val="5"/>
                <c:pt idx="0">
                  <c:v>Tag 1</c:v>
                </c:pt>
                <c:pt idx="1">
                  <c:v>Tag 2</c:v>
                </c:pt>
                <c:pt idx="2">
                  <c:v>Tag 3</c:v>
                </c:pt>
                <c:pt idx="3">
                  <c:v>Tag 4</c:v>
                </c:pt>
                <c:pt idx="4">
                  <c:v>Tag 5</c:v>
                </c:pt>
              </c:strCache>
            </c:strRef>
          </c:cat>
          <c:val>
            <c:numRef>
              <c:f>Sheet1!$B$2:$B$6</c:f>
              <c:numCache>
                <c:formatCode>General</c:formatCode>
                <c:ptCount val="5"/>
                <c:pt idx="0">
                  <c:v>35</c:v>
                </c:pt>
                <c:pt idx="1">
                  <c:v>52</c:v>
                </c:pt>
                <c:pt idx="2">
                  <c:v>66</c:v>
                </c:pt>
                <c:pt idx="3">
                  <c:v>78</c:v>
                </c:pt>
                <c:pt idx="4">
                  <c:v>85</c:v>
                </c:pt>
              </c:numCache>
            </c:numRef>
          </c:val>
          <c:smooth val="0"/>
        </c:ser>
        <c:ser>
          <c:idx val="1"/>
          <c:order val="1"/>
          <c:tx>
            <c:strRef>
              <c:f>Sheet1!$C$1</c:f>
              <c:strCache>
                <c:ptCount val="1"/>
                <c:pt idx="0">
                  <c:v>Schlafentzug</c:v>
                </c:pt>
              </c:strCache>
            </c:strRef>
          </c:tx>
          <c:spPr>
            <a:ln w="28575">
              <a:solidFill>
                <a:schemeClr val="accent5"/>
              </a:solidFill>
            </a:ln>
          </c:spPr>
          <c:marker>
            <c:symbol val="circle"/>
            <c:size val="7"/>
            <c:spPr>
              <a:solidFill>
                <a:schemeClr val="accent5"/>
              </a:solidFill>
              <a:ln>
                <a:solidFill>
                  <a:schemeClr val="accent5"/>
                </a:solidFill>
              </a:ln>
            </c:spPr>
          </c:marker>
          <c:cat>
            <c:strRef>
              <c:f>Sheet1!$A$2:$A$6</c:f>
              <c:strCache>
                <c:ptCount val="5"/>
                <c:pt idx="0">
                  <c:v>Tag 1</c:v>
                </c:pt>
                <c:pt idx="1">
                  <c:v>Tag 2</c:v>
                </c:pt>
                <c:pt idx="2">
                  <c:v>Tag 3</c:v>
                </c:pt>
                <c:pt idx="3">
                  <c:v>Tag 4</c:v>
                </c:pt>
                <c:pt idx="4">
                  <c:v>Tag 5</c:v>
                </c:pt>
              </c:strCache>
            </c:strRef>
          </c:cat>
          <c:val>
            <c:numRef>
              <c:f>Sheet1!$C$2:$C$6</c:f>
              <c:numCache>
                <c:formatCode>General</c:formatCode>
                <c:ptCount val="5"/>
                <c:pt idx="0">
                  <c:v>34</c:v>
                </c:pt>
                <c:pt idx="1">
                  <c:v>41</c:v>
                </c:pt>
                <c:pt idx="2">
                  <c:v>48</c:v>
                </c:pt>
                <c:pt idx="3">
                  <c:v>55</c:v>
                </c:pt>
                <c:pt idx="4">
                  <c:v>60</c:v>
                </c:pt>
              </c:numCache>
            </c:numRef>
          </c:val>
          <c:smooth val="0"/>
        </c:ser>
        <c:ser>
          <c:idx val="2"/>
          <c:order val="2"/>
          <c:tx>
            <c:strRef>
              <c:f>Sheet1!$D$1</c:f>
              <c:strCache>
                <c:ptCount val="1"/>
                <c:pt idx="0">
                  <c:v>Schlafentzug + Hemmung</c:v>
                </c:pt>
              </c:strCache>
            </c:strRef>
          </c:tx>
          <c:spPr>
            <a:ln w="28575">
              <a:solidFill>
                <a:schemeClr val="accent1"/>
              </a:solidFill>
            </a:ln>
          </c:spPr>
          <c:marker>
            <c:symbol val="circle"/>
            <c:size val="7"/>
            <c:spPr>
              <a:solidFill>
                <a:schemeClr val="accent1"/>
              </a:solidFill>
              <a:ln>
                <a:solidFill>
                  <a:schemeClr val="accent1"/>
                </a:solidFill>
              </a:ln>
            </c:spPr>
          </c:marker>
          <c:cat>
            <c:strRef>
              <c:f>Sheet1!$A$2:$A$6</c:f>
              <c:strCache>
                <c:ptCount val="5"/>
                <c:pt idx="0">
                  <c:v>Tag 1</c:v>
                </c:pt>
                <c:pt idx="1">
                  <c:v>Tag 2</c:v>
                </c:pt>
                <c:pt idx="2">
                  <c:v>Tag 3</c:v>
                </c:pt>
                <c:pt idx="3">
                  <c:v>Tag 4</c:v>
                </c:pt>
                <c:pt idx="4">
                  <c:v>Tag 5</c:v>
                </c:pt>
              </c:strCache>
            </c:strRef>
          </c:cat>
          <c:val>
            <c:numRef>
              <c:f>Sheet1!$D$2:$D$6</c:f>
              <c:numCache>
                <c:formatCode>General</c:formatCode>
                <c:ptCount val="5"/>
                <c:pt idx="0">
                  <c:v>35</c:v>
                </c:pt>
                <c:pt idx="1">
                  <c:v>48</c:v>
                </c:pt>
                <c:pt idx="2">
                  <c:v>60</c:v>
                </c:pt>
                <c:pt idx="3">
                  <c:v>70</c:v>
                </c:pt>
                <c:pt idx="4">
                  <c:v>78</c:v>
                </c:pt>
              </c:numCache>
            </c:numRef>
          </c:val>
          <c:smooth val="0"/>
        </c:ser>
        <c:marker val="1"/>
        <c:smooth val="0"/>
        <c:axId val="2118791784"/>
        <c:axId val="2140495176"/>
      </c:lineChart>
      <c:catAx>
        <c:axId val="2118791784"/>
        <c:scaling>
          <c:orientation val="minMax"/>
        </c:scaling>
        <c:delete val="0"/>
        <c:axPos val="b"/>
        <c:title>
          <c:tx>
            <c:rich>
              <a:bodyPr/>
              <a:lstStyle/>
              <a:p>
                <a:r>
                  <a:rPr sz="1300" b="0"/>
                  <a:t>Trainingstag</a:t>
                </a:r>
              </a:p>
            </c:rich>
          </c:tx>
          <c:layout/>
          <c:overlay val="0"/>
        </c:title>
        <c:majorTickMark val="out"/>
        <c:minorTickMark val="none"/>
        <c:tickLblPos val="nextTo"/>
        <c:spPr>
          <a:ln>
            <a:solidFill>
              <a:srgbClr val="9AA4AF"/>
            </a:solidFill>
          </a:ln>
        </c:spPr>
        <c:txPr>
          <a:bodyPr/>
          <a:lstStyle/>
          <a:p>
            <a:pPr>
              <a:defRPr sz="1300"/>
            </a:pPr>
          </a:p>
        </c:txPr>
        <c:crossAx val="2140495176"/>
        <c:crosses val="autoZero"/>
        <c:auto val="1"/>
        <c:lblAlgn val="ctr"/>
        <c:lblOffset val="100"/>
        <c:noMultiLvlLbl val="0"/>
      </c:catAx>
      <c:valAx>
        <c:axId val="2140495176"/>
        <c:scaling>
          <c:max val="100.0"/>
          <c:min val="20.0"/>
        </c:scaling>
        <c:delete val="0"/>
        <c:axPos val="l"/>
        <c:majorGridlines>
          <c:spPr>
            <a:ln>
              <a:solidFill>
                <a:srgbClr val="E3E7EC"/>
              </a:solidFill>
            </a:ln>
          </c:spPr>
        </c:majorGridlines>
        <c:title>
          <c:tx>
            <c:rich>
              <a:bodyPr/>
              <a:lstStyle/>
              <a:p>
                <a:r>
                  <a:rPr sz="1300" b="0"/>
                  <a:t>Trefferquote (%)</a:t>
                </a:r>
              </a:p>
            </c:rich>
          </c:tx>
          <c:layout/>
          <c:overlay val="0"/>
        </c:title>
        <c:numFmt formatCode="0" sourceLinked="0"/>
        <c:majorTickMark val="out"/>
        <c:minorTickMark val="none"/>
        <c:tickLblPos val="nextTo"/>
        <c:spPr>
          <a:ln>
            <a:noFill/>
          </a:ln>
        </c:spPr>
        <c:txPr>
          <a:bodyPr/>
          <a:lstStyle/>
          <a:p>
            <a:pPr>
              <a:defRPr sz="1300"/>
            </a:pPr>
          </a:p>
        </c:txPr>
        <c:crossAx val="2118791784"/>
        <c:crosses val="autoZero"/>
      </c:valAx>
    </c:plotArea>
    <c:legend>
      <c:legendPos val="t"/>
      <c:layout/>
      <c:overlay val="0"/>
      <c:txPr>
        <a:bodyPr/>
        <a:lstStyle/>
        <a:p>
          <a:pPr>
            <a:defRPr sz="1400"/>
          </a:pPr>
        </a:p>
      </c:txPr>
    </c:legend>
    <c:plotVisOnly val="1"/>
    <c:dispBlanksAs val="gap"/>
    <c:showDLblsOverMax val="0"/>
  </c:chart>
  <c:txPr>
    <a:bodyPr/>
    <a:lstStyle/>
    <a:p>
      <a:pPr>
        <a:defRPr sz="1400">
          <a:solidFill>
            <a:srgbClr val="1F2329"/>
          </a:solidFill>
          <a:latin typeface="Aria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Kontrolle</c:v>
                </c:pt>
              </c:strCache>
            </c:strRef>
          </c:tx>
          <c:spPr>
            <a:solidFill>
              <a:srgbClr val="9AA4AF"/>
            </a:solidFill>
            <a:ln>
              <a:noFill/>
            </a:ln>
          </c:spPr>
          <c:errBars>
            <c:errBarType val="both"/>
            <c:errValType val="cust"/>
            <c:noEndCap val="0"/>
            <c:plus>
              <c:numLit>
                <c:formatCode>General</c:formatCode>
                <c:ptCount val="2"/>
                <c:pt idx="0">
                  <c:v>6</c:v>
                </c:pt>
                <c:pt idx="1">
                  <c:v>5</c:v>
                </c:pt>
              </c:numLit>
            </c:plus>
            <c:minus>
              <c:numLit>
                <c:formatCode>General</c:formatCode>
                <c:ptCount val="2"/>
                <c:pt idx="0">
                  <c:v>6</c:v>
                </c:pt>
                <c:pt idx="1">
                  <c:v>5</c:v>
                </c:pt>
              </c:numLit>
            </c:minus>
            <c:spPr>
              <a:ln w="12700">
                <a:solidFill>
                  <a:srgbClr val="333A42"/>
                </a:solidFill>
              </a:ln>
            </c:spPr>
          </c:errBars>
          <c:cat>
            <c:strRef>
              <c:f>Sheet1!$A$2:$A$3</c:f>
              <c:strCache>
                <c:ptCount val="2"/>
                <c:pt idx="0">
                  <c:v>Synapsendichte</c:v>
                </c:pt>
                <c:pt idx="1">
                  <c:v>Trefferquote im Test</c:v>
                </c:pt>
              </c:strCache>
            </c:strRef>
          </c:cat>
          <c:val>
            <c:numRef>
              <c:f>Sheet1!$B$2:$B$3</c:f>
              <c:numCache>
                <c:formatCode>General</c:formatCode>
                <c:ptCount val="2"/>
                <c:pt idx="0">
                  <c:v>100</c:v>
                </c:pt>
                <c:pt idx="1">
                  <c:v>84</c:v>
                </c:pt>
              </c:numCache>
            </c:numRef>
          </c:val>
        </c:ser>
        <c:ser>
          <c:idx val="1"/>
          <c:order val="1"/>
          <c:tx>
            <c:strRef>
              <c:f>Sheet1!$C$1</c:f>
              <c:strCache>
                <c:ptCount val="1"/>
                <c:pt idx="0">
                  <c:v>Nur Phagozytose aktiviert</c:v>
                </c:pt>
              </c:strCache>
            </c:strRef>
          </c:tx>
          <c:spPr>
            <a:solidFill>
              <a:schemeClr val="accent2"/>
            </a:solidFill>
            <a:ln>
              <a:noFill/>
            </a:ln>
          </c:spPr>
          <c:errBars>
            <c:errBarType val="both"/>
            <c:errValType val="cust"/>
            <c:noEndCap val="0"/>
            <c:plus>
              <c:numLit>
                <c:formatCode>General</c:formatCode>
                <c:ptCount val="2"/>
                <c:pt idx="0">
                  <c:v>7</c:v>
                </c:pt>
                <c:pt idx="1">
                  <c:v>6</c:v>
                </c:pt>
              </c:numLit>
            </c:plus>
            <c:minus>
              <c:numLit>
                <c:formatCode>General</c:formatCode>
                <c:ptCount val="2"/>
                <c:pt idx="0">
                  <c:v>7</c:v>
                </c:pt>
                <c:pt idx="1">
                  <c:v>6</c:v>
                </c:pt>
              </c:numLit>
            </c:minus>
            <c:spPr>
              <a:ln w="12700">
                <a:solidFill>
                  <a:srgbClr val="333A42"/>
                </a:solidFill>
              </a:ln>
            </c:spPr>
          </c:errBars>
          <c:cat>
            <c:strRef>
              <c:f>Sheet1!$A$2:$A$3</c:f>
              <c:strCache>
                <c:ptCount val="2"/>
                <c:pt idx="0">
                  <c:v>Synapsendichte</c:v>
                </c:pt>
                <c:pt idx="1">
                  <c:v>Trefferquote im Test</c:v>
                </c:pt>
              </c:strCache>
            </c:strRef>
          </c:cat>
          <c:val>
            <c:numRef>
              <c:f>Sheet1!$C$2:$C$3</c:f>
              <c:numCache>
                <c:formatCode>General</c:formatCode>
                <c:ptCount val="2"/>
                <c:pt idx="0">
                  <c:v>81</c:v>
                </c:pt>
                <c:pt idx="1">
                  <c:v>63</c:v>
                </c:pt>
              </c:numCache>
            </c:numRef>
          </c:val>
        </c:ser>
        <c:gapWidth val="90"/>
        <c:overlap val="-10"/>
        <c:axId val="-2068027336"/>
        <c:axId val="-2113994440"/>
      </c:barChart>
      <c:catAx>
        <c:axId val="-2068027336"/>
        <c:scaling>
          <c:orientation val="minMax"/>
        </c:scaling>
        <c:delete val="0"/>
        <c:axPos val="b"/>
        <c:majorTickMark val="out"/>
        <c:minorTickMark val="none"/>
        <c:tickLblPos val="low"/>
        <c:spPr>
          <a:ln>
            <a:solidFill>
              <a:srgbClr val="9AA4AF"/>
            </a:solidFill>
          </a:ln>
        </c:spPr>
        <c:txPr>
          <a:bodyPr/>
          <a:lstStyle/>
          <a:p>
            <a:pPr>
              <a:defRPr sz="1400"/>
            </a:pPr>
          </a:p>
        </c:txPr>
        <c:crossAx val="-2113994440"/>
        <c:crosses val="autoZero"/>
        <c:auto val="1"/>
        <c:lblAlgn val="ctr"/>
        <c:lblOffset val="100"/>
        <c:noMultiLvlLbl val="0"/>
      </c:catAx>
      <c:valAx>
        <c:axId val="-2113994440"/>
        <c:scaling/>
        <c:delete val="0"/>
        <c:axPos val="l"/>
        <c:majorGridlines>
          <c:spPr>
            <a:ln>
              <a:solidFill>
                <a:srgbClr val="E3E7EC"/>
              </a:solidFill>
            </a:ln>
          </c:spPr>
        </c:majorGridlines>
        <c:title>
          <c:tx>
            <c:rich>
              <a:bodyPr/>
              <a:lstStyle/>
              <a:p>
                <a:r>
                  <a:rPr sz="1300" b="0"/>
                  <a:t>Wert (Illustration)</a:t>
                </a:r>
              </a:p>
            </c:rich>
          </c:tx>
          <c:layout/>
          <c:overlay val="0"/>
        </c:title>
        <c:numFmt formatCode="0" sourceLinked="0"/>
        <c:majorTickMark val="out"/>
        <c:minorTickMark val="none"/>
        <c:tickLblPos val="nextTo"/>
        <c:spPr>
          <a:ln>
            <a:noFill/>
          </a:ln>
        </c:spPr>
        <c:txPr>
          <a:bodyPr/>
          <a:lstStyle/>
          <a:p>
            <a:pPr>
              <a:defRPr sz="1300"/>
            </a:pPr>
          </a:p>
        </c:txPr>
        <c:crossAx val="-2068027336"/>
        <c:crosses val="autoZero"/>
      </c:valAx>
    </c:plotArea>
    <c:legend>
      <c:legendPos val="t"/>
      <c:overlay val="0"/>
      <c:txPr>
        <a:bodyPr/>
        <a:lstStyle/>
        <a:p>
          <a:pPr>
            <a:defRPr sz="1400"/>
          </a:pPr>
        </a:p>
      </c:txPr>
    </c:legend>
    <c:dispBlanksAs val="gap"/>
  </c:chart>
  <c:txPr>
    <a:bodyPr/>
    <a:lstStyle/>
    <a:p>
      <a:pPr>
        <a:defRPr sz="1400">
          <a:solidFill>
            <a:srgbClr val="1F2329"/>
          </a:solidFill>
          <a:latin typeface="Arial"/>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Diese Folie (ca. 20 Sek.): Titel, Zeitschrift und Jahr nennen. Die deutsche Übersetzung hilft beim schnellen Verständnis; der Originaltitel steht darunter. Viele Gruppen lassen den Titel auch nur auf Englisch – beides ist üblich.</a:t>
            </a:r>
          </a:p>
          <a:p/>
          <a:p>
            <a:r>
              <a:t>SciDraw AI Vorlagen für die Wissenschaft · sci-draw.com · Beispielversion: Das Beispielpaper ist fiktiv und zeigt nur, wie jede Folie aufgebaut sein kann.</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Diese Hinweisfolie ist ausgeblendet. Nach dem Lesen können Sie sie löschen.</a:t>
            </a:r>
          </a:p>
          <a:p/>
          <a:p>
            <a:r>
              <a:t>SciDraw AI Vorlagen für die Wissenschaft · sci-draw.com · Beispielversion: Das Beispielpaper ist fiktiv und zeigt nur, wie jede Folie aufgebaut sein kann.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Diese Folie (ca. 1 Min.): Der Kasten rechts ist das Wichtigste – er legt fest, mit welcher Brille alle zuhören.</a:t>
            </a:r>
          </a:p>
          <a:p/>
          <a:p>
            <a:r>
              <a:t>SciDraw AI Vorlagen für die Wissenschaft · sci-draw.com · Beispielversion: Das Beispielpaper ist fiktiv und zeigt nur, wie jede Folie aufgebaut sein kann.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Diese Folie (ca. 1,5 Min.): In drei Schritten ins Paper führen – bekannt, unbekannt, Frage des Papers.</a:t>
            </a:r>
          </a:p>
          <a:p>
            <a:r>
              <a:t>Tipp: Eigene Schemata als „eigene Darstellung“ kennzeichnen und klar von Originalabbildungen trennen.</a:t>
            </a:r>
          </a:p>
          <a:p>
            <a:r>
              <a:t>Abbildungs-Prompt: Die Beispielabbildung wurde mit dem folgenden Prompt erzeugt. Der Link unter der Abbildung trägt ihn ein:</a:t>
            </a:r>
          </a:p>
          <a:p>
            <a:r>
              <a:t>Hintergrundschema zur Hypothese „Schlafentzug beeinträchtigt die Gedächtniskonsolidierung, weil Mikroglia Synapsen phagozytieren“, flacher Vektorstil, weißer Hintergrund, Dunkelblau und Petrol, sparsame Akzente in Bernstein. Vier Schritte von links nach rechts, durch dunkelblaue Pfeile verbunden: ① „Schlafentzug“, eine Uhr und eine wache Maus mit offenen Augen; ② „Aktivierte Mikroglia“, eine Mikrogliazelle mit ausgestreckten Fortsätzen; ③ „Synapsen-Phagozytose“, die Mikrogliazelle umschließt eine Synapse; ④ „Gestörte Gedächtniskonsolidierung“, Umriss eines Hippocampus mit einem Pfeil nach unten. Jede Beschriftung genau einmal, auf Deutsch, kein Titel in der Grafik.</a:t>
            </a:r>
          </a:p>
          <a:p/>
          <a:p>
            <a:r>
              <a:t>SciDraw AI Vorlagen für die Wissenschaft · sci-draw.com · Beispielversion: Das Beispielpaper ist fiktiv und zeigt nur, wie jede Folie aufgebaut sein kann.</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Diese Folie (ca. 1 Min.): Die Versuchslogik des ganzen Papers – die folgenden Abbildungsfolien füllen genau dieses Schema.</a:t>
            </a:r>
          </a:p>
          <a:p/>
          <a:p>
            <a:r>
              <a:t>SciDraw AI Vorlagen für die Wissenschaft · sci-draw.com · Beispielversion: Das Beispielpaper ist fiktiv und zeigt nur, wie jede Folie aufgebaut sein kann.</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Diese Folie (ca. 2 Min.): Rechts in drei Schritten lesen – was ist zu sehen, entscheidender Vergleich, was folgt – und dann die Evidenz einordnen.</a:t>
            </a:r>
          </a:p>
          <a:p>
            <a:r>
              <a:t>Tipp: Das Diagramm links zeigt nur das Layout. Ersetzen Sie es durch Figure 2 aus dem Paper und geben Sie die Quelle an.</a:t>
            </a:r>
          </a:p>
          <a:p/>
          <a:p>
            <a:r>
              <a:t>SciDraw AI Vorlagen für die Wissenschaft · sci-draw.com · Beispielversion: Das Beispielpaper ist fiktiv und zeigt nur, wie jede Folie aufgebaut sein kann.</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Diese Folie (ca. 2 Min.): die Schlüsselabbildung des Papers. Achten Sie auf „teilweise“ – offenbar sind noch andere Mechanismen beteiligt.</a:t>
            </a:r>
          </a:p>
          <a:p/>
          <a:p>
            <a:r>
              <a:t>SciDraw AI Vorlagen für die Wissenschaft · sci-draw.com · Beispielversion: Das Beispielpaper ist fiktiv und zeigt nur, wie jede Folie aufgebaut sein kann.</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Diese Folie (ca. 1,5 Min.): Nach der Aussage selbst mögliche Off-Target-Effekte des Wirkstoffs ansprechen – eine gute Frage für die Diskussion.</a:t>
            </a:r>
          </a:p>
          <a:p/>
          <a:p>
            <a:r>
              <a:t>SciDraw AI Vorlagen für die Wissenschaft · sci-draw.com · Beispielversion: Das Beispielpaper ist fiktiv und zeigt nur, wie jede Folie aufgebaut sein kann.</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Diese Folie (ca. 1,5 Min.): Trennen Sie „was das Paper behauptet“ von „was die Daten zeigen“ – das ist der wertvollste Teil jedes Journal Clubs.</a:t>
            </a:r>
          </a:p>
          <a:p/>
          <a:p>
            <a:r>
              <a:t>SciDraw AI Vorlagen für die Wissenschaft · sci-draw.com · Beispielversion: Das Beispielpaper ist fiktiv und zeigt nur, wie jede Folie aufgebaut sein kann.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Diese Folie (ca. 1,5 Min.): Schwächen sind keine Mäkelei – sagen Sie, wie man die Lücke schließen würde, wenn wir den Versuch machten.</a:t>
            </a:r>
          </a:p>
          <a:p/>
          <a:p>
            <a:r>
              <a:t>SciDraw AI Vorlagen für die Wissenschaft · sci-draw.com · Beispielversion: Das Beispielpaper ist fiktiv und zeigt nur, wie jede Folie aufgebaut sein kann.</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Diese Folie (ca. 1,5 Min.): Hier wird aus „Vorstellung fremder Arbeit“ ein Beitrag zum eigenen Projekt.</a:t>
            </a:r>
          </a:p>
          <a:p/>
          <a:p>
            <a:r>
              <a:t>SciDraw AI Vorlagen für die Wissenschaft · sci-draw.com · Beispielversion: Das Beispielpaper ist fiktiv und zeigt nur, wie jede Folie aufgebaut sein kann.</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Diese Folie bleibt für die Diskussion stehen. Gute Fragen sind konkret, beantwortbar und haben Bezug zum eigenen Projekt.</a:t>
            </a:r>
          </a:p>
          <a:p/>
          <a:p>
            <a:r>
              <a:t>SciDraw AI Vorlagen für die Wissenschaft · sci-draw.com · Beispielversion: Das Beispielpaper ist fiktiv und zeigt nur, wie jede Folie aufgebaut sein kann.</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Die vollständige Quelle bleibt auf dem Bildschirm, damit alle das Paper später finden.</a:t>
            </a:r>
          </a:p>
          <a:p/>
          <a:p>
            <a:r>
              <a:t>SciDraw AI Vorlagen für die Wissenschaft · sci-draw.com · Beispielversion: Das Beispielpaper ist fiktiv und zeigt nur, wie jede Folie aufgebaut sein kann.</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Ausgeblendete Backup-Folie. Bei Fragen zur Methodik über die Foliennummer aufrufen.</a:t>
            </a:r>
          </a:p>
          <a:p/>
          <a:p>
            <a:r>
              <a:t>SciDraw AI Vorlagen für die Wissenschaft · sci-draw.com · Beispielversion: Das Beispielpaper ist fiktiv und zeigt nur, wie jede Folie aufgebaut sein kann.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 name="Side Band"/>
          <p:cNvSpPr/>
          <p:nvPr userDrawn="1"/>
        </p:nvSpPr>
        <p:spPr>
          <a:xfrm>
            <a:off x="0" y="0"/>
            <a:ext cx="292608" cy="6858000"/>
          </a:xfrm>
          <a:prstGeom prst="rect">
            <a:avLst/>
          </a:prstGeom>
          <a:solidFill>
            <a:schemeClr val="accent1"/>
          </a:solidFill>
          <a:ln>
            <a:noFill/>
          </a:ln>
        </p:spPr>
        <p:txBody>
          <a:bodyPr/>
          <a:lstStyle/>
          <a:p>
            <a:endParaRPr lang="de-DE"/>
          </a:p>
        </p:txBody>
      </p:sp>
      <p:sp>
        <p:nvSpPr>
          <p:cNvPr id="3" name="Logo"/>
          <p:cNvSpPr>
            <a:spLocks noGrp="1"/>
          </p:cNvSpPr>
          <p:nvPr>
            <p:ph type="pic" idx="10" hasCustomPrompt="1"/>
          </p:nvPr>
        </p:nvSpPr>
        <p:spPr>
          <a:xfrm>
            <a:off x="960120" y="685800"/>
            <a:ext cx="1005840" cy="1005840"/>
          </a:xfrm>
          <a:prstGeom prst="rect">
            <a:avLst/>
          </a:prstGeom>
        </p:spPr>
        <p:txBody>
          <a:bodyPr anchor="ctr"/>
          <a:lstStyle>
            <a:lvl1pPr algn="ctr">
              <a:defRPr sz="1200" b="0">
                <a:solidFill>
                  <a:schemeClr val="tx2"/>
                </a:solidFill>
                <a:latin typeface="+mn-lt"/>
                <a:ea typeface="+mn-ea"/>
                <a:cs typeface="+mn-cs"/>
              </a:defRPr>
            </a:lvl1pPr>
          </a:lstStyle>
          <a:p>
            <a:r>
              <a:rPr lang="de-DE"/>
              <a:t>Logo</a:t>
            </a:r>
          </a:p>
        </p:txBody>
      </p:sp>
      <p:sp>
        <p:nvSpPr>
          <p:cNvPr id="4" name="Degree"/>
          <p:cNvSpPr>
            <a:spLocks noGrp="1"/>
          </p:cNvSpPr>
          <p:nvPr>
            <p:ph type="body" idx="13" hasCustomPrompt="1"/>
          </p:nvPr>
        </p:nvSpPr>
        <p:spPr>
          <a:xfrm>
            <a:off x="960120" y="2103120"/>
            <a:ext cx="10058400" cy="411480"/>
          </a:xfrm>
          <a:prstGeom prst="rect">
            <a:avLst/>
          </a:prstGeom>
        </p:spPr>
        <p:txBody>
          <a:bodyPr lIns="0" tIns="0" rIns="0" bIns="0" anchor="b" wrap="square"/>
          <a:lstStyle>
            <a:lvl1pPr algn="l" eaLnBrk="1" hangingPunct="1">
              <a:defRPr sz="1600" b="1">
                <a:solidFill>
                  <a:schemeClr val="accent1"/>
                </a:solidFill>
                <a:latin typeface="+mn-lt"/>
                <a:ea typeface="+mn-ea"/>
                <a:cs typeface="+mn-cs"/>
              </a:defRPr>
            </a:lvl1pPr>
          </a:lstStyle>
          <a:p>
            <a:r>
              <a:rPr lang="de-DE"/>
              <a:t>Journal Club</a:t>
            </a:r>
          </a:p>
        </p:txBody>
      </p:sp>
      <p:sp>
        <p:nvSpPr>
          <p:cNvPr id="5" name="Title"/>
          <p:cNvSpPr>
            <a:spLocks noGrp="1"/>
          </p:cNvSpPr>
          <p:nvPr>
            <p:ph type="ctrTitle" hasCustomPrompt="1"/>
          </p:nvPr>
        </p:nvSpPr>
        <p:spPr>
          <a:xfrm>
            <a:off x="960120" y="2606040"/>
            <a:ext cx="10332720" cy="1737360"/>
          </a:xfrm>
          <a:prstGeom prst="rect">
            <a:avLst/>
          </a:prstGeom>
        </p:spPr>
        <p:txBody>
          <a:bodyPr lIns="0" tIns="0" rIns="0" bIns="0" anchor="t" wrap="square">
            <a:normAutofit/>
          </a:bodyPr>
          <a:lstStyle>
            <a:lvl1pPr algn="l" eaLnBrk="1" hangingPunct="1">
              <a:lnSpc>
                <a:spcPct val="110000"/>
              </a:lnSpc>
              <a:defRPr sz="3400" b="1">
                <a:solidFill>
                  <a:schemeClr val="tx1"/>
                </a:solidFill>
                <a:latin typeface="+mj-lt"/>
                <a:ea typeface="+mj-ea"/>
                <a:cs typeface="+mj-cs"/>
              </a:defRPr>
            </a:lvl1pPr>
          </a:lstStyle>
          <a:p>
            <a:r>
              <a:rPr lang="de-DE"/>
              <a:t>Titel des Papers</a:t>
            </a:r>
          </a:p>
        </p:txBody>
      </p:sp>
      <p:sp>
        <p:nvSpPr>
          <p:cNvPr id="6" name="Rule"/>
          <p:cNvSpPr/>
          <p:nvPr userDrawn="1"/>
        </p:nvSpPr>
        <p:spPr>
          <a:xfrm>
            <a:off x="960120" y="4572000"/>
            <a:ext cx="10332720" cy="18288"/>
          </a:xfrm>
          <a:prstGeom prst="rect">
            <a:avLst/>
          </a:prstGeom>
          <a:solidFill>
            <a:schemeClr val="accent4"/>
          </a:solidFill>
          <a:ln>
            <a:noFill/>
          </a:ln>
        </p:spPr>
        <p:txBody>
          <a:bodyPr/>
          <a:lstStyle/>
          <a:p>
            <a:endParaRPr lang="de-DE"/>
          </a:p>
        </p:txBody>
      </p:sp>
      <p:sp>
        <p:nvSpPr>
          <p:cNvPr id="7" name="Meta"/>
          <p:cNvSpPr>
            <a:spLocks noGrp="1"/>
          </p:cNvSpPr>
          <p:nvPr>
            <p:ph type="body" idx="1" hasCustomPrompt="1"/>
          </p:nvPr>
        </p:nvSpPr>
        <p:spPr>
          <a:xfrm>
            <a:off x="960120" y="4754880"/>
            <a:ext cx="10332720" cy="1463040"/>
          </a:xfrm>
          <a:prstGeom prst="rect">
            <a:avLst/>
          </a:prstGeom>
        </p:spPr>
        <p:txBody>
          <a:bodyPr lIns="0" tIns="0" rIns="0" bIns="0" anchor="t" wrap="square"/>
          <a:lstStyle>
            <a:lvl1pPr algn="l" eaLnBrk="1" hangingPunct="1">
              <a:lnSpc>
                <a:spcPct val="150000"/>
              </a:lnSpc>
              <a:defRPr sz="1700">
                <a:solidFill>
                  <a:schemeClr val="tx1"/>
                </a:solidFill>
                <a:latin typeface="+mn-lt"/>
                <a:ea typeface="+mn-ea"/>
                <a:cs typeface="+mn-cs"/>
              </a:defRPr>
            </a:lvl1pPr>
          </a:lstStyle>
          <a:p>
            <a:r>
              <a:rPr lang="de-DE"/>
              <a:t>Text durch Klicken hinzufügen</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p:bg>
      <p:bgPr>
        <a:solidFill>
          <a:schemeClr val="accent1"/>
        </a:solidFill>
        <a:effectLst/>
      </p:bgPr>
    </p:bg>
    <p:spTree>
      <p:nvGrpSpPr>
        <p:cNvPr id="1" name=""/>
        <p:cNvGrpSpPr/>
        <p:nvPr/>
      </p:nvGrpSpPr>
      <p:grpSpPr>
        <a:xfrm>
          <a:off x="0" y="0"/>
          <a:ext cx="0" cy="0"/>
          <a:chOff x="0" y="0"/>
          <a:chExt cx="0" cy="0"/>
        </a:xfrm>
      </p:grpSpPr>
      <p:sp>
        <p:nvSpPr>
          <p:cNvPr id="2" name="Number"/>
          <p:cNvSpPr>
            <a:spLocks noGrp="1"/>
          </p:cNvSpPr>
          <p:nvPr>
            <p:ph type="body" idx="13" hasCustomPrompt="1"/>
          </p:nvPr>
        </p:nvSpPr>
        <p:spPr>
          <a:xfrm>
            <a:off x="914400" y="1737360"/>
            <a:ext cx="3657600" cy="1371600"/>
          </a:xfrm>
          <a:prstGeom prst="rect">
            <a:avLst/>
          </a:prstGeom>
        </p:spPr>
        <p:txBody>
          <a:bodyPr lIns="0" tIns="0" rIns="0" bIns="0" anchor="b" wrap="square"/>
          <a:lstStyle>
            <a:lvl1pPr algn="l" eaLnBrk="1" hangingPunct="1">
              <a:defRPr sz="8000" b="1">
                <a:solidFill>
                  <a:schemeClr val="accent3"/>
                </a:solidFill>
                <a:latin typeface="+mj-lt"/>
                <a:ea typeface="+mj-ea"/>
                <a:cs typeface="+mj-cs"/>
              </a:defRPr>
            </a:lvl1pPr>
          </a:lstStyle>
          <a:p>
            <a:r>
              <a:rPr lang="de-DE"/>
              <a:t>01</a:t>
            </a:r>
          </a:p>
        </p:txBody>
      </p:sp>
      <p:sp>
        <p:nvSpPr>
          <p:cNvPr id="3" name="Title"/>
          <p:cNvSpPr>
            <a:spLocks noGrp="1"/>
          </p:cNvSpPr>
          <p:nvPr>
            <p:ph type="title" hasCustomPrompt="1"/>
          </p:nvPr>
        </p:nvSpPr>
        <p:spPr>
          <a:xfrm>
            <a:off x="914400" y="3246120"/>
            <a:ext cx="10058400" cy="914400"/>
          </a:xfrm>
          <a:prstGeom prst="rect">
            <a:avLst/>
          </a:prstGeom>
        </p:spPr>
        <p:txBody>
          <a:bodyPr lIns="0" tIns="0" rIns="0" bIns="0" anchor="t" wrap="square">
            <a:normAutofit/>
          </a:bodyPr>
          <a:lstStyle>
            <a:lvl1pPr algn="l" eaLnBrk="1" hangingPunct="1">
              <a:defRPr sz="3600" b="1">
                <a:solidFill>
                  <a:schemeClr val="bg1"/>
                </a:solidFill>
                <a:latin typeface="+mj-lt"/>
                <a:ea typeface="+mj-ea"/>
                <a:cs typeface="+mj-cs"/>
              </a:defRPr>
            </a:lvl1pPr>
          </a:lstStyle>
          <a:p>
            <a:r>
              <a:rPr lang="de-DE"/>
              <a:t>Abschnittstitel</a:t>
            </a:r>
          </a:p>
        </p:txBody>
      </p:sp>
      <p:sp>
        <p:nvSpPr>
          <p:cNvPr id="4" name="Rule"/>
          <p:cNvSpPr/>
          <p:nvPr userDrawn="1"/>
        </p:nvSpPr>
        <p:spPr>
          <a:xfrm>
            <a:off x="960120" y="4297680"/>
            <a:ext cx="731520" cy="54864"/>
          </a:xfrm>
          <a:prstGeom prst="rect">
            <a:avLst/>
          </a:prstGeom>
          <a:solidFill>
            <a:schemeClr val="accent3"/>
          </a:solidFill>
          <a:ln>
            <a:noFill/>
          </a:ln>
        </p:spPr>
        <p:txBody>
          <a:bodyPr/>
          <a:lstStyle/>
          <a:p>
            <a:endParaRPr lang="de-DE"/>
          </a:p>
        </p:txBody>
      </p:sp>
      <p:sp>
        <p:nvSpPr>
          <p:cNvPr id="5" name="Subtitle"/>
          <p:cNvSpPr>
            <a:spLocks noGrp="1"/>
          </p:cNvSpPr>
          <p:nvPr>
            <p:ph type="body" idx="1" hasCustomPrompt="1"/>
          </p:nvPr>
        </p:nvSpPr>
        <p:spPr>
          <a:xfrm>
            <a:off x="914400" y="4526280"/>
            <a:ext cx="10058400" cy="822960"/>
          </a:xfrm>
          <a:prstGeom prst="rect">
            <a:avLst/>
          </a:prstGeom>
        </p:spPr>
        <p:txBody>
          <a:bodyPr lIns="0" tIns="0" rIns="0" bIns="0" anchor="t" wrap="square"/>
          <a:lstStyle>
            <a:lvl1pPr algn="l" eaLnBrk="1" hangingPunct="1">
              <a:defRPr sz="1800">
                <a:solidFill>
                  <a:schemeClr val="bg2"/>
                </a:solidFill>
                <a:latin typeface="+mn-lt"/>
                <a:ea typeface="+mn-ea"/>
                <a:cs typeface="+mn-cs"/>
              </a:defRPr>
            </a:lvl1pPr>
          </a:lstStyle>
          <a:p>
            <a:r>
              <a:rPr lang="de-DE"/>
              <a:t>Text durch Klicken hinzufügen</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bg1"/>
                </a:solidFill>
                <a:latin typeface="+mn-lt"/>
                <a:ea typeface="+mn-ea"/>
                <a:cs typeface="+mn-cs"/>
              </a:defRPr>
            </a:lvl1pPr>
          </a:lstStyle>
          <a:p>
            <a:r>
              <a:rPr lang="de-DE"/>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bg1"/>
                </a:solidFill>
                <a:latin typeface="+mn-lt"/>
                <a:ea typeface="+mn-ea"/>
                <a:cs typeface="+mn-cs"/>
              </a:defRPr>
            </a:lvl1pPr>
          </a:lstStyle>
          <a:p>
            <a:r>
              <a:rPr lang="de-DE"/>
              <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 Figure">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de-DE"/>
              <a:t>Abschnitt · Unterzeile</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de-DE"/>
              <a:t>Titel durch Klicken hinzufügen</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de-DE"/>
          </a:p>
        </p:txBody>
      </p:sp>
      <p:sp>
        <p:nvSpPr>
          <p:cNvPr id="6" name="Text"/>
          <p:cNvSpPr>
            <a:spLocks noGrp="1"/>
          </p:cNvSpPr>
          <p:nvPr>
            <p:ph type="body" idx="1" hasCustomPrompt="1"/>
          </p:nvPr>
        </p:nvSpPr>
        <p:spPr>
          <a:xfrm>
            <a:off x="548640" y="1691640"/>
            <a:ext cx="4160520" cy="4480560"/>
          </a:xfrm>
          <a:prstGeom prst="rect">
            <a:avLst/>
          </a:prstGeom>
        </p:spPr>
        <p:txBody>
          <a:bodyPr lIns="36576" tIns="36576" rIns="36576" bIns="36576" anchor="t" wrap="square">
            <a:normAutofit/>
          </a:bodyPr>
          <a:lstStyle>
            <a:lvl1pPr algn="l" eaLnBrk="1" hangingPunct="1">
              <a:lnSpc>
                <a:spcPct val="130000"/>
              </a:lnSpc>
              <a:defRPr sz="1800">
                <a:latin typeface="+mn-lt"/>
                <a:ea typeface="+mn-ea"/>
                <a:cs typeface="+mn-cs"/>
              </a:defRPr>
            </a:lvl1pPr>
          </a:lstStyle>
          <a:p>
            <a:r>
              <a:rPr lang="de-DE"/>
              <a:t>Text durch Klicken hinzufügen</a:t>
            </a:r>
          </a:p>
        </p:txBody>
      </p:sp>
      <p:sp>
        <p:nvSpPr>
          <p:cNvPr id="7" name="Figure"/>
          <p:cNvSpPr>
            <a:spLocks noGrp="1"/>
          </p:cNvSpPr>
          <p:nvPr>
            <p:ph type="pic" idx="10" hasCustomPrompt="1"/>
          </p:nvPr>
        </p:nvSpPr>
        <p:spPr>
          <a:xfrm>
            <a:off x="5074920" y="1691640"/>
            <a:ext cx="6565392" cy="3977640"/>
          </a:xfrm>
          <a:prstGeom prst="rect">
            <a:avLst/>
          </a:prstGeom>
        </p:spPr>
        <p:txBody>
          <a:bodyPr anchor="ctr"/>
          <a:lstStyle>
            <a:lvl1pPr algn="ctr">
              <a:defRPr sz="1200" b="0">
                <a:solidFill>
                  <a:schemeClr val="tx2"/>
                </a:solidFill>
                <a:latin typeface="+mn-lt"/>
                <a:ea typeface="+mn-ea"/>
                <a:cs typeface="+mn-cs"/>
              </a:defRPr>
            </a:lvl1pPr>
          </a:lstStyle>
          <a:p>
            <a:r>
              <a:rPr lang="de-DE"/>
              <a:t>Auf das Symbol klicken, um ein Bild einzufügen</a:t>
            </a:r>
          </a:p>
        </p:txBody>
      </p:sp>
      <p:sp>
        <p:nvSpPr>
          <p:cNvPr id="8" name="Caption"/>
          <p:cNvSpPr>
            <a:spLocks noGrp="1"/>
          </p:cNvSpPr>
          <p:nvPr>
            <p:ph type="body" idx="16" hasCustomPrompt="1"/>
          </p:nvPr>
        </p:nvSpPr>
        <p:spPr>
          <a:xfrm>
            <a:off x="5074920" y="5760720"/>
            <a:ext cx="6565392"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de-DE"/>
              <a:t>Abb.: In einem Satz beschreiben, was die Abbildung zeigt</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de-DE"/>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de-DE"/>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igure + Text">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de-DE"/>
              <a:t>Abschnitt · Unterzeile</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de-DE"/>
              <a:t>Titel durch Klicken hinzufügen</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de-DE"/>
          </a:p>
        </p:txBody>
      </p:sp>
      <p:sp>
        <p:nvSpPr>
          <p:cNvPr id="7" name="Figure"/>
          <p:cNvSpPr>
            <a:spLocks noGrp="1"/>
          </p:cNvSpPr>
          <p:nvPr>
            <p:ph type="pic" idx="10" hasCustomPrompt="1"/>
          </p:nvPr>
        </p:nvSpPr>
        <p:spPr>
          <a:xfrm>
            <a:off x="548640" y="1691640"/>
            <a:ext cx="6400800" cy="3977640"/>
          </a:xfrm>
          <a:prstGeom prst="rect">
            <a:avLst/>
          </a:prstGeom>
        </p:spPr>
        <p:txBody>
          <a:bodyPr anchor="ctr"/>
          <a:lstStyle>
            <a:lvl1pPr algn="ctr">
              <a:defRPr sz="1200" b="0">
                <a:solidFill>
                  <a:schemeClr val="tx2"/>
                </a:solidFill>
                <a:latin typeface="+mn-lt"/>
                <a:ea typeface="+mn-ea"/>
                <a:cs typeface="+mn-cs"/>
              </a:defRPr>
            </a:lvl1pPr>
          </a:lstStyle>
          <a:p>
            <a:r>
              <a:rPr lang="de-DE"/>
              <a:t>Auf das Symbol klicken, um ein Bild einzufügen</a:t>
            </a:r>
          </a:p>
        </p:txBody>
      </p:sp>
      <p:sp>
        <p:nvSpPr>
          <p:cNvPr id="8" name="Caption"/>
          <p:cNvSpPr>
            <a:spLocks noGrp="1"/>
          </p:cNvSpPr>
          <p:nvPr>
            <p:ph type="body" idx="16" hasCustomPrompt="1"/>
          </p:nvPr>
        </p:nvSpPr>
        <p:spPr>
          <a:xfrm>
            <a:off x="548640" y="5760720"/>
            <a:ext cx="6400800"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de-DE"/>
              <a:t>Abb.: In einem Satz beschreiben, was die Abbildung zeigt</a:t>
            </a:r>
          </a:p>
        </p:txBody>
      </p:sp>
      <p:sp>
        <p:nvSpPr>
          <p:cNvPr id="6" name="Text"/>
          <p:cNvSpPr>
            <a:spLocks noGrp="1"/>
          </p:cNvSpPr>
          <p:nvPr>
            <p:ph type="body" idx="1" hasCustomPrompt="1"/>
          </p:nvPr>
        </p:nvSpPr>
        <p:spPr>
          <a:xfrm>
            <a:off x="7315200" y="1691640"/>
            <a:ext cx="4325112" cy="4480560"/>
          </a:xfrm>
          <a:prstGeom prst="rect">
            <a:avLst/>
          </a:prstGeom>
        </p:spPr>
        <p:txBody>
          <a:bodyPr lIns="36576" tIns="36576" rIns="36576" bIns="36576" anchor="t" wrap="square">
            <a:normAutofit/>
          </a:bodyPr>
          <a:lstStyle>
            <a:lvl1pPr algn="l" eaLnBrk="1" hangingPunct="1">
              <a:lnSpc>
                <a:spcPct val="130000"/>
              </a:lnSpc>
              <a:defRPr sz="1800">
                <a:latin typeface="+mn-lt"/>
                <a:ea typeface="+mn-ea"/>
                <a:cs typeface="+mn-cs"/>
              </a:defRPr>
            </a:lvl1pPr>
          </a:lstStyle>
          <a:p>
            <a:r>
              <a:rPr lang="de-DE"/>
              <a:t>Text durch Klicken hinzufügen</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de-DE"/>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de-DE"/>
              <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ull-width Figure">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de-DE"/>
              <a:t>Abschnitt · Unterzeile</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de-DE"/>
              <a:t>Titel durch Klicken hinzufügen</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de-DE"/>
          </a:p>
        </p:txBody>
      </p:sp>
      <p:sp>
        <p:nvSpPr>
          <p:cNvPr id="7" name="Figure"/>
          <p:cNvSpPr>
            <a:spLocks noGrp="1"/>
          </p:cNvSpPr>
          <p:nvPr>
            <p:ph type="pic" idx="10" hasCustomPrompt="1"/>
          </p:nvPr>
        </p:nvSpPr>
        <p:spPr>
          <a:xfrm>
            <a:off x="548640" y="1691640"/>
            <a:ext cx="11094415" cy="4069080"/>
          </a:xfrm>
          <a:prstGeom prst="rect">
            <a:avLst/>
          </a:prstGeom>
        </p:spPr>
        <p:txBody>
          <a:bodyPr anchor="ctr"/>
          <a:lstStyle>
            <a:lvl1pPr algn="ctr">
              <a:defRPr sz="1200" b="0">
                <a:solidFill>
                  <a:schemeClr val="tx2"/>
                </a:solidFill>
                <a:latin typeface="+mn-lt"/>
                <a:ea typeface="+mn-ea"/>
                <a:cs typeface="+mn-cs"/>
              </a:defRPr>
            </a:lvl1pPr>
          </a:lstStyle>
          <a:p>
            <a:r>
              <a:rPr lang="de-DE"/>
              <a:t>Auf das Symbol klicken, um ein Bild einzufügen</a:t>
            </a:r>
          </a:p>
        </p:txBody>
      </p:sp>
      <p:sp>
        <p:nvSpPr>
          <p:cNvPr id="8" name="Caption"/>
          <p:cNvSpPr>
            <a:spLocks noGrp="1"/>
          </p:cNvSpPr>
          <p:nvPr>
            <p:ph type="body" idx="16" hasCustomPrompt="1"/>
          </p:nvPr>
        </p:nvSpPr>
        <p:spPr>
          <a:xfrm>
            <a:off x="548640" y="5833872"/>
            <a:ext cx="11094415"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de-DE"/>
              <a:t>Abb.: In einem Satz beschreiben, was die Abbildung zeigt</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de-DE"/>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de-DE"/>
              <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ree Columns">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de-DE"/>
              <a:t>Abschnitt · Unterzeile</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de-DE"/>
              <a:t>Titel durch Klicken hinzufügen</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de-DE"/>
          </a:p>
        </p:txBody>
      </p:sp>
      <p:sp>
        <p:nvSpPr>
          <p:cNvPr id="6" name="Column Band 1"/>
          <p:cNvSpPr/>
          <p:nvPr userDrawn="1"/>
        </p:nvSpPr>
        <p:spPr>
          <a:xfrm>
            <a:off x="548640" y="1737360"/>
            <a:ext cx="3484778" cy="54864"/>
          </a:xfrm>
          <a:prstGeom prst="rect">
            <a:avLst/>
          </a:prstGeom>
          <a:solidFill>
            <a:schemeClr val="accent1"/>
          </a:solidFill>
          <a:ln>
            <a:noFill/>
          </a:ln>
        </p:spPr>
        <p:txBody>
          <a:bodyPr/>
          <a:lstStyle/>
          <a:p>
            <a:endParaRPr lang="de-DE"/>
          </a:p>
        </p:txBody>
      </p:sp>
      <p:sp>
        <p:nvSpPr>
          <p:cNvPr id="7" name="Column Band 2"/>
          <p:cNvSpPr/>
          <p:nvPr userDrawn="1"/>
        </p:nvSpPr>
        <p:spPr>
          <a:xfrm>
            <a:off x="4353458" y="1737360"/>
            <a:ext cx="3484778" cy="54864"/>
          </a:xfrm>
          <a:prstGeom prst="rect">
            <a:avLst/>
          </a:prstGeom>
          <a:solidFill>
            <a:schemeClr val="accent2"/>
          </a:solidFill>
          <a:ln>
            <a:noFill/>
          </a:ln>
        </p:spPr>
        <p:txBody>
          <a:bodyPr/>
          <a:lstStyle/>
          <a:p>
            <a:endParaRPr lang="de-DE"/>
          </a:p>
        </p:txBody>
      </p:sp>
      <p:sp>
        <p:nvSpPr>
          <p:cNvPr id="8" name="Column Band 3"/>
          <p:cNvSpPr/>
          <p:nvPr userDrawn="1"/>
        </p:nvSpPr>
        <p:spPr>
          <a:xfrm>
            <a:off x="8158277" y="1737360"/>
            <a:ext cx="3484778" cy="54864"/>
          </a:xfrm>
          <a:prstGeom prst="rect">
            <a:avLst/>
          </a:prstGeom>
          <a:solidFill>
            <a:schemeClr val="accent3"/>
          </a:solidFill>
          <a:ln>
            <a:noFill/>
          </a:ln>
        </p:spPr>
        <p:txBody>
          <a:bodyPr/>
          <a:lstStyle/>
          <a:p>
            <a:endParaRPr lang="de-DE"/>
          </a:p>
        </p:txBody>
      </p:sp>
      <p:sp>
        <p:nvSpPr>
          <p:cNvPr id="10" name="Column 1"/>
          <p:cNvSpPr>
            <a:spLocks noGrp="1"/>
          </p:cNvSpPr>
          <p:nvPr>
            <p:ph type="body" idx="1" hasCustomPrompt="1"/>
          </p:nvPr>
        </p:nvSpPr>
        <p:spPr>
          <a:xfrm>
            <a:off x="548640"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de-DE"/>
              <a:t>Text durch Klicken hinzufügen</a:t>
            </a:r>
          </a:p>
        </p:txBody>
      </p:sp>
      <p:sp>
        <p:nvSpPr>
          <p:cNvPr id="11" name="Column 2"/>
          <p:cNvSpPr>
            <a:spLocks noGrp="1"/>
          </p:cNvSpPr>
          <p:nvPr>
            <p:ph type="body" idx="2" hasCustomPrompt="1"/>
          </p:nvPr>
        </p:nvSpPr>
        <p:spPr>
          <a:xfrm>
            <a:off x="4353458"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de-DE"/>
              <a:t>Text durch Klicken hinzufügen</a:t>
            </a:r>
          </a:p>
        </p:txBody>
      </p:sp>
      <p:sp>
        <p:nvSpPr>
          <p:cNvPr id="12" name="Column 3"/>
          <p:cNvSpPr>
            <a:spLocks noGrp="1"/>
          </p:cNvSpPr>
          <p:nvPr>
            <p:ph type="body" idx="3" hasCustomPrompt="1"/>
          </p:nvPr>
        </p:nvSpPr>
        <p:spPr>
          <a:xfrm>
            <a:off x="8158277"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de-DE"/>
              <a:t>Text durch Klicken hinzufügen</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de-DE"/>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de-DE"/>
              <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de-DE"/>
              <a:t>Abschnitt · Unterzeile</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de-DE"/>
              <a:t>Titel durch Klicken hinzufügen</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de-DE"/>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de-DE"/>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de-DE"/>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accent1"/>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548640" y="2377440"/>
            <a:ext cx="11094415" cy="1097280"/>
          </a:xfrm>
          <a:prstGeom prst="rect">
            <a:avLst/>
          </a:prstGeom>
        </p:spPr>
        <p:txBody>
          <a:bodyPr lIns="0" tIns="0" rIns="0" bIns="0" anchor="ctr" wrap="square">
            <a:normAutofit/>
          </a:bodyPr>
          <a:lstStyle>
            <a:lvl1pPr algn="ctr" eaLnBrk="1" hangingPunct="1">
              <a:defRPr sz="4000" b="1">
                <a:solidFill>
                  <a:schemeClr val="bg1"/>
                </a:solidFill>
                <a:latin typeface="+mj-lt"/>
                <a:ea typeface="+mj-ea"/>
                <a:cs typeface="+mj-cs"/>
              </a:defRPr>
            </a:lvl1pPr>
          </a:lstStyle>
          <a:p>
            <a:r>
              <a:rPr lang="de-DE"/>
              <a:t>Vielen Dank!</a:t>
            </a:r>
          </a:p>
        </p:txBody>
      </p:sp>
      <p:sp>
        <p:nvSpPr>
          <p:cNvPr id="3" name="Rule"/>
          <p:cNvSpPr/>
          <p:nvPr userDrawn="1"/>
        </p:nvSpPr>
        <p:spPr>
          <a:xfrm>
            <a:off x="5638648" y="3611880"/>
            <a:ext cx="914400" cy="54864"/>
          </a:xfrm>
          <a:prstGeom prst="rect">
            <a:avLst/>
          </a:prstGeom>
          <a:solidFill>
            <a:schemeClr val="accent3"/>
          </a:solidFill>
          <a:ln>
            <a:noFill/>
          </a:ln>
        </p:spPr>
        <p:txBody>
          <a:bodyPr/>
          <a:lstStyle/>
          <a:p>
            <a:endParaRPr lang="de-DE"/>
          </a:p>
        </p:txBody>
      </p:sp>
      <p:sp>
        <p:nvSpPr>
          <p:cNvPr id="4" name="Subtitle"/>
          <p:cNvSpPr>
            <a:spLocks noGrp="1"/>
          </p:cNvSpPr>
          <p:nvPr>
            <p:ph type="body" idx="1" hasCustomPrompt="1"/>
          </p:nvPr>
        </p:nvSpPr>
        <p:spPr>
          <a:xfrm>
            <a:off x="548640" y="3840480"/>
            <a:ext cx="11094415" cy="822960"/>
          </a:xfrm>
          <a:prstGeom prst="rect">
            <a:avLst/>
          </a:prstGeom>
        </p:spPr>
        <p:txBody>
          <a:bodyPr lIns="0" tIns="0" rIns="0" bIns="0" anchor="t" wrap="square"/>
          <a:lstStyle>
            <a:lvl1pPr algn="ctr" eaLnBrk="1" hangingPunct="1">
              <a:defRPr sz="1800">
                <a:solidFill>
                  <a:schemeClr val="bg2"/>
                </a:solidFill>
                <a:latin typeface="+mn-lt"/>
                <a:ea typeface="+mn-ea"/>
                <a:cs typeface="+mn-cs"/>
              </a:defRPr>
            </a:lvl1pPr>
          </a:lstStyle>
          <a:p>
            <a:r>
              <a:rPr lang="de-DE"/>
              <a:t>Text durch Klicken hinzufügen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losing + Contact">
    <p:bg>
      <p:bgPr>
        <a:solidFill>
          <a:schemeClr val="accent1"/>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914400" y="2011680"/>
            <a:ext cx="7498080" cy="1097280"/>
          </a:xfrm>
          <a:prstGeom prst="rect">
            <a:avLst/>
          </a:prstGeom>
        </p:spPr>
        <p:txBody>
          <a:bodyPr lIns="0" tIns="0" rIns="0" bIns="0" anchor="b" wrap="square">
            <a:normAutofit/>
          </a:bodyPr>
          <a:lstStyle>
            <a:lvl1pPr algn="l" eaLnBrk="1" hangingPunct="1">
              <a:defRPr sz="4000" b="1">
                <a:solidFill>
                  <a:schemeClr val="bg1"/>
                </a:solidFill>
                <a:latin typeface="+mj-lt"/>
                <a:ea typeface="+mj-ea"/>
                <a:cs typeface="+mj-cs"/>
              </a:defRPr>
            </a:lvl1pPr>
          </a:lstStyle>
          <a:p>
            <a:r>
              <a:rPr lang="de-DE"/>
              <a:t>Vielen Dank!</a:t>
            </a:r>
          </a:p>
        </p:txBody>
      </p:sp>
      <p:sp>
        <p:nvSpPr>
          <p:cNvPr id="3" name="Rule"/>
          <p:cNvSpPr/>
          <p:nvPr userDrawn="1"/>
        </p:nvSpPr>
        <p:spPr>
          <a:xfrm>
            <a:off x="960120" y="3291840"/>
            <a:ext cx="822960" cy="54864"/>
          </a:xfrm>
          <a:prstGeom prst="rect">
            <a:avLst/>
          </a:prstGeom>
          <a:solidFill>
            <a:schemeClr val="accent3"/>
          </a:solidFill>
          <a:ln>
            <a:noFill/>
          </a:ln>
        </p:spPr>
        <p:txBody>
          <a:bodyPr/>
          <a:lstStyle/>
          <a:p>
            <a:endParaRPr lang="de-DE"/>
          </a:p>
        </p:txBody>
      </p:sp>
      <p:sp>
        <p:nvSpPr>
          <p:cNvPr id="4" name="Contact"/>
          <p:cNvSpPr>
            <a:spLocks noGrp="1"/>
          </p:cNvSpPr>
          <p:nvPr>
            <p:ph type="body" idx="1" hasCustomPrompt="1"/>
          </p:nvPr>
        </p:nvSpPr>
        <p:spPr>
          <a:xfrm>
            <a:off x="914400" y="3520440"/>
            <a:ext cx="7498080" cy="1645920"/>
          </a:xfrm>
          <a:prstGeom prst="rect">
            <a:avLst/>
          </a:prstGeom>
        </p:spPr>
        <p:txBody>
          <a:bodyPr lIns="0" tIns="0" rIns="0" bIns="0" anchor="t" wrap="square"/>
          <a:lstStyle>
            <a:lvl1pPr algn="l" eaLnBrk="1" hangingPunct="1">
              <a:lnSpc>
                <a:spcPct val="150000"/>
              </a:lnSpc>
              <a:defRPr sz="1800">
                <a:solidFill>
                  <a:schemeClr val="bg2"/>
                </a:solidFill>
                <a:latin typeface="+mn-lt"/>
                <a:ea typeface="+mn-ea"/>
                <a:cs typeface="+mn-cs"/>
              </a:defRPr>
            </a:lvl1pPr>
          </a:lstStyle>
          <a:p>
            <a:r>
              <a:rPr lang="de-DE"/>
              <a:t>Text durch Klicken hinzufügen</a:t>
            </a:r>
          </a:p>
        </p:txBody>
      </p:sp>
      <p:sp>
        <p:nvSpPr>
          <p:cNvPr id="5" name="QR Panel"/>
          <p:cNvSpPr/>
          <p:nvPr userDrawn="1"/>
        </p:nvSpPr>
        <p:spPr>
          <a:xfrm>
            <a:off x="8732520" y="1874520"/>
            <a:ext cx="2743200" cy="3108960"/>
          </a:xfrm>
          <a:prstGeom prst="rect">
            <a:avLst/>
          </a:prstGeom>
          <a:solidFill>
            <a:schemeClr val="bg1"/>
          </a:solidFill>
          <a:ln>
            <a:noFill/>
          </a:ln>
        </p:spPr>
        <p:txBody>
          <a:bodyPr/>
          <a:lstStyle/>
          <a:p>
            <a:endParaRPr lang="de-DE"/>
          </a:p>
        </p:txBody>
      </p:sp>
      <p:sp>
        <p:nvSpPr>
          <p:cNvPr id="6" name="QR Code"/>
          <p:cNvSpPr>
            <a:spLocks noGrp="1"/>
          </p:cNvSpPr>
          <p:nvPr>
            <p:ph type="pic" idx="10" hasCustomPrompt="1"/>
          </p:nvPr>
        </p:nvSpPr>
        <p:spPr>
          <a:xfrm>
            <a:off x="8961120" y="2057400"/>
            <a:ext cx="2286000" cy="2286000"/>
          </a:xfrm>
          <a:prstGeom prst="rect">
            <a:avLst/>
          </a:prstGeom>
        </p:spPr>
        <p:txBody>
          <a:bodyPr anchor="ctr"/>
          <a:lstStyle>
            <a:lvl1pPr algn="ctr">
              <a:defRPr sz="1200" b="0">
                <a:solidFill>
                  <a:schemeClr val="tx2"/>
                </a:solidFill>
                <a:latin typeface="+mn-lt"/>
                <a:ea typeface="+mn-ea"/>
                <a:cs typeface="+mn-cs"/>
              </a:defRPr>
            </a:lvl1pPr>
          </a:lstStyle>
          <a:p>
            <a:r>
              <a:rPr lang="de-DE"/>
              <a:t>QR-Code</a:t>
            </a:r>
          </a:p>
        </p:txBody>
      </p:sp>
      <p:sp>
        <p:nvSpPr>
          <p:cNvPr id="7" name="QR Caption"/>
          <p:cNvSpPr>
            <a:spLocks noGrp="1"/>
          </p:cNvSpPr>
          <p:nvPr>
            <p:ph type="body" idx="16" hasCustomPrompt="1"/>
          </p:nvPr>
        </p:nvSpPr>
        <p:spPr>
          <a:xfrm>
            <a:off x="8732520" y="4434840"/>
            <a:ext cx="2743200" cy="411480"/>
          </a:xfrm>
          <a:prstGeom prst="rect">
            <a:avLst/>
          </a:prstGeom>
        </p:spPr>
        <p:txBody>
          <a:bodyPr lIns="0" tIns="0" rIns="0" bIns="0" anchor="ctr" wrap="square"/>
          <a:lstStyle>
            <a:lvl1pPr algn="ctr" eaLnBrk="1" hangingPunct="1">
              <a:defRPr sz="1300">
                <a:solidFill>
                  <a:schemeClr val="tx2"/>
                </a:solidFill>
                <a:latin typeface="+mn-lt"/>
                <a:ea typeface="+mn-ea"/>
                <a:cs typeface="+mn-cs"/>
              </a:defRPr>
            </a:lvl1pPr>
          </a:lstStyle>
          <a:p>
            <a:r>
              <a:rPr lang="de-DE"/>
              <a:t>Publikation / Website der AG</a:t>
            </a: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p:cNvSpPr>
            <a:spLocks noGrp="1"/>
          </p:cNvSpPr>
          <p:nvPr>
            <p:ph type="title"/>
          </p:nvPr>
        </p:nvSpPr>
        <p:spPr>
          <a:xfrm>
            <a:off x="548640" y="640080"/>
            <a:ext cx="11094415" cy="658368"/>
          </a:xfrm>
          <a:prstGeom prst="rect">
            <a:avLst/>
          </a:prstGeom>
        </p:spPr>
        <p:txBody>
          <a:bodyPr lIns="36576" tIns="36576" rIns="36576" bIns="36576" anchor="t" wrap="square">
            <a:normAutofit/>
          </a:bodyPr>
          <a:lstStyle>
            <a:lvl1pPr algn="l" eaLnBrk="1" hangingPunct="1">
              <a:defRPr>
                <a:latin typeface="+mn-lt"/>
                <a:ea typeface="+mn-ea"/>
                <a:cs typeface="+mn-cs"/>
              </a:defRPr>
            </a:lvl1pPr>
          </a:lstStyle>
          <a:p>
            <a:r>
              <a:rPr lang="de-DE"/>
              <a:t>Mastertitelformat bearbeiten</a:t>
            </a:r>
          </a:p>
        </p:txBody>
      </p:sp>
      <p:sp>
        <p:nvSpPr>
          <p:cNvPr id="3" name="Text Placeholder"/>
          <p:cNvSpPr>
            <a:spLocks noGrp="1"/>
          </p:cNvSpPr>
          <p:nvPr>
            <p:ph type="body" idx="1"/>
          </p:nvPr>
        </p:nvSpPr>
        <p:spPr>
          <a:xfrm>
            <a:off x="548640" y="1691640"/>
            <a:ext cx="11094415" cy="4480560"/>
          </a:xfrm>
          <a:prstGeom prst="rect">
            <a:avLst/>
          </a:prstGeom>
        </p:spPr>
        <p:txBody>
          <a:bodyPr lIns="36576" tIns="36576" rIns="36576" bIns="36576" anchor="t" wrap="square">
            <a:normAutofit/>
          </a:bodyPr>
          <a:lstStyle>
            <a:lvl1pPr algn="l" eaLnBrk="1" hangingPunct="1">
              <a:defRPr>
                <a:latin typeface="+mn-lt"/>
                <a:ea typeface="+mn-ea"/>
                <a:cs typeface="+mn-cs"/>
              </a:defRPr>
            </a:lvl1pPr>
          </a:lstStyle>
          <a:p>
            <a:r>
              <a:rPr lang="de-DE"/>
              <a:t>Mastertextformat bearbeiten</a:t>
            </a:r>
          </a:p>
        </p:txBody>
      </p:sp>
      <p:sp>
        <p:nvSpPr>
          <p:cNvPr id="1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de-DE"/>
              <a:t/>
            </a:r>
          </a:p>
        </p:txBody>
      </p:sp>
      <p:sp>
        <p:nvSpPr>
          <p:cNvPr id="1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de-DE"/>
              <a:t/>
            </a:r>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xStyles>
    <p:titleStyle>
      <a:lvl1pPr algn="l" eaLnBrk="1" hangingPunct="1">
        <a:lnSpc>
          <a:spcPct val="105000"/>
        </a:lnSpc>
        <a:defRPr sz="2800" b="1">
          <a:solidFill>
            <a:schemeClr val="tx1"/>
          </a:solidFill>
          <a:latin typeface="+mj-lt"/>
          <a:ea typeface="+mj-ea"/>
          <a:cs typeface="+mj-cs"/>
        </a:defRPr>
      </a:lvl1pPr>
    </p:titleStyle>
    <p:bodyStyle>
      <a:lvl1pPr marL="0" indent="0" algn="l" eaLnBrk="1" hangingPunct="1">
        <a:lnSpc>
          <a:spcPct val="125000"/>
        </a:lnSpc>
        <a:spcBef>
          <a:spcPts val="800"/>
        </a:spcBef>
        <a:buNone/>
        <a:defRPr sz="1800">
          <a:solidFill>
            <a:schemeClr val="tx1"/>
          </a:solidFill>
          <a:latin typeface="+mn-lt"/>
          <a:ea typeface="+mn-ea"/>
          <a:cs typeface="+mn-cs"/>
        </a:defRPr>
      </a:lvl1pPr>
      <a:lvl2pPr marL="285750" indent="-285750" algn="l" eaLnBrk="1" hangingPunct="1">
        <a:lnSpc>
          <a:spcPct val="125000"/>
        </a:lnSpc>
        <a:spcBef>
          <a:spcPts val="400"/>
        </a:spcBef>
        <a:buClr>
          <a:schemeClr val="accent1"/>
        </a:buClr>
        <a:buFont typeface="Arial"/>
        <a:buChar char="•"/>
        <a:defRPr sz="1600">
          <a:solidFill>
            <a:schemeClr val="tx1"/>
          </a:solidFill>
          <a:latin typeface="+mn-lt"/>
          <a:ea typeface="+mn-ea"/>
          <a:cs typeface="+mn-cs"/>
        </a:defRPr>
      </a:lvl2pPr>
      <a:lvl3pPr marL="571500" indent="-285750" algn="l" eaLnBrk="1" hangingPunct="1">
        <a:lnSpc>
          <a:spcPct val="125000"/>
        </a:lnSpc>
        <a:spcBef>
          <a:spcPts val="300"/>
        </a:spcBef>
        <a:buClr>
          <a:schemeClr val="accent4"/>
        </a:buClr>
        <a:buFont typeface="Arial"/>
        <a:buChar char="–"/>
        <a:defRPr sz="1400">
          <a:solidFill>
            <a:schemeClr val="tx1"/>
          </a:solidFill>
          <a:latin typeface="+mn-lt"/>
          <a:ea typeface="+mn-ea"/>
          <a:cs typeface="+mn-cs"/>
        </a:defRPr>
      </a:lvl3pPr>
    </p:bodyStyle>
    <p:otherStyle>
      <a:defPPr eaLnBrk="1" hangingPunct="1">
        <a:defRPr lang="de-DE"/>
      </a:def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jpg"/><Relationship Id="rId3" Type="http://schemas.openxmlformats.org/officeDocument/2006/relationships/hyperlink" Target="https://sci-draw.com/de/ai-drawing?prompt=journal-club-background&amp;utm_source=template&amp;utm_medium=pptx&amp;utm_campaign=journal-club-de&amp;utm_content=background" TargetMode="Externa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 Id="rId3" Type="http://schemas.openxmlformats.org/officeDocument/2006/relationships/hyperlink" Target="https://sci-draw.com/de/sci-vis?utm_source=template&amp;utm_medium=pptx&amp;utm_campaign=journal-club-de&amp;utm_content=figure-2" TargetMode="Externa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xml"/><Relationship Id="rId3" Type="http://schemas.openxmlformats.org/officeDocument/2006/relationships/hyperlink" Target="https://sci-draw.com/de/sci-vis?utm_source=template&amp;utm_medium=pptx&amp;utm_campaign=journal-club-de&amp;utm_content=figure-3" TargetMode="Externa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3.xml"/><Relationship Id="rId3" Type="http://schemas.openxmlformats.org/officeDocument/2006/relationships/hyperlink" Target="https://sci-draw.com/de/sci-vis?utm_source=template&amp;utm_medium=pptx&amp;utm_campaign=journal-club-de&amp;utm_content=figure-4" TargetMode="Externa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Picture Placeholder 1"/>
          <p:cNvSpPr>
            <a:spLocks noGrp="1"/>
          </p:cNvSpPr>
          <p:nvPr>
            <p:ph type="pic" idx="10"/>
          </p:nvPr>
        </p:nvSpPr>
        <p:spPr/>
      </p:sp>
      <p:sp>
        <p:nvSpPr>
          <p:cNvPr id="3" name="Text Placeholder 2"/>
          <p:cNvSpPr>
            <a:spLocks noGrp="1"/>
          </p:cNvSpPr>
          <p:nvPr>
            <p:ph type="body" idx="13"/>
          </p:nvPr>
        </p:nvSpPr>
        <p:spPr/>
        <p:txBody>
          <a:bodyPr/>
          <a:lstStyle/>
          <a:p>
            <a:pPr eaLnBrk="1" hangingPunct="1"/>
            <a:r>
              <a:rPr lang="de-DE" altLang="en-US"/>
              <a:t>Journal Club · Literaturseminar</a:t>
            </a:r>
          </a:p>
        </p:txBody>
      </p:sp>
      <p:sp>
        <p:nvSpPr>
          <p:cNvPr id="4" name="Title 3"/>
          <p:cNvSpPr>
            <a:spLocks noGrp="1"/>
          </p:cNvSpPr>
          <p:nvPr>
            <p:ph type="ctrTitle"/>
          </p:nvPr>
        </p:nvSpPr>
        <p:spPr/>
        <p:txBody>
          <a:bodyPr/>
          <a:lstStyle/>
          <a:p>
            <a:pPr eaLnBrk="1" hangingPunct="1"/>
            <a:r>
              <a:rPr lang="de-DE" altLang="en-US"/>
              <a:t>Schlafentzug stört die Gedächtniskonsolidierung, weil Mikroglia Synapsen phagozytieren</a:t>
            </a:r>
          </a:p>
        </p:txBody>
      </p:sp>
      <p:sp>
        <p:nvSpPr>
          <p:cNvPr id="5" name="Text Placeholder 4"/>
          <p:cNvSpPr>
            <a:spLocks noGrp="1"/>
          </p:cNvSpPr>
          <p:nvPr>
            <p:ph type="body" idx="1"/>
          </p:nvPr>
        </p:nvSpPr>
        <p:spPr/>
        <p:txBody>
          <a:bodyPr/>
          <a:lstStyle/>
          <a:p>
            <a:pPr eaLnBrk="1" hangingPunct="1">
              <a:tabLst>
                <a:tab pos="1463040" algn="l"/>
                <a:tab pos="4937760" algn="l"/>
                <a:tab pos="6263640" algn="l"/>
              </a:tabLst>
            </a:pPr>
            <a:r>
              <a:rPr lang="de-DE" altLang="en-US">
                <a:solidFill>
                  <a:srgbClr val="5F6B78"/>
                </a:solidFill>
              </a:rPr>
              <a:t>Original</a:t>
            </a:r>
            <a:r>
              <a:rPr lang="de-DE" altLang="en-US" sz="1500"/>
              <a:t>	Sleep deprivation impairs memory consolidation via microglial synapse engulfment</a:t>
            </a:r>
          </a:p>
          <a:p>
            <a:pPr eaLnBrk="1" hangingPunct="1">
              <a:tabLst>
                <a:tab pos="1463040" algn="l"/>
                <a:tab pos="4937760" algn="l"/>
                <a:tab pos="6263640" algn="l"/>
              </a:tabLst>
            </a:pPr>
            <a:r>
              <a:rPr lang="de-DE" altLang="en-US">
                <a:solidFill>
                  <a:srgbClr val="5F6B78"/>
                </a:solidFill>
              </a:rPr>
              <a:t>Quelle</a:t>
            </a:r>
            <a:r>
              <a:rPr lang="de-DE" altLang="en-US"/>
              <a:t>	Beispiel et al., Zeitschrift, 2026 (fiktives Paper)</a:t>
            </a:r>
          </a:p>
          <a:p>
            <a:pPr eaLnBrk="1" hangingPunct="1">
              <a:tabLst>
                <a:tab pos="1463040" algn="l"/>
                <a:tab pos="4937760" algn="l"/>
                <a:tab pos="6263640" algn="l"/>
              </a:tabLst>
            </a:pPr>
            <a:r>
              <a:rPr lang="de-DE" altLang="en-US">
                <a:solidFill>
                  <a:srgbClr val="5F6B78"/>
                </a:solidFill>
              </a:rPr>
              <a:t>Vortrag</a:t>
            </a:r>
            <a:r>
              <a:rPr lang="de-DE" altLang="en-US"/>
              <a:t>	Lena Beispiel	</a:t>
            </a:r>
            <a:r>
              <a:rPr lang="de-DE" altLang="en-US">
                <a:solidFill>
                  <a:srgbClr val="5F6B78"/>
                </a:solidFill>
              </a:rPr>
              <a:t>Datum</a:t>
            </a:r>
            <a:r>
              <a:rPr lang="de-DE" altLang="en-US"/>
              <a:t>	X. Monat 2026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show="0">
  <p:cSld>
    <p:spTree>
      <p:nvGrpSpPr>
        <p:cNvPr id="1" name=""/>
        <p:cNvGrpSpPr/>
        <p:nvPr/>
      </p:nvGrpSpPr>
      <p:grpSpPr/>
      <p:sp>
        <p:nvSpPr>
          <p:cNvPr id="2" name="Text Placeholder 1"/>
          <p:cNvSpPr>
            <a:spLocks noGrp="1"/>
          </p:cNvSpPr>
          <p:nvPr>
            <p:ph type="body" idx="13"/>
          </p:nvPr>
        </p:nvSpPr>
        <p:spPr/>
        <p:txBody>
          <a:bodyPr/>
          <a:lstStyle/>
          <a:p>
            <a:pPr eaLnBrk="1" hangingPunct="1"/>
            <a:r>
              <a:rPr lang="de-DE" altLang="en-US"/>
              <a:t>Hinweise · In der Bildschirmpräsentation ausgeblendet</a:t>
            </a:r>
          </a:p>
        </p:txBody>
      </p:sp>
      <p:sp>
        <p:nvSpPr>
          <p:cNvPr id="3" name="Title 2"/>
          <p:cNvSpPr>
            <a:spLocks noGrp="1"/>
          </p:cNvSpPr>
          <p:nvPr>
            <p:ph type="title"/>
          </p:nvPr>
        </p:nvSpPr>
        <p:spPr/>
        <p:txBody>
          <a:bodyPr/>
          <a:lstStyle/>
          <a:p>
            <a:pPr eaLnBrk="1" hangingPunct="1"/>
            <a:r>
              <a:rPr lang="de-DE" altLang="en-US"/>
              <a:t>So nutzen Sie diese Vorlage für den Journal Club</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de-DE" altLang="en-US"/>
              <a:t>AG XX · Journal Club</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de-DE"/>
              <a:t>‹#›</a:t>
            </a:fld>
          </a:p>
        </p:txBody>
      </p:sp>
      <p:sp>
        <p:nvSpPr>
          <p:cNvPr id="22" name="Rectangle 21"/>
          <p:cNvSpPr/>
          <p:nvPr/>
        </p:nvSpPr>
        <p:spPr>
          <a:xfrm>
            <a:off x="548640" y="1737360"/>
            <a:ext cx="5364327" cy="19659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737360"/>
            <a:ext cx="5364327" cy="5486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822959" y="1965960"/>
            <a:ext cx="4815687" cy="457200"/>
          </a:xfrm>
          <a:prstGeom prst="rect">
            <a:avLst/>
          </a:prstGeom>
          <a:noFill/>
        </p:spPr>
        <p:txBody>
          <a:bodyPr wrap="square" anchor="t" lIns="0" rIns="0" tIns="0" bIns="0">
            <a:spAutoFit/>
          </a:bodyPr>
          <a:lstStyle/>
          <a:p>
            <a:pPr eaLnBrk="1" hangingPunct="1">
              <a:lnSpc>
                <a:spcPct val="120000"/>
              </a:lnSpc>
            </a:pPr>
            <a:r>
              <a:rPr lang="de-DE" altLang="en-US" sz="1800" b="1">
                <a:solidFill>
                  <a:schemeClr val="accent1"/>
                </a:solidFill>
              </a:rPr>
              <a:t>1  Dauer und Umfang</a:t>
            </a:r>
          </a:p>
        </p:txBody>
      </p:sp>
      <p:sp>
        <p:nvSpPr>
          <p:cNvPr id="25" name="TextBox 24"/>
          <p:cNvSpPr txBox="1"/>
          <p:nvPr/>
        </p:nvSpPr>
        <p:spPr>
          <a:xfrm>
            <a:off x="822959" y="2514600"/>
            <a:ext cx="4815687" cy="1051560"/>
          </a:xfrm>
          <a:prstGeom prst="rect">
            <a:avLst/>
          </a:prstGeom>
          <a:noFill/>
        </p:spPr>
        <p:txBody>
          <a:bodyPr wrap="square" anchor="t" lIns="0" rIns="0" tIns="0" bIns="0">
            <a:spAutoFit/>
          </a:bodyPr>
          <a:lstStyle/>
          <a:p>
            <a:pPr eaLnBrk="1" hangingPunct="1">
              <a:lnSpc>
                <a:spcPct val="130000"/>
              </a:lnSpc>
            </a:pPr>
            <a:r>
              <a:rPr lang="de-DE" altLang="en-US" sz="1600">
                <a:solidFill>
                  <a:schemeClr val="dk1"/>
                </a:solidFill>
              </a:rPr>
              <a:t>Meist 20–30 Min. und 12–16 Folien. Die Abbildungen nehmen die Hälfte der Zeit ein – das Abstract nicht Satz für Satz nacherzählen.</a:t>
            </a:r>
          </a:p>
        </p:txBody>
      </p:sp>
      <p:sp>
        <p:nvSpPr>
          <p:cNvPr id="26" name="Rectangle 25"/>
          <p:cNvSpPr/>
          <p:nvPr/>
        </p:nvSpPr>
        <p:spPr>
          <a:xfrm>
            <a:off x="6278727" y="1737360"/>
            <a:ext cx="5364327" cy="19659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Rectangle 26"/>
          <p:cNvSpPr/>
          <p:nvPr/>
        </p:nvSpPr>
        <p:spPr>
          <a:xfrm>
            <a:off x="6278727" y="1737360"/>
            <a:ext cx="5364327" cy="5486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TextBox 27"/>
          <p:cNvSpPr txBox="1"/>
          <p:nvPr/>
        </p:nvSpPr>
        <p:spPr>
          <a:xfrm>
            <a:off x="6553047" y="1965960"/>
            <a:ext cx="4815687" cy="457200"/>
          </a:xfrm>
          <a:prstGeom prst="rect">
            <a:avLst/>
          </a:prstGeom>
          <a:noFill/>
        </p:spPr>
        <p:txBody>
          <a:bodyPr wrap="square" anchor="t" lIns="0" rIns="0" tIns="0" bIns="0">
            <a:spAutoFit/>
          </a:bodyPr>
          <a:lstStyle/>
          <a:p>
            <a:pPr eaLnBrk="1" hangingPunct="1">
              <a:lnSpc>
                <a:spcPct val="120000"/>
              </a:lnSpc>
            </a:pPr>
            <a:r>
              <a:rPr lang="de-DE" altLang="en-US" sz="1800" b="1">
                <a:solidFill>
                  <a:schemeClr val="accent2"/>
                </a:solidFill>
              </a:rPr>
              <a:t>2  Originalabbildungen</a:t>
            </a:r>
          </a:p>
        </p:txBody>
      </p:sp>
      <p:sp>
        <p:nvSpPr>
          <p:cNvPr id="29" name="TextBox 28"/>
          <p:cNvSpPr txBox="1"/>
          <p:nvPr/>
        </p:nvSpPr>
        <p:spPr>
          <a:xfrm>
            <a:off x="6553047" y="2514600"/>
            <a:ext cx="4815687" cy="1051560"/>
          </a:xfrm>
          <a:prstGeom prst="rect">
            <a:avLst/>
          </a:prstGeom>
          <a:noFill/>
        </p:spPr>
        <p:txBody>
          <a:bodyPr wrap="square" anchor="t" lIns="0" rIns="0" tIns="0" bIns="0">
            <a:spAutoFit/>
          </a:bodyPr>
          <a:lstStyle/>
          <a:p>
            <a:pPr eaLnBrk="1" hangingPunct="1">
              <a:lnSpc>
                <a:spcPct val="130000"/>
              </a:lnSpc>
            </a:pPr>
            <a:r>
              <a:rPr lang="de-DE" altLang="en-US" sz="1600">
                <a:solidFill>
                  <a:schemeClr val="dk1"/>
                </a:solidFill>
              </a:rPr>
              <a:t>Diagramme der Abbildungsfolien durch Ausschnitte aus dem Paper ersetzen, Quelle angeben – nicht nachzeichnen und als eigene Daten zeigen.</a:t>
            </a:r>
          </a:p>
        </p:txBody>
      </p:sp>
      <p:sp>
        <p:nvSpPr>
          <p:cNvPr id="30" name="Rectangle 29"/>
          <p:cNvSpPr/>
          <p:nvPr/>
        </p:nvSpPr>
        <p:spPr>
          <a:xfrm>
            <a:off x="548640" y="3886200"/>
            <a:ext cx="5364327" cy="19659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1" name="Rectangle 30"/>
          <p:cNvSpPr/>
          <p:nvPr/>
        </p:nvSpPr>
        <p:spPr>
          <a:xfrm>
            <a:off x="548640" y="3886200"/>
            <a:ext cx="5364327" cy="54864"/>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2" name="TextBox 31"/>
          <p:cNvSpPr txBox="1"/>
          <p:nvPr/>
        </p:nvSpPr>
        <p:spPr>
          <a:xfrm>
            <a:off x="822959" y="4114800"/>
            <a:ext cx="4815687" cy="457200"/>
          </a:xfrm>
          <a:prstGeom prst="rect">
            <a:avLst/>
          </a:prstGeom>
          <a:noFill/>
        </p:spPr>
        <p:txBody>
          <a:bodyPr wrap="square" anchor="t" lIns="0" rIns="0" tIns="0" bIns="0">
            <a:spAutoFit/>
          </a:bodyPr>
          <a:lstStyle/>
          <a:p>
            <a:pPr eaLnBrk="1" hangingPunct="1">
              <a:lnSpc>
                <a:spcPct val="120000"/>
              </a:lnSpc>
            </a:pPr>
            <a:r>
              <a:rPr lang="de-DE" altLang="en-US" sz="1800" b="1">
                <a:solidFill>
                  <a:schemeClr val="accent3"/>
                </a:solidFill>
              </a:rPr>
              <a:t>3  Bewerten statt nacherzählen</a:t>
            </a:r>
          </a:p>
        </p:txBody>
      </p:sp>
      <p:sp>
        <p:nvSpPr>
          <p:cNvPr id="33" name="TextBox 32"/>
          <p:cNvSpPr txBox="1"/>
          <p:nvPr/>
        </p:nvSpPr>
        <p:spPr>
          <a:xfrm>
            <a:off x="822959" y="4663440"/>
            <a:ext cx="4815687" cy="1051560"/>
          </a:xfrm>
          <a:prstGeom prst="rect">
            <a:avLst/>
          </a:prstGeom>
          <a:noFill/>
        </p:spPr>
        <p:txBody>
          <a:bodyPr wrap="square" anchor="t" lIns="0" rIns="0" tIns="0" bIns="0">
            <a:spAutoFit/>
          </a:bodyPr>
          <a:lstStyle/>
          <a:p>
            <a:pPr eaLnBrk="1" hangingPunct="1">
              <a:lnSpc>
                <a:spcPct val="130000"/>
              </a:lnSpc>
            </a:pPr>
            <a:r>
              <a:rPr lang="de-DE" altLang="en-US" sz="1600">
                <a:solidFill>
                  <a:schemeClr val="dk1"/>
                </a:solidFill>
              </a:rPr>
              <a:t>„Evidenz“ und „Stärken und Schwächen“ machen den Journal Club wertvoll: Was ist gut belegt, was bleibt Vermutung?</a:t>
            </a:r>
          </a:p>
        </p:txBody>
      </p:sp>
      <p:sp>
        <p:nvSpPr>
          <p:cNvPr id="34" name="Rectangle 33"/>
          <p:cNvSpPr/>
          <p:nvPr/>
        </p:nvSpPr>
        <p:spPr>
          <a:xfrm>
            <a:off x="6278727" y="3886200"/>
            <a:ext cx="5364327" cy="19659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5" name="Rectangle 34"/>
          <p:cNvSpPr/>
          <p:nvPr/>
        </p:nvSpPr>
        <p:spPr>
          <a:xfrm>
            <a:off x="6278727" y="3886200"/>
            <a:ext cx="5364327" cy="54864"/>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6" name="TextBox 35"/>
          <p:cNvSpPr txBox="1"/>
          <p:nvPr/>
        </p:nvSpPr>
        <p:spPr>
          <a:xfrm>
            <a:off x="6553047" y="4114800"/>
            <a:ext cx="4815687" cy="457200"/>
          </a:xfrm>
          <a:prstGeom prst="rect">
            <a:avLst/>
          </a:prstGeom>
          <a:noFill/>
        </p:spPr>
        <p:txBody>
          <a:bodyPr wrap="square" anchor="t" lIns="0" rIns="0" tIns="0" bIns="0">
            <a:spAutoFit/>
          </a:bodyPr>
          <a:lstStyle/>
          <a:p>
            <a:pPr eaLnBrk="1" hangingPunct="1">
              <a:lnSpc>
                <a:spcPct val="120000"/>
              </a:lnSpc>
            </a:pPr>
            <a:r>
              <a:rPr lang="de-DE" altLang="en-US" sz="1800" b="1">
                <a:solidFill>
                  <a:schemeClr val="accent6"/>
                </a:solidFill>
              </a:rPr>
              <a:t>4  Bezug zur eigenen AG</a:t>
            </a:r>
          </a:p>
        </p:txBody>
      </p:sp>
      <p:sp>
        <p:nvSpPr>
          <p:cNvPr id="37" name="TextBox 36"/>
          <p:cNvSpPr txBox="1"/>
          <p:nvPr/>
        </p:nvSpPr>
        <p:spPr>
          <a:xfrm>
            <a:off x="6553047" y="4663440"/>
            <a:ext cx="4815687" cy="1051560"/>
          </a:xfrm>
          <a:prstGeom prst="rect">
            <a:avLst/>
          </a:prstGeom>
          <a:noFill/>
        </p:spPr>
        <p:txBody>
          <a:bodyPr wrap="square" anchor="t" lIns="0" rIns="0" tIns="0" bIns="0">
            <a:spAutoFit/>
          </a:bodyPr>
          <a:lstStyle/>
          <a:p>
            <a:pPr eaLnBrk="1" hangingPunct="1">
              <a:lnSpc>
                <a:spcPct val="130000"/>
              </a:lnSpc>
            </a:pPr>
            <a:r>
              <a:rPr lang="de-DE" altLang="en-US" sz="1600">
                <a:solidFill>
                  <a:schemeClr val="dk1"/>
                </a:solidFill>
              </a:rPr>
              <a:t>Die letzten zwei Folien – Konsequenzen für unsere AG und Diskussionsfragen – geben der Diskussion einen Anker.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de-DE" altLang="en-US"/>
              <a:t>01 Das Paper</a:t>
            </a:r>
          </a:p>
        </p:txBody>
      </p:sp>
      <p:sp>
        <p:nvSpPr>
          <p:cNvPr id="3" name="Title 2"/>
          <p:cNvSpPr>
            <a:spLocks noGrp="1"/>
          </p:cNvSpPr>
          <p:nvPr>
            <p:ph type="title"/>
          </p:nvPr>
        </p:nvSpPr>
        <p:spPr/>
        <p:txBody>
          <a:bodyPr/>
          <a:lstStyle/>
          <a:p>
            <a:pPr eaLnBrk="1" hangingPunct="1"/>
            <a:r>
              <a:rPr lang="de-DE" altLang="en-US"/>
              <a:t>Das Paper auf einen Blick – und warum ich es gewählt habe</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de-DE" altLang="en-US"/>
              <a:t>AG XX · Journal Club</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de-DE"/>
              <a:t>‹#›</a:t>
            </a:fld>
          </a:p>
        </p:txBody>
      </p:sp>
      <p:graphicFrame>
        <p:nvGraphicFramePr>
          <p:cNvPr id="22" name="Table 21"/>
          <p:cNvGraphicFramePr>
            <a:graphicFrameLocks noGrp="1"/>
          </p:cNvGraphicFramePr>
          <p:nvPr/>
        </p:nvGraphicFramePr>
        <p:xfrm>
          <a:off x="548640" y="1737360"/>
          <a:ext cx="6035040" cy="3803904"/>
        </p:xfrm>
        <a:graphic>
          <a:graphicData uri="http://schemas.openxmlformats.org/drawingml/2006/table">
            <a:tbl>
              <a:tblPr firstRow="1">
                <a:tableStyleId>{5C22544A-7EE6-4342-B048-85BDC9FD1C3A}</a:tableStyleId>
              </a:tblPr>
              <a:tblGrid>
                <a:gridCol w="1645920"/>
                <a:gridCol w="4389120"/>
              </a:tblGrid>
              <a:tr h="512064">
                <a:tc>
                  <a:txBody>
                    <a:bodyPr wrap="square"/>
                    <a:lstStyle/>
                    <a:p>
                      <a:pPr eaLnBrk="1" hangingPunct="1">
                        <a:lnSpc>
                          <a:spcPct val="115000"/>
                        </a:lnSpc>
                      </a:pPr>
                      <a:r>
                        <a:rPr lang="de-DE" altLang="en-US" sz="1500" b="1">
                          <a:solidFill>
                            <a:srgbClr val="FFFFFF"/>
                          </a:solidFill>
                        </a:rPr>
                        <a:t>Punkt</a:t>
                      </a:r>
                    </a:p>
                  </a:txBody>
                  <a:tcPr marL="164592" marR="164592" marT="73152" marB="73152" anchor="ctr">
                    <a:solidFill>
                      <a:schemeClr val="accent1"/>
                    </a:solidFill>
                  </a:tcPr>
                </a:tc>
                <a:tc>
                  <a:txBody>
                    <a:bodyPr wrap="square"/>
                    <a:lstStyle/>
                    <a:p>
                      <a:pPr eaLnBrk="1" hangingPunct="1">
                        <a:lnSpc>
                          <a:spcPct val="115000"/>
                        </a:lnSpc>
                      </a:pPr>
                      <a:r>
                        <a:rPr lang="de-DE" altLang="en-US" sz="1500" b="1">
                          <a:solidFill>
                            <a:srgbClr val="FFFFFF"/>
                          </a:solidFill>
                        </a:rPr>
                        <a:t>Angabe</a:t>
                      </a:r>
                    </a:p>
                  </a:txBody>
                  <a:tcPr marL="164592" marR="164592" marT="73152" marB="73152" anchor="ctr">
                    <a:solidFill>
                      <a:schemeClr val="accent1"/>
                    </a:solidFill>
                  </a:tcPr>
                </a:tc>
              </a:tr>
              <a:tr h="822960">
                <a:tc>
                  <a:txBody>
                    <a:bodyPr wrap="square"/>
                    <a:lstStyle/>
                    <a:p>
                      <a:pPr eaLnBrk="1" hangingPunct="1">
                        <a:lnSpc>
                          <a:spcPct val="115000"/>
                        </a:lnSpc>
                      </a:pPr>
                      <a:r>
                        <a:rPr lang="de-DE" altLang="en-US" sz="1500" b="1">
                          <a:solidFill>
                            <a:schemeClr val="dk1"/>
                          </a:solidFill>
                        </a:rPr>
                        <a:t>Zeitschrift, Jahr</a:t>
                      </a:r>
                    </a:p>
                  </a:txBody>
                  <a:tcPr marL="164592" marR="164592" marT="73152" marB="73152" anchor="ctr">
                    <a:solidFill>
                      <a:srgbClr val="FFFFFF"/>
                    </a:solidFill>
                  </a:tcPr>
                </a:tc>
                <a:tc>
                  <a:txBody>
                    <a:bodyPr wrap="square"/>
                    <a:lstStyle/>
                    <a:p>
                      <a:pPr eaLnBrk="1" hangingPunct="1">
                        <a:lnSpc>
                          <a:spcPct val="115000"/>
                        </a:lnSpc>
                      </a:pPr>
                      <a:r>
                        <a:rPr lang="de-DE" altLang="en-US" sz="1500">
                          <a:solidFill>
                            <a:schemeClr val="dk1"/>
                          </a:solidFill>
                        </a:rPr>
                        <a:t>Zeitschrift, 2026 (Beispiel)</a:t>
                      </a:r>
                    </a:p>
                  </a:txBody>
                  <a:tcPr marL="164592" marR="164592" marT="73152" marB="73152" anchor="ctr">
                    <a:solidFill>
                      <a:srgbClr val="FFFFFF"/>
                    </a:solidFill>
                  </a:tcPr>
                </a:tc>
              </a:tr>
              <a:tr h="822960">
                <a:tc>
                  <a:txBody>
                    <a:bodyPr wrap="square"/>
                    <a:lstStyle/>
                    <a:p>
                      <a:pPr eaLnBrk="1" hangingPunct="1">
                        <a:lnSpc>
                          <a:spcPct val="115000"/>
                        </a:lnSpc>
                      </a:pPr>
                      <a:r>
                        <a:rPr lang="de-DE" altLang="en-US" sz="1500" b="1">
                          <a:solidFill>
                            <a:schemeClr val="dk1"/>
                          </a:solidFill>
                        </a:rPr>
                        <a:t>Arbeitsgruppe</a:t>
                      </a:r>
                    </a:p>
                  </a:txBody>
                  <a:tcPr marL="164592" marR="164592" marT="73152" marB="73152" anchor="ctr">
                    <a:solidFill>
                      <a:schemeClr val="lt2"/>
                    </a:solidFill>
                  </a:tcPr>
                </a:tc>
                <a:tc>
                  <a:txBody>
                    <a:bodyPr wrap="square"/>
                    <a:lstStyle/>
                    <a:p>
                      <a:pPr eaLnBrk="1" hangingPunct="1">
                        <a:lnSpc>
                          <a:spcPct val="115000"/>
                        </a:lnSpc>
                      </a:pPr>
                      <a:r>
                        <a:rPr lang="de-DE" altLang="en-US" sz="1500">
                          <a:solidFill>
                            <a:schemeClr val="dk1"/>
                          </a:solidFill>
                        </a:rPr>
                        <a:t>Beispiel et al., Institut für Neurowissenschaften, Uni XX</a:t>
                      </a:r>
                    </a:p>
                  </a:txBody>
                  <a:tcPr marL="164592" marR="164592" marT="73152" marB="73152" anchor="ctr">
                    <a:solidFill>
                      <a:schemeClr val="lt2"/>
                    </a:solidFill>
                  </a:tcPr>
                </a:tc>
              </a:tr>
              <a:tr h="822960">
                <a:tc>
                  <a:txBody>
                    <a:bodyPr wrap="square"/>
                    <a:lstStyle/>
                    <a:p>
                      <a:pPr eaLnBrk="1" hangingPunct="1">
                        <a:lnSpc>
                          <a:spcPct val="115000"/>
                        </a:lnSpc>
                      </a:pPr>
                      <a:r>
                        <a:rPr lang="de-DE" altLang="en-US" sz="1500" b="1">
                          <a:solidFill>
                            <a:schemeClr val="dk1"/>
                          </a:solidFill>
                        </a:rPr>
                        <a:t>Modell</a:t>
                      </a:r>
                    </a:p>
                  </a:txBody>
                  <a:tcPr marL="164592" marR="164592" marT="73152" marB="73152" anchor="ctr">
                    <a:solidFill>
                      <a:srgbClr val="FFFFFF"/>
                    </a:solidFill>
                  </a:tcPr>
                </a:tc>
                <a:tc>
                  <a:txBody>
                    <a:bodyPr wrap="square"/>
                    <a:lstStyle/>
                    <a:p>
                      <a:pPr eaLnBrk="1" hangingPunct="1">
                        <a:lnSpc>
                          <a:spcPct val="115000"/>
                        </a:lnSpc>
                      </a:pPr>
                      <a:r>
                        <a:rPr lang="de-DE" altLang="en-US" sz="1500">
                          <a:solidFill>
                            <a:schemeClr val="dk1"/>
                          </a:solidFill>
                        </a:rPr>
                        <a:t>Maus; Hippocampus, Region CA1</a:t>
                      </a:r>
                    </a:p>
                  </a:txBody>
                  <a:tcPr marL="164592" marR="164592" marT="73152" marB="73152" anchor="ctr">
                    <a:solidFill>
                      <a:srgbClr val="FFFFFF"/>
                    </a:solidFill>
                  </a:tcPr>
                </a:tc>
              </a:tr>
              <a:tr h="822960">
                <a:tc>
                  <a:txBody>
                    <a:bodyPr wrap="square"/>
                    <a:lstStyle/>
                    <a:p>
                      <a:pPr eaLnBrk="1" hangingPunct="1">
                        <a:lnSpc>
                          <a:spcPct val="115000"/>
                        </a:lnSpc>
                      </a:pPr>
                      <a:r>
                        <a:rPr lang="de-DE" altLang="en-US" sz="1500" b="1">
                          <a:solidFill>
                            <a:schemeClr val="dk1"/>
                          </a:solidFill>
                        </a:rPr>
                        <a:t>Methoden</a:t>
                      </a:r>
                    </a:p>
                  </a:txBody>
                  <a:tcPr marL="164592" marR="164592" marT="73152" marB="73152" anchor="ctr">
                    <a:solidFill>
                      <a:schemeClr val="lt2"/>
                    </a:solidFill>
                  </a:tcPr>
                </a:tc>
                <a:tc>
                  <a:txBody>
                    <a:bodyPr wrap="square"/>
                    <a:lstStyle/>
                    <a:p>
                      <a:pPr eaLnBrk="1" hangingPunct="1">
                        <a:lnSpc>
                          <a:spcPct val="115000"/>
                        </a:lnSpc>
                      </a:pPr>
                      <a:r>
                        <a:rPr lang="de-DE" altLang="en-US" sz="1500">
                          <a:solidFill>
                            <a:schemeClr val="dk1"/>
                          </a:solidFill>
                        </a:rPr>
                        <a:t>Schlafentzug, Synapsenmarkierung mit Bildgebung, Verhaltenstests</a:t>
                      </a:r>
                    </a:p>
                  </a:txBody>
                  <a:tcPr marL="164592" marR="164592" marT="73152" marB="73152" anchor="ctr">
                    <a:solidFill>
                      <a:schemeClr val="lt2"/>
                    </a:solidFill>
                  </a:tcPr>
                </a:tc>
              </a:tr>
            </a:tbl>
          </a:graphicData>
        </a:graphic>
      </p:graphicFrame>
      <p:sp>
        <p:nvSpPr>
          <p:cNvPr id="23" name="Rectangle 22"/>
          <p:cNvSpPr/>
          <p:nvPr/>
        </p:nvSpPr>
        <p:spPr>
          <a:xfrm>
            <a:off x="6903720" y="1737360"/>
            <a:ext cx="4736592" cy="429768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7223760" y="2011680"/>
            <a:ext cx="4114800" cy="3840480"/>
          </a:xfrm>
          <a:prstGeom prst="rect">
            <a:avLst/>
          </a:prstGeom>
          <a:noFill/>
        </p:spPr>
        <p:txBody>
          <a:bodyPr wrap="square" anchor="t" lIns="0" rIns="0" tIns="0" bIns="0">
            <a:spAutoFit/>
          </a:bodyPr>
          <a:lstStyle/>
          <a:p>
            <a:pPr eaLnBrk="1" hangingPunct="1">
              <a:lnSpc>
                <a:spcPct val="135000"/>
              </a:lnSpc>
            </a:pPr>
            <a:r>
              <a:rPr lang="de-DE" altLang="en-US" sz="1800" b="1">
                <a:solidFill>
                  <a:srgbClr val="F2C66D"/>
                </a:solidFill>
              </a:rPr>
              <a:t>Warum dieses Paper?</a:t>
            </a:r>
          </a:p>
          <a:p>
            <a:pPr eaLnBrk="1" hangingPunct="1">
              <a:lnSpc>
                <a:spcPct val="135000"/>
              </a:lnSpc>
              <a:spcBef>
                <a:spcPts val="1400"/>
              </a:spcBef>
            </a:pPr>
            <a:r>
              <a:rPr lang="de-DE" altLang="en-US" sz="1800">
                <a:solidFill>
                  <a:srgbClr val="FFFFFF"/>
                </a:solidFill>
              </a:rPr>
              <a:t>1. Direkt relevant für unser Projekt „Schlaf und synaptische Plastizität“.</a:t>
            </a:r>
          </a:p>
          <a:p>
            <a:pPr eaLnBrk="1" hangingPunct="1">
              <a:lnSpc>
                <a:spcPct val="135000"/>
              </a:lnSpc>
              <a:spcBef>
                <a:spcPts val="1200"/>
              </a:spcBef>
            </a:pPr>
            <a:r>
              <a:rPr lang="de-DE" altLang="en-US" sz="1800">
                <a:solidFill>
                  <a:srgbClr val="FFFFFF"/>
                </a:solidFill>
              </a:rPr>
              <a:t>2. Ein überprüfbarer zellulärer Mechanismus: Mikroglia phagozytieren Synapsen.</a:t>
            </a:r>
          </a:p>
          <a:p>
            <a:pPr eaLnBrk="1" hangingPunct="1">
              <a:lnSpc>
                <a:spcPct val="135000"/>
              </a:lnSpc>
              <a:spcBef>
                <a:spcPts val="1200"/>
              </a:spcBef>
            </a:pPr>
            <a:r>
              <a:rPr lang="de-DE" altLang="en-US" sz="1800">
                <a:solidFill>
                  <a:srgbClr val="FFFFFF"/>
                </a:solidFill>
              </a:rPr>
              <a:t>3. Die Synapsen-Quantifizierung können wir direkt übernehmen.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de-DE" altLang="en-US"/>
              <a:t>02 Fragestellung</a:t>
            </a:r>
          </a:p>
        </p:txBody>
      </p:sp>
      <p:sp>
        <p:nvSpPr>
          <p:cNvPr id="3" name="Title 2"/>
          <p:cNvSpPr>
            <a:spLocks noGrp="1"/>
          </p:cNvSpPr>
          <p:nvPr>
            <p:ph type="title"/>
          </p:nvPr>
        </p:nvSpPr>
        <p:spPr/>
        <p:txBody>
          <a:bodyPr/>
          <a:lstStyle/>
          <a:p>
            <a:pPr eaLnBrk="1" hangingPunct="1"/>
            <a:r>
              <a:rPr lang="de-DE" altLang="en-US"/>
              <a:t>Hintergrund: Warum schadet Schlafmangel dem Gedächtnis?</a:t>
            </a:r>
          </a:p>
        </p:txBody>
      </p:sp>
      <p:sp>
        <p:nvSpPr>
          <p:cNvPr id="4" name="Text Placeholder 3"/>
          <p:cNvSpPr>
            <a:spLocks noGrp="1"/>
          </p:cNvSpPr>
          <p:nvPr>
            <p:ph type="body" idx="1"/>
          </p:nvPr>
        </p:nvSpPr>
        <p:spPr/>
        <p:txBody>
          <a:bodyPr/>
          <a:lstStyle/>
          <a:p>
            <a:pPr eaLnBrk="1" hangingPunct="1"/>
            <a:r>
              <a:rPr lang="de-DE" altLang="en-US" sz="1700" b="1">
                <a:solidFill>
                  <a:schemeClr val="accent1"/>
                </a:solidFill>
              </a:rPr>
              <a:t>Bekannt</a:t>
            </a:r>
          </a:p>
          <a:p>
            <a:pPr eaLnBrk="1" hangingPunct="1">
              <a:spcBef>
                <a:spcPts val="200"/>
              </a:spcBef>
            </a:pPr>
            <a:r>
              <a:rPr lang="de-DE" altLang="en-US" sz="1700"/>
              <a:t>Schlafentzug schwächt die Gedächtniskonsolidierung; im Hippocampus gehen Synapsen verloren.</a:t>
            </a:r>
          </a:p>
          <a:p>
            <a:pPr eaLnBrk="1" hangingPunct="1">
              <a:spcBef>
                <a:spcPts val="1400"/>
              </a:spcBef>
            </a:pPr>
            <a:r>
              <a:rPr lang="de-DE" altLang="en-US" sz="1700" b="1">
                <a:solidFill>
                  <a:schemeClr val="accent5"/>
                </a:solidFill>
              </a:rPr>
              <a:t>Unbekannt</a:t>
            </a:r>
          </a:p>
          <a:p>
            <a:pPr eaLnBrk="1" hangingPunct="1">
              <a:spcBef>
                <a:spcPts val="200"/>
              </a:spcBef>
            </a:pPr>
            <a:r>
              <a:rPr lang="de-DE" altLang="en-US" sz="1700"/>
              <a:t>Entstehen weniger Synapsen, oder werden sie aktiv entfernt – und von welchen Zellen?</a:t>
            </a:r>
          </a:p>
          <a:p>
            <a:pPr eaLnBrk="1" hangingPunct="1">
              <a:spcBef>
                <a:spcPts val="1400"/>
              </a:spcBef>
            </a:pPr>
            <a:r>
              <a:rPr lang="de-DE" altLang="en-US" sz="1700" b="1">
                <a:solidFill>
                  <a:schemeClr val="accent2"/>
                </a:solidFill>
              </a:rPr>
              <a:t>Frage des Papers</a:t>
            </a:r>
          </a:p>
          <a:p>
            <a:pPr eaLnBrk="1" hangingPunct="1">
              <a:spcBef>
                <a:spcPts val="200"/>
              </a:spcBef>
            </a:pPr>
            <a:r>
              <a:rPr lang="de-DE" altLang="en-US" sz="1700"/>
              <a:t>Ist die Phagozytose von Synapsen durch Mikroglia die Ursache des Gedächtnisdefizits?</a:t>
            </a:r>
          </a:p>
        </p:txBody>
      </p:sp>
      <p:pic>
        <p:nvPicPr>
          <p:cNvPr id="5" name="Picture Placeholder 4" descr="background.jpg"/>
          <p:cNvPicPr>
            <a:picLocks noGrp="1" noChangeAspect="1"/>
          </p:cNvPicPr>
          <p:nvPr>
            <p:ph type="pic" idx="10"/>
          </p:nvPr>
        </p:nvPicPr>
        <p:blipFill>
          <a:blip r:embed="rId2"/>
          <a:srcRect/>
          <a:stretch>
            <a:fillRect/>
          </a:stretch>
        </p:blipFill>
        <p:spPr>
          <a:xfrm>
            <a:off x="5074920" y="2560535"/>
            <a:ext cx="6565392" cy="2239850"/>
          </a:xfrm>
        </p:spPr>
      </p:pic>
      <p:sp>
        <p:nvSpPr>
          <p:cNvPr id="6" name="Text Placeholder 5"/>
          <p:cNvSpPr>
            <a:spLocks noGrp="1"/>
          </p:cNvSpPr>
          <p:nvPr>
            <p:ph type="body" idx="16"/>
          </p:nvPr>
        </p:nvSpPr>
        <p:spPr/>
        <p:txBody>
          <a:bodyPr/>
          <a:lstStyle/>
          <a:p>
            <a:pPr eaLnBrk="1" hangingPunct="1"/>
            <a:r>
              <a:rPr lang="de-DE" altLang="en-US"/>
              <a:t>Abb. 1  Hypothese des Papers (Schema der vortragenden Person, keine Originalabbildung)</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de-DE" altLang="en-US"/>
              <a:t>AG XX · Journal Club</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de-DE"/>
              <a:t>‹#›</a:t>
            </a:fld>
          </a:p>
        </p:txBody>
      </p:sp>
      <p:sp>
        <p:nvSpPr>
          <p:cNvPr id="22" name="TextBox 21"/>
          <p:cNvSpPr txBox="1"/>
          <p:nvPr/>
        </p:nvSpPr>
        <p:spPr>
          <a:xfrm>
            <a:off x="5074920" y="6071616"/>
            <a:ext cx="6565392" cy="292608"/>
          </a:xfrm>
          <a:prstGeom prst="rect">
            <a:avLst/>
          </a:prstGeom>
          <a:noFill/>
        </p:spPr>
        <p:txBody>
          <a:bodyPr wrap="square" anchor="t" lIns="0" rIns="0" tIns="0" bIns="0">
            <a:spAutoFit/>
          </a:bodyPr>
          <a:lstStyle/>
          <a:p>
            <a:pPr eaLnBrk="1" hangingPunct="1">
              <a:lnSpc>
                <a:spcPct val="120000"/>
              </a:lnSpc>
            </a:pPr>
            <a:r>
              <a:rPr lang="de-DE" altLang="en-US" sz="1200" b="1">
                <a:solidFill>
                  <a:schemeClr val="accent2"/>
                </a:solidFill>
              </a:rPr>
              <a:t>✦ </a:t>
            </a:r>
            <a:r>
              <a:rPr lang="de-DE" altLang="en-US" sz="1200">
                <a:solidFill>
                  <a:srgbClr val="5F6B78"/>
                </a:solidFill>
              </a:rPr>
              <a:t>Die Hypothese als Schema – Prompt vorausgefüllt.</a:t>
            </a:r>
            <a:r>
              <a:rPr lang="de-DE" altLang="en-US" sz="1200" b="1">
                <a:solidFill>
                  <a:schemeClr val="accent1"/>
                </a:solidFill>
                <a:hlinkClick r:id="rId3"/>
              </a:rPr>
              <a:t>  SciDraw AI öffnen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de-DE" altLang="en-US"/>
              <a:t>02 Fragestellung</a:t>
            </a:r>
          </a:p>
        </p:txBody>
      </p:sp>
      <p:sp>
        <p:nvSpPr>
          <p:cNvPr id="3" name="Title 2"/>
          <p:cNvSpPr>
            <a:spLocks noGrp="1"/>
          </p:cNvSpPr>
          <p:nvPr>
            <p:ph type="title"/>
          </p:nvPr>
        </p:nvSpPr>
        <p:spPr/>
        <p:txBody>
          <a:bodyPr/>
          <a:lstStyle/>
          <a:p>
            <a:pPr eaLnBrk="1" hangingPunct="1"/>
            <a:r>
              <a:rPr lang="de-DE" altLang="en-US"/>
              <a:t>Studiendesign: von der Korrelation zur Kausalität</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de-DE" altLang="en-US"/>
              <a:t>AG XX · Journal Club</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de-DE"/>
              <a:t>‹#›</a:t>
            </a:fld>
          </a:p>
        </p:txBody>
      </p:sp>
      <p:sp>
        <p:nvSpPr>
          <p:cNvPr id="22" name="Rectangle 21"/>
          <p:cNvSpPr/>
          <p:nvPr/>
        </p:nvSpPr>
        <p:spPr>
          <a:xfrm>
            <a:off x="548640" y="1828800"/>
            <a:ext cx="3246120" cy="35661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828800"/>
            <a:ext cx="3246120" cy="6400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822959" y="2103120"/>
            <a:ext cx="2103120" cy="548640"/>
          </a:xfrm>
          <a:prstGeom prst="rect">
            <a:avLst/>
          </a:prstGeom>
          <a:noFill/>
        </p:spPr>
        <p:txBody>
          <a:bodyPr wrap="square" anchor="t" lIns="0" rIns="0" tIns="0" bIns="0">
            <a:spAutoFit/>
          </a:bodyPr>
          <a:lstStyle/>
          <a:p>
            <a:pPr eaLnBrk="1" hangingPunct="1">
              <a:lnSpc>
                <a:spcPct val="120000"/>
              </a:lnSpc>
            </a:pPr>
            <a:r>
              <a:rPr lang="de-DE" altLang="en-US" sz="2200" b="1">
                <a:solidFill>
                  <a:schemeClr val="accent1"/>
                </a:solidFill>
              </a:rPr>
              <a:t>Phänomen</a:t>
            </a:r>
          </a:p>
        </p:txBody>
      </p:sp>
      <p:sp>
        <p:nvSpPr>
          <p:cNvPr id="25" name="TextBox 24"/>
          <p:cNvSpPr txBox="1"/>
          <p:nvPr/>
        </p:nvSpPr>
        <p:spPr>
          <a:xfrm>
            <a:off x="2743199" y="2176272"/>
            <a:ext cx="868680" cy="365760"/>
          </a:xfrm>
          <a:prstGeom prst="rect">
            <a:avLst/>
          </a:prstGeom>
          <a:noFill/>
        </p:spPr>
        <p:txBody>
          <a:bodyPr wrap="square" anchor="t" lIns="0" rIns="0" tIns="0" bIns="0">
            <a:spAutoFit/>
          </a:bodyPr>
          <a:lstStyle/>
          <a:p>
            <a:pPr eaLnBrk="1" hangingPunct="1">
              <a:lnSpc>
                <a:spcPct val="120000"/>
              </a:lnSpc>
            </a:pPr>
            <a:r>
              <a:rPr lang="de-DE" altLang="en-US" sz="1500" b="1">
                <a:solidFill>
                  <a:srgbClr val="5F6B78"/>
                </a:solidFill>
              </a:rPr>
              <a:t>Figure 2</a:t>
            </a:r>
          </a:p>
        </p:txBody>
      </p:sp>
      <p:sp>
        <p:nvSpPr>
          <p:cNvPr id="26" name="TextBox 25"/>
          <p:cNvSpPr txBox="1"/>
          <p:nvPr/>
        </p:nvSpPr>
        <p:spPr>
          <a:xfrm>
            <a:off x="822959" y="2880360"/>
            <a:ext cx="2697479" cy="2377440"/>
          </a:xfrm>
          <a:prstGeom prst="rect">
            <a:avLst/>
          </a:prstGeom>
          <a:noFill/>
        </p:spPr>
        <p:txBody>
          <a:bodyPr wrap="square" anchor="t" lIns="0" rIns="0" tIns="0" bIns="0">
            <a:spAutoFit/>
          </a:bodyPr>
          <a:lstStyle/>
          <a:p>
            <a:pPr eaLnBrk="1" hangingPunct="1">
              <a:lnSpc>
                <a:spcPct val="140000"/>
              </a:lnSpc>
            </a:pPr>
            <a:r>
              <a:rPr lang="de-DE" altLang="en-US" sz="1700"/>
              <a:t>Nach 6 h Schlafentzug weniger Synapsen im Hippocampus, mehr Synapsenprotein in Mikroglia</a:t>
            </a:r>
          </a:p>
        </p:txBody>
      </p:sp>
      <p:sp>
        <p:nvSpPr>
          <p:cNvPr id="27" name="Right Arrow 26"/>
          <p:cNvSpPr/>
          <p:nvPr/>
        </p:nvSpPr>
        <p:spPr>
          <a:xfrm>
            <a:off x="3867911" y="3383280"/>
            <a:ext cx="347472" cy="402336"/>
          </a:xfrm>
          <a:prstGeom prst="rightArrow">
            <a:avLst/>
          </a:prstGeom>
          <a:solidFill>
            <a:srgbClr val="9AA4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hangingPunct="1"/>
          </a:p>
        </p:txBody>
      </p:sp>
      <p:sp>
        <p:nvSpPr>
          <p:cNvPr id="28" name="Rectangle 27"/>
          <p:cNvSpPr/>
          <p:nvPr/>
        </p:nvSpPr>
        <p:spPr>
          <a:xfrm>
            <a:off x="4288536" y="1828800"/>
            <a:ext cx="3246120" cy="35661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9" name="Rectangle 28"/>
          <p:cNvSpPr/>
          <p:nvPr/>
        </p:nvSpPr>
        <p:spPr>
          <a:xfrm>
            <a:off x="4288536" y="1828800"/>
            <a:ext cx="3246120" cy="6400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0" name="TextBox 29"/>
          <p:cNvSpPr txBox="1"/>
          <p:nvPr/>
        </p:nvSpPr>
        <p:spPr>
          <a:xfrm>
            <a:off x="4562855" y="2103120"/>
            <a:ext cx="2103120" cy="548640"/>
          </a:xfrm>
          <a:prstGeom prst="rect">
            <a:avLst/>
          </a:prstGeom>
          <a:noFill/>
        </p:spPr>
        <p:txBody>
          <a:bodyPr wrap="square" anchor="t" lIns="0" rIns="0" tIns="0" bIns="0">
            <a:spAutoFit/>
          </a:bodyPr>
          <a:lstStyle/>
          <a:p>
            <a:pPr eaLnBrk="1" hangingPunct="1">
              <a:lnSpc>
                <a:spcPct val="120000"/>
              </a:lnSpc>
            </a:pPr>
            <a:r>
              <a:rPr lang="de-DE" altLang="en-US" sz="2200" b="1">
                <a:solidFill>
                  <a:schemeClr val="accent2"/>
                </a:solidFill>
              </a:rPr>
              <a:t>Eingriff</a:t>
            </a:r>
          </a:p>
        </p:txBody>
      </p:sp>
      <p:sp>
        <p:nvSpPr>
          <p:cNvPr id="31" name="TextBox 30"/>
          <p:cNvSpPr txBox="1"/>
          <p:nvPr/>
        </p:nvSpPr>
        <p:spPr>
          <a:xfrm>
            <a:off x="6483095" y="2176272"/>
            <a:ext cx="868680" cy="365760"/>
          </a:xfrm>
          <a:prstGeom prst="rect">
            <a:avLst/>
          </a:prstGeom>
          <a:noFill/>
        </p:spPr>
        <p:txBody>
          <a:bodyPr wrap="square" anchor="t" lIns="0" rIns="0" tIns="0" bIns="0">
            <a:spAutoFit/>
          </a:bodyPr>
          <a:lstStyle/>
          <a:p>
            <a:pPr eaLnBrk="1" hangingPunct="1">
              <a:lnSpc>
                <a:spcPct val="120000"/>
              </a:lnSpc>
            </a:pPr>
            <a:r>
              <a:rPr lang="de-DE" altLang="en-US" sz="1500" b="1">
                <a:solidFill>
                  <a:srgbClr val="5F6B78"/>
                </a:solidFill>
              </a:rPr>
              <a:t>Figure 3</a:t>
            </a:r>
          </a:p>
        </p:txBody>
      </p:sp>
      <p:sp>
        <p:nvSpPr>
          <p:cNvPr id="32" name="TextBox 31"/>
          <p:cNvSpPr txBox="1"/>
          <p:nvPr/>
        </p:nvSpPr>
        <p:spPr>
          <a:xfrm>
            <a:off x="4562855" y="2880360"/>
            <a:ext cx="2697479" cy="2377440"/>
          </a:xfrm>
          <a:prstGeom prst="rect">
            <a:avLst/>
          </a:prstGeom>
          <a:noFill/>
        </p:spPr>
        <p:txBody>
          <a:bodyPr wrap="square" anchor="t" lIns="0" rIns="0" tIns="0" bIns="0">
            <a:spAutoFit/>
          </a:bodyPr>
          <a:lstStyle/>
          <a:p>
            <a:pPr eaLnBrk="1" hangingPunct="1">
              <a:lnSpc>
                <a:spcPct val="140000"/>
              </a:lnSpc>
            </a:pPr>
            <a:r>
              <a:rPr lang="de-DE" altLang="en-US" sz="1700"/>
              <a:t>Wird die Phagozytose gehemmt, gehen Synapsenverlust und Gedächtnisdefizit teilweise zurück</a:t>
            </a:r>
          </a:p>
        </p:txBody>
      </p:sp>
      <p:sp>
        <p:nvSpPr>
          <p:cNvPr id="33" name="Right Arrow 32"/>
          <p:cNvSpPr/>
          <p:nvPr/>
        </p:nvSpPr>
        <p:spPr>
          <a:xfrm>
            <a:off x="7607807" y="3383280"/>
            <a:ext cx="347472" cy="402336"/>
          </a:xfrm>
          <a:prstGeom prst="rightArrow">
            <a:avLst/>
          </a:prstGeom>
          <a:solidFill>
            <a:srgbClr val="9AA4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hangingPunct="1"/>
          </a:p>
        </p:txBody>
      </p:sp>
      <p:sp>
        <p:nvSpPr>
          <p:cNvPr id="34" name="Rectangle 33"/>
          <p:cNvSpPr/>
          <p:nvPr/>
        </p:nvSpPr>
        <p:spPr>
          <a:xfrm>
            <a:off x="8028431" y="1828800"/>
            <a:ext cx="3246120" cy="35661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5" name="Rectangle 34"/>
          <p:cNvSpPr/>
          <p:nvPr/>
        </p:nvSpPr>
        <p:spPr>
          <a:xfrm>
            <a:off x="8028431" y="1828800"/>
            <a:ext cx="3246120" cy="6400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6" name="TextBox 35"/>
          <p:cNvSpPr txBox="1"/>
          <p:nvPr/>
        </p:nvSpPr>
        <p:spPr>
          <a:xfrm>
            <a:off x="8302752" y="2103120"/>
            <a:ext cx="2103120" cy="548640"/>
          </a:xfrm>
          <a:prstGeom prst="rect">
            <a:avLst/>
          </a:prstGeom>
          <a:noFill/>
        </p:spPr>
        <p:txBody>
          <a:bodyPr wrap="square" anchor="t" lIns="0" rIns="0" tIns="0" bIns="0">
            <a:spAutoFit/>
          </a:bodyPr>
          <a:lstStyle/>
          <a:p>
            <a:pPr eaLnBrk="1" hangingPunct="1">
              <a:lnSpc>
                <a:spcPct val="120000"/>
              </a:lnSpc>
            </a:pPr>
            <a:r>
              <a:rPr lang="de-DE" altLang="en-US" sz="2200" b="1">
                <a:solidFill>
                  <a:schemeClr val="accent3"/>
                </a:solidFill>
              </a:rPr>
              <a:t>Gegenprobe</a:t>
            </a:r>
          </a:p>
        </p:txBody>
      </p:sp>
      <p:sp>
        <p:nvSpPr>
          <p:cNvPr id="37" name="TextBox 36"/>
          <p:cNvSpPr txBox="1"/>
          <p:nvPr/>
        </p:nvSpPr>
        <p:spPr>
          <a:xfrm>
            <a:off x="10222991" y="2176272"/>
            <a:ext cx="868680" cy="365760"/>
          </a:xfrm>
          <a:prstGeom prst="rect">
            <a:avLst/>
          </a:prstGeom>
          <a:noFill/>
        </p:spPr>
        <p:txBody>
          <a:bodyPr wrap="square" anchor="t" lIns="0" rIns="0" tIns="0" bIns="0">
            <a:spAutoFit/>
          </a:bodyPr>
          <a:lstStyle/>
          <a:p>
            <a:pPr eaLnBrk="1" hangingPunct="1">
              <a:lnSpc>
                <a:spcPct val="120000"/>
              </a:lnSpc>
            </a:pPr>
            <a:r>
              <a:rPr lang="de-DE" altLang="en-US" sz="1500" b="1">
                <a:solidFill>
                  <a:srgbClr val="5F6B78"/>
                </a:solidFill>
              </a:rPr>
              <a:t>Figure 4</a:t>
            </a:r>
          </a:p>
        </p:txBody>
      </p:sp>
      <p:sp>
        <p:nvSpPr>
          <p:cNvPr id="38" name="TextBox 37"/>
          <p:cNvSpPr txBox="1"/>
          <p:nvPr/>
        </p:nvSpPr>
        <p:spPr>
          <a:xfrm>
            <a:off x="8302752" y="2880360"/>
            <a:ext cx="2697479" cy="2377440"/>
          </a:xfrm>
          <a:prstGeom prst="rect">
            <a:avLst/>
          </a:prstGeom>
          <a:noFill/>
        </p:spPr>
        <p:txBody>
          <a:bodyPr wrap="square" anchor="t" lIns="0" rIns="0" tIns="0" bIns="0">
            <a:spAutoFit/>
          </a:bodyPr>
          <a:lstStyle/>
          <a:p>
            <a:pPr eaLnBrk="1" hangingPunct="1">
              <a:lnSpc>
                <a:spcPct val="140000"/>
              </a:lnSpc>
            </a:pPr>
            <a:r>
              <a:rPr lang="de-DE" altLang="en-US" sz="1700"/>
              <a:t>Phagozytose aktivieren, ohne Schlafentzug: auch das verschlechtert das Gedächtnis</a:t>
            </a:r>
          </a:p>
        </p:txBody>
      </p:sp>
      <p:sp>
        <p:nvSpPr>
          <p:cNvPr id="39" name="Rectangle 38"/>
          <p:cNvSpPr/>
          <p:nvPr/>
        </p:nvSpPr>
        <p:spPr>
          <a:xfrm>
            <a:off x="548640" y="5577840"/>
            <a:ext cx="11094415" cy="566928"/>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0" name="Rectangle 39"/>
          <p:cNvSpPr/>
          <p:nvPr/>
        </p:nvSpPr>
        <p:spPr>
          <a:xfrm>
            <a:off x="548640" y="5577840"/>
            <a:ext cx="82296" cy="56692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1" name="TextBox 40"/>
          <p:cNvSpPr txBox="1"/>
          <p:nvPr/>
        </p:nvSpPr>
        <p:spPr>
          <a:xfrm>
            <a:off x="914400" y="5577840"/>
            <a:ext cx="10545775" cy="566928"/>
          </a:xfrm>
          <a:prstGeom prst="rect">
            <a:avLst/>
          </a:prstGeom>
          <a:noFill/>
        </p:spPr>
        <p:txBody>
          <a:bodyPr wrap="square" anchor="ctr" lIns="0" rIns="0" tIns="0" bIns="0">
            <a:spAutoFit/>
          </a:bodyPr>
          <a:lstStyle/>
          <a:p>
            <a:pPr eaLnBrk="1" hangingPunct="1">
              <a:lnSpc>
                <a:spcPct val="130000"/>
              </a:lnSpc>
            </a:pPr>
            <a:r>
              <a:rPr lang="de-DE" altLang="en-US" sz="1800" b="1">
                <a:solidFill>
                  <a:schemeClr val="accent1"/>
                </a:solidFill>
              </a:rPr>
              <a:t>Logik  </a:t>
            </a:r>
            <a:r>
              <a:rPr lang="de-DE" altLang="en-US" sz="1800"/>
              <a:t>Erst Korrelation, dann per Eingriff „notwendig“, zuletzt per Gegenprobe „hinreichend“.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de-DE" altLang="en-US"/>
              <a:t>03 Abbildungen im Detail · Figure 2</a:t>
            </a:r>
          </a:p>
        </p:txBody>
      </p:sp>
      <p:sp>
        <p:nvSpPr>
          <p:cNvPr id="3" name="Title 2"/>
          <p:cNvSpPr>
            <a:spLocks noGrp="1"/>
          </p:cNvSpPr>
          <p:nvPr>
            <p:ph type="title"/>
          </p:nvPr>
        </p:nvSpPr>
        <p:spPr/>
        <p:txBody>
          <a:bodyPr/>
          <a:lstStyle/>
          <a:p>
            <a:pPr eaLnBrk="1" hangingPunct="1"/>
            <a:r>
              <a:rPr lang="de-DE" altLang="en-US"/>
              <a:t>Phänomen: weniger Synapsen, mehr Synapsen in Mikroglia</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de-DE" altLang="en-US"/>
              <a:t>AG XX · Journal Club</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de-DE"/>
              <a:t>‹#›</a:t>
            </a:fld>
          </a:p>
        </p:txBody>
      </p:sp>
      <p:graphicFrame>
        <p:nvGraphicFramePr>
          <p:cNvPr id="22" name="Chart 21"/>
          <p:cNvGraphicFramePr>
            <a:graphicFrameLocks noGrp="1"/>
          </p:cNvGraphicFramePr>
          <p:nvPr/>
        </p:nvGraphicFramePr>
        <p:xfrm>
          <a:off x="548640" y="1645920"/>
          <a:ext cx="6675120" cy="4069080"/>
        </p:xfrm>
        <a:graphic>
          <a:graphicData uri="http://schemas.openxmlformats.org/drawingml/2006/chart">
            <c:chart xmlns:c="http://schemas.openxmlformats.org/drawingml/2006/chart" r:id="rId2"/>
          </a:graphicData>
        </a:graphic>
      </p:graphicFrame>
      <p:sp>
        <p:nvSpPr>
          <p:cNvPr id="23" name="TextBox 22"/>
          <p:cNvSpPr txBox="1"/>
          <p:nvPr/>
        </p:nvSpPr>
        <p:spPr>
          <a:xfrm>
            <a:off x="548640" y="5742432"/>
            <a:ext cx="6675120" cy="310896"/>
          </a:xfrm>
          <a:prstGeom prst="rect">
            <a:avLst/>
          </a:prstGeom>
          <a:noFill/>
        </p:spPr>
        <p:txBody>
          <a:bodyPr wrap="square" anchor="t" lIns="0" rIns="0" tIns="0" bIns="0">
            <a:spAutoFit/>
          </a:bodyPr>
          <a:lstStyle/>
          <a:p>
            <a:pPr eaLnBrk="1" hangingPunct="1">
              <a:lnSpc>
                <a:spcPct val="120000"/>
              </a:lnSpc>
            </a:pPr>
            <a:r>
              <a:rPr lang="de-DE" altLang="en-US" sz="1200">
                <a:solidFill>
                  <a:srgbClr val="5F6B78"/>
                </a:solidFill>
              </a:rPr>
              <a:t>Illustration: durch Figure 2 aus dem Paper ersetzen, mit „Quelle: Autor*innen, Zeitschrift, Jahr“.</a:t>
            </a:r>
          </a:p>
        </p:txBody>
      </p:sp>
      <p:sp>
        <p:nvSpPr>
          <p:cNvPr id="24" name="TextBox 23"/>
          <p:cNvSpPr txBox="1"/>
          <p:nvPr/>
        </p:nvSpPr>
        <p:spPr>
          <a:xfrm>
            <a:off x="548640" y="6071616"/>
            <a:ext cx="6675120" cy="292608"/>
          </a:xfrm>
          <a:prstGeom prst="rect">
            <a:avLst/>
          </a:prstGeom>
          <a:noFill/>
        </p:spPr>
        <p:txBody>
          <a:bodyPr wrap="square" anchor="t" lIns="0" rIns="0" tIns="0" bIns="0">
            <a:spAutoFit/>
          </a:bodyPr>
          <a:lstStyle/>
          <a:p>
            <a:pPr eaLnBrk="1" hangingPunct="1">
              <a:lnSpc>
                <a:spcPct val="120000"/>
              </a:lnSpc>
            </a:pPr>
            <a:r>
              <a:rPr lang="de-DE" altLang="en-US" sz="1200" b="1">
                <a:solidFill>
                  <a:schemeClr val="accent2"/>
                </a:solidFill>
              </a:rPr>
              <a:t>✦ </a:t>
            </a:r>
            <a:r>
              <a:rPr lang="de-DE" altLang="en-US" sz="1200">
                <a:solidFill>
                  <a:srgbClr val="5F6B78"/>
                </a:solidFill>
              </a:rPr>
              <a:t>Originaldaten einheitlich neu plotten? Das geht in SciVis.</a:t>
            </a:r>
            <a:r>
              <a:rPr lang="de-DE" altLang="en-US" sz="1200" b="1">
                <a:solidFill>
                  <a:schemeClr val="accent1"/>
                </a:solidFill>
                <a:hlinkClick r:id="rId3"/>
              </a:rPr>
              <a:t>  In SciVis öffnen →</a:t>
            </a:r>
          </a:p>
        </p:txBody>
      </p:sp>
      <p:sp>
        <p:nvSpPr>
          <p:cNvPr id="25" name="Rectangle 24"/>
          <p:cNvSpPr/>
          <p:nvPr/>
        </p:nvSpPr>
        <p:spPr>
          <a:xfrm>
            <a:off x="7543800" y="1691640"/>
            <a:ext cx="4096512" cy="434340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6" name="TextBox 25"/>
          <p:cNvSpPr txBox="1"/>
          <p:nvPr/>
        </p:nvSpPr>
        <p:spPr>
          <a:xfrm>
            <a:off x="7772400" y="1828800"/>
            <a:ext cx="3703320" cy="365760"/>
          </a:xfrm>
          <a:prstGeom prst="rect">
            <a:avLst/>
          </a:prstGeom>
          <a:noFill/>
        </p:spPr>
        <p:txBody>
          <a:bodyPr wrap="square" anchor="t" lIns="0" rIns="0" tIns="0" bIns="0">
            <a:spAutoFit/>
          </a:bodyPr>
          <a:lstStyle/>
          <a:p>
            <a:pPr eaLnBrk="1" hangingPunct="1">
              <a:lnSpc>
                <a:spcPct val="120000"/>
              </a:lnSpc>
            </a:pPr>
            <a:r>
              <a:rPr lang="de-DE" altLang="en-US" sz="1700" b="1">
                <a:solidFill>
                  <a:schemeClr val="accent1"/>
                </a:solidFill>
              </a:rPr>
              <a:t>Was ist zu sehen?</a:t>
            </a:r>
          </a:p>
        </p:txBody>
      </p:sp>
      <p:sp>
        <p:nvSpPr>
          <p:cNvPr id="27" name="TextBox 26"/>
          <p:cNvSpPr txBox="1"/>
          <p:nvPr/>
        </p:nvSpPr>
        <p:spPr>
          <a:xfrm>
            <a:off x="7772400" y="2194560"/>
            <a:ext cx="3703320" cy="868680"/>
          </a:xfrm>
          <a:prstGeom prst="rect">
            <a:avLst/>
          </a:prstGeom>
          <a:noFill/>
        </p:spPr>
        <p:txBody>
          <a:bodyPr wrap="square" anchor="t" lIns="0" rIns="0" tIns="0" bIns="0">
            <a:spAutoFit/>
          </a:bodyPr>
          <a:lstStyle/>
          <a:p>
            <a:pPr eaLnBrk="1" hangingPunct="1">
              <a:lnSpc>
                <a:spcPct val="125000"/>
              </a:lnSpc>
            </a:pPr>
            <a:r>
              <a:rPr lang="de-DE" altLang="en-US" sz="1600"/>
              <a:t>Synapsendichte und Synapsenprotein in Mikroglia, relativ zur Kontrolle.</a:t>
            </a:r>
          </a:p>
        </p:txBody>
      </p:sp>
      <p:sp>
        <p:nvSpPr>
          <p:cNvPr id="28" name="TextBox 27"/>
          <p:cNvSpPr txBox="1"/>
          <p:nvPr/>
        </p:nvSpPr>
        <p:spPr>
          <a:xfrm>
            <a:off x="7772400" y="3017520"/>
            <a:ext cx="3703320" cy="365760"/>
          </a:xfrm>
          <a:prstGeom prst="rect">
            <a:avLst/>
          </a:prstGeom>
          <a:noFill/>
        </p:spPr>
        <p:txBody>
          <a:bodyPr wrap="square" anchor="t" lIns="0" rIns="0" tIns="0" bIns="0">
            <a:spAutoFit/>
          </a:bodyPr>
          <a:lstStyle/>
          <a:p>
            <a:pPr eaLnBrk="1" hangingPunct="1">
              <a:lnSpc>
                <a:spcPct val="120000"/>
              </a:lnSpc>
            </a:pPr>
            <a:r>
              <a:rPr lang="de-DE" altLang="en-US" sz="1700" b="1">
                <a:solidFill>
                  <a:schemeClr val="accent1"/>
                </a:solidFill>
              </a:rPr>
              <a:t>Entscheidender Vergleich</a:t>
            </a:r>
          </a:p>
        </p:txBody>
      </p:sp>
      <p:sp>
        <p:nvSpPr>
          <p:cNvPr id="29" name="TextBox 28"/>
          <p:cNvSpPr txBox="1"/>
          <p:nvPr/>
        </p:nvSpPr>
        <p:spPr>
          <a:xfrm>
            <a:off x="7772400" y="3383279"/>
            <a:ext cx="3703320" cy="868680"/>
          </a:xfrm>
          <a:prstGeom prst="rect">
            <a:avLst/>
          </a:prstGeom>
          <a:noFill/>
        </p:spPr>
        <p:txBody>
          <a:bodyPr wrap="square" anchor="t" lIns="0" rIns="0" tIns="0" bIns="0">
            <a:spAutoFit/>
          </a:bodyPr>
          <a:lstStyle/>
          <a:p>
            <a:pPr eaLnBrk="1" hangingPunct="1">
              <a:lnSpc>
                <a:spcPct val="125000"/>
              </a:lnSpc>
            </a:pPr>
            <a:r>
              <a:rPr lang="de-DE" altLang="en-US" sz="1600"/>
              <a:t>Synapsendichte −22 %, Synapsenprotein in Mikroglia +60 %.</a:t>
            </a:r>
          </a:p>
        </p:txBody>
      </p:sp>
      <p:sp>
        <p:nvSpPr>
          <p:cNvPr id="30" name="TextBox 29"/>
          <p:cNvSpPr txBox="1"/>
          <p:nvPr/>
        </p:nvSpPr>
        <p:spPr>
          <a:xfrm>
            <a:off x="7772400" y="4206240"/>
            <a:ext cx="3703320" cy="365760"/>
          </a:xfrm>
          <a:prstGeom prst="rect">
            <a:avLst/>
          </a:prstGeom>
          <a:noFill/>
        </p:spPr>
        <p:txBody>
          <a:bodyPr wrap="square" anchor="t" lIns="0" rIns="0" tIns="0" bIns="0">
            <a:spAutoFit/>
          </a:bodyPr>
          <a:lstStyle/>
          <a:p>
            <a:pPr eaLnBrk="1" hangingPunct="1">
              <a:lnSpc>
                <a:spcPct val="120000"/>
              </a:lnSpc>
            </a:pPr>
            <a:r>
              <a:rPr lang="de-DE" altLang="en-US" sz="1700" b="1">
                <a:solidFill>
                  <a:schemeClr val="accent1"/>
                </a:solidFill>
              </a:rPr>
              <a:t>Was folgt daraus?</a:t>
            </a:r>
          </a:p>
        </p:txBody>
      </p:sp>
      <p:sp>
        <p:nvSpPr>
          <p:cNvPr id="31" name="TextBox 30"/>
          <p:cNvSpPr txBox="1"/>
          <p:nvPr/>
        </p:nvSpPr>
        <p:spPr>
          <a:xfrm>
            <a:off x="7772400" y="4572000"/>
            <a:ext cx="3703320" cy="868680"/>
          </a:xfrm>
          <a:prstGeom prst="rect">
            <a:avLst/>
          </a:prstGeom>
          <a:noFill/>
        </p:spPr>
        <p:txBody>
          <a:bodyPr wrap="square" anchor="t" lIns="0" rIns="0" tIns="0" bIns="0">
            <a:spAutoFit/>
          </a:bodyPr>
          <a:lstStyle/>
          <a:p>
            <a:pPr eaLnBrk="1" hangingPunct="1">
              <a:lnSpc>
                <a:spcPct val="125000"/>
              </a:lnSpc>
            </a:pPr>
            <a:r>
              <a:rPr lang="de-DE" altLang="en-US" sz="1600"/>
              <a:t>Verlust und Phagozytose treten gemeinsam auf – bisher nur Korrelation.</a:t>
            </a:r>
          </a:p>
        </p:txBody>
      </p:sp>
      <p:sp>
        <p:nvSpPr>
          <p:cNvPr id="32" name="TextBox 31"/>
          <p:cNvSpPr txBox="1"/>
          <p:nvPr/>
        </p:nvSpPr>
        <p:spPr>
          <a:xfrm>
            <a:off x="7772400" y="5394959"/>
            <a:ext cx="3703320" cy="502920"/>
          </a:xfrm>
          <a:prstGeom prst="rect">
            <a:avLst/>
          </a:prstGeom>
          <a:noFill/>
        </p:spPr>
        <p:txBody>
          <a:bodyPr wrap="square" anchor="t" lIns="0" rIns="0" tIns="0" bIns="0">
            <a:spAutoFit/>
          </a:bodyPr>
          <a:lstStyle/>
          <a:p>
            <a:pPr eaLnBrk="1" hangingPunct="1">
              <a:lnSpc>
                <a:spcPct val="120000"/>
              </a:lnSpc>
            </a:pPr>
            <a:r>
              <a:rPr lang="de-DE" altLang="en-US" sz="1600" b="1">
                <a:solidFill>
                  <a:srgbClr val="A86F10"/>
                </a:solidFill>
              </a:rPr>
              <a:t>Evidenz  </a:t>
            </a:r>
            <a:r>
              <a:rPr lang="de-DE" altLang="en-US" sz="1600"/>
              <a:t>mittel (Korrelation)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de-DE" altLang="en-US"/>
              <a:t>03 Abbildungen im Detail · Figure 3</a:t>
            </a:r>
          </a:p>
        </p:txBody>
      </p:sp>
      <p:sp>
        <p:nvSpPr>
          <p:cNvPr id="3" name="Title 2"/>
          <p:cNvSpPr>
            <a:spLocks noGrp="1"/>
          </p:cNvSpPr>
          <p:nvPr>
            <p:ph type="title"/>
          </p:nvPr>
        </p:nvSpPr>
        <p:spPr/>
        <p:txBody>
          <a:bodyPr/>
          <a:lstStyle/>
          <a:p>
            <a:pPr eaLnBrk="1" hangingPunct="1"/>
            <a:r>
              <a:rPr lang="de-DE" altLang="en-US"/>
              <a:t>Eingriff: Hemmung der Phagozytose mildert das Defizit</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de-DE" altLang="en-US"/>
              <a:t>AG XX · Journal Club</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de-DE"/>
              <a:t>‹#›</a:t>
            </a:fld>
          </a:p>
        </p:txBody>
      </p:sp>
      <p:graphicFrame>
        <p:nvGraphicFramePr>
          <p:cNvPr id="22" name="Chart 21"/>
          <p:cNvGraphicFramePr>
            <a:graphicFrameLocks noGrp="1"/>
          </p:cNvGraphicFramePr>
          <p:nvPr/>
        </p:nvGraphicFramePr>
        <p:xfrm>
          <a:off x="548640" y="1645920"/>
          <a:ext cx="6675120" cy="4069080"/>
        </p:xfrm>
        <a:graphic>
          <a:graphicData uri="http://schemas.openxmlformats.org/drawingml/2006/chart">
            <c:chart xmlns:c="http://schemas.openxmlformats.org/drawingml/2006/chart" r:id="rId2"/>
          </a:graphicData>
        </a:graphic>
      </p:graphicFrame>
      <p:sp>
        <p:nvSpPr>
          <p:cNvPr id="23" name="TextBox 22"/>
          <p:cNvSpPr txBox="1"/>
          <p:nvPr/>
        </p:nvSpPr>
        <p:spPr>
          <a:xfrm>
            <a:off x="548640" y="5742432"/>
            <a:ext cx="6675120" cy="310896"/>
          </a:xfrm>
          <a:prstGeom prst="rect">
            <a:avLst/>
          </a:prstGeom>
          <a:noFill/>
        </p:spPr>
        <p:txBody>
          <a:bodyPr wrap="square" anchor="t" lIns="0" rIns="0" tIns="0" bIns="0">
            <a:spAutoFit/>
          </a:bodyPr>
          <a:lstStyle/>
          <a:p>
            <a:pPr eaLnBrk="1" hangingPunct="1">
              <a:lnSpc>
                <a:spcPct val="120000"/>
              </a:lnSpc>
            </a:pPr>
            <a:r>
              <a:rPr lang="de-DE" altLang="en-US" sz="1200">
                <a:solidFill>
                  <a:srgbClr val="5F6B78"/>
                </a:solidFill>
              </a:rPr>
              <a:t>Illustration: durch Figure 3 aus dem Paper ersetzen, mit „Quelle: Autor*innen, Zeitschrift, Jahr“.</a:t>
            </a:r>
          </a:p>
        </p:txBody>
      </p:sp>
      <p:sp>
        <p:nvSpPr>
          <p:cNvPr id="24" name="TextBox 23"/>
          <p:cNvSpPr txBox="1"/>
          <p:nvPr/>
        </p:nvSpPr>
        <p:spPr>
          <a:xfrm>
            <a:off x="548640" y="6071616"/>
            <a:ext cx="6675120" cy="292608"/>
          </a:xfrm>
          <a:prstGeom prst="rect">
            <a:avLst/>
          </a:prstGeom>
          <a:noFill/>
        </p:spPr>
        <p:txBody>
          <a:bodyPr wrap="square" anchor="t" lIns="0" rIns="0" tIns="0" bIns="0">
            <a:spAutoFit/>
          </a:bodyPr>
          <a:lstStyle/>
          <a:p>
            <a:pPr eaLnBrk="1" hangingPunct="1">
              <a:lnSpc>
                <a:spcPct val="120000"/>
              </a:lnSpc>
            </a:pPr>
            <a:r>
              <a:rPr lang="de-DE" altLang="en-US" sz="1200" b="1">
                <a:solidFill>
                  <a:schemeClr val="accent2"/>
                </a:solidFill>
              </a:rPr>
              <a:t>✦ </a:t>
            </a:r>
            <a:r>
              <a:rPr lang="de-DE" altLang="en-US" sz="1200">
                <a:solidFill>
                  <a:srgbClr val="5F6B78"/>
                </a:solidFill>
              </a:rPr>
              <a:t>Originaldaten einheitlich neu plotten? Das geht in SciVis.</a:t>
            </a:r>
            <a:r>
              <a:rPr lang="de-DE" altLang="en-US" sz="1200" b="1">
                <a:solidFill>
                  <a:schemeClr val="accent1"/>
                </a:solidFill>
                <a:hlinkClick r:id="rId3"/>
              </a:rPr>
              <a:t>  In SciVis öffnen →</a:t>
            </a:r>
          </a:p>
        </p:txBody>
      </p:sp>
      <p:sp>
        <p:nvSpPr>
          <p:cNvPr id="25" name="Rectangle 24"/>
          <p:cNvSpPr/>
          <p:nvPr/>
        </p:nvSpPr>
        <p:spPr>
          <a:xfrm>
            <a:off x="7543800" y="1691640"/>
            <a:ext cx="4096512" cy="434340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6" name="TextBox 25"/>
          <p:cNvSpPr txBox="1"/>
          <p:nvPr/>
        </p:nvSpPr>
        <p:spPr>
          <a:xfrm>
            <a:off x="7772400" y="1828800"/>
            <a:ext cx="3703320" cy="365760"/>
          </a:xfrm>
          <a:prstGeom prst="rect">
            <a:avLst/>
          </a:prstGeom>
          <a:noFill/>
        </p:spPr>
        <p:txBody>
          <a:bodyPr wrap="square" anchor="t" lIns="0" rIns="0" tIns="0" bIns="0">
            <a:spAutoFit/>
          </a:bodyPr>
          <a:lstStyle/>
          <a:p>
            <a:pPr eaLnBrk="1" hangingPunct="1">
              <a:lnSpc>
                <a:spcPct val="120000"/>
              </a:lnSpc>
            </a:pPr>
            <a:r>
              <a:rPr lang="de-DE" altLang="en-US" sz="1700" b="1">
                <a:solidFill>
                  <a:schemeClr val="accent1"/>
                </a:solidFill>
              </a:rPr>
              <a:t>Was ist zu sehen?</a:t>
            </a:r>
          </a:p>
        </p:txBody>
      </p:sp>
      <p:sp>
        <p:nvSpPr>
          <p:cNvPr id="27" name="TextBox 26"/>
          <p:cNvSpPr txBox="1"/>
          <p:nvPr/>
        </p:nvSpPr>
        <p:spPr>
          <a:xfrm>
            <a:off x="7772400" y="2194560"/>
            <a:ext cx="3703320" cy="868680"/>
          </a:xfrm>
          <a:prstGeom prst="rect">
            <a:avLst/>
          </a:prstGeom>
          <a:noFill/>
        </p:spPr>
        <p:txBody>
          <a:bodyPr wrap="square" anchor="t" lIns="0" rIns="0" tIns="0" bIns="0">
            <a:spAutoFit/>
          </a:bodyPr>
          <a:lstStyle/>
          <a:p>
            <a:pPr eaLnBrk="1" hangingPunct="1">
              <a:lnSpc>
                <a:spcPct val="125000"/>
              </a:lnSpc>
            </a:pPr>
            <a:r>
              <a:rPr lang="de-DE" altLang="en-US" sz="1600"/>
              <a:t>Trefferquote dreier Gruppen über fünf Trainingstage.</a:t>
            </a:r>
          </a:p>
        </p:txBody>
      </p:sp>
      <p:sp>
        <p:nvSpPr>
          <p:cNvPr id="28" name="TextBox 27"/>
          <p:cNvSpPr txBox="1"/>
          <p:nvPr/>
        </p:nvSpPr>
        <p:spPr>
          <a:xfrm>
            <a:off x="7772400" y="3017520"/>
            <a:ext cx="3703320" cy="365760"/>
          </a:xfrm>
          <a:prstGeom prst="rect">
            <a:avLst/>
          </a:prstGeom>
          <a:noFill/>
        </p:spPr>
        <p:txBody>
          <a:bodyPr wrap="square" anchor="t" lIns="0" rIns="0" tIns="0" bIns="0">
            <a:spAutoFit/>
          </a:bodyPr>
          <a:lstStyle/>
          <a:p>
            <a:pPr eaLnBrk="1" hangingPunct="1">
              <a:lnSpc>
                <a:spcPct val="120000"/>
              </a:lnSpc>
            </a:pPr>
            <a:r>
              <a:rPr lang="de-DE" altLang="en-US" sz="1700" b="1">
                <a:solidFill>
                  <a:schemeClr val="accent1"/>
                </a:solidFill>
              </a:rPr>
              <a:t>Entscheidender Vergleich</a:t>
            </a:r>
          </a:p>
        </p:txBody>
      </p:sp>
      <p:sp>
        <p:nvSpPr>
          <p:cNvPr id="29" name="TextBox 28"/>
          <p:cNvSpPr txBox="1"/>
          <p:nvPr/>
        </p:nvSpPr>
        <p:spPr>
          <a:xfrm>
            <a:off x="7772400" y="3383279"/>
            <a:ext cx="3703320" cy="868680"/>
          </a:xfrm>
          <a:prstGeom prst="rect">
            <a:avLst/>
          </a:prstGeom>
          <a:noFill/>
        </p:spPr>
        <p:txBody>
          <a:bodyPr wrap="square" anchor="t" lIns="0" rIns="0" tIns="0" bIns="0">
            <a:spAutoFit/>
          </a:bodyPr>
          <a:lstStyle/>
          <a:p>
            <a:pPr eaLnBrk="1" hangingPunct="1">
              <a:lnSpc>
                <a:spcPct val="125000"/>
              </a:lnSpc>
            </a:pPr>
            <a:r>
              <a:rPr lang="de-DE" altLang="en-US" sz="1600"/>
              <a:t>Tag 5: Schlafentzug ca. 60 %, mit Hemmung ca. 78 %.</a:t>
            </a:r>
          </a:p>
        </p:txBody>
      </p:sp>
      <p:sp>
        <p:nvSpPr>
          <p:cNvPr id="30" name="TextBox 29"/>
          <p:cNvSpPr txBox="1"/>
          <p:nvPr/>
        </p:nvSpPr>
        <p:spPr>
          <a:xfrm>
            <a:off x="7772400" y="4206240"/>
            <a:ext cx="3703320" cy="365760"/>
          </a:xfrm>
          <a:prstGeom prst="rect">
            <a:avLst/>
          </a:prstGeom>
          <a:noFill/>
        </p:spPr>
        <p:txBody>
          <a:bodyPr wrap="square" anchor="t" lIns="0" rIns="0" tIns="0" bIns="0">
            <a:spAutoFit/>
          </a:bodyPr>
          <a:lstStyle/>
          <a:p>
            <a:pPr eaLnBrk="1" hangingPunct="1">
              <a:lnSpc>
                <a:spcPct val="120000"/>
              </a:lnSpc>
            </a:pPr>
            <a:r>
              <a:rPr lang="de-DE" altLang="en-US" sz="1700" b="1">
                <a:solidFill>
                  <a:schemeClr val="accent1"/>
                </a:solidFill>
              </a:rPr>
              <a:t>Was folgt daraus?</a:t>
            </a:r>
          </a:p>
        </p:txBody>
      </p:sp>
      <p:sp>
        <p:nvSpPr>
          <p:cNvPr id="31" name="TextBox 30"/>
          <p:cNvSpPr txBox="1"/>
          <p:nvPr/>
        </p:nvSpPr>
        <p:spPr>
          <a:xfrm>
            <a:off x="7772400" y="4572000"/>
            <a:ext cx="3703320" cy="868680"/>
          </a:xfrm>
          <a:prstGeom prst="rect">
            <a:avLst/>
          </a:prstGeom>
          <a:noFill/>
        </p:spPr>
        <p:txBody>
          <a:bodyPr wrap="square" anchor="t" lIns="0" rIns="0" tIns="0" bIns="0">
            <a:spAutoFit/>
          </a:bodyPr>
          <a:lstStyle/>
          <a:p>
            <a:pPr eaLnBrk="1" hangingPunct="1">
              <a:lnSpc>
                <a:spcPct val="125000"/>
              </a:lnSpc>
            </a:pPr>
            <a:r>
              <a:rPr lang="de-DE" altLang="en-US" sz="1600"/>
              <a:t>Die Phagozytose durch Mikroglia ist „notwendig“.</a:t>
            </a:r>
          </a:p>
        </p:txBody>
      </p:sp>
      <p:sp>
        <p:nvSpPr>
          <p:cNvPr id="32" name="TextBox 31"/>
          <p:cNvSpPr txBox="1"/>
          <p:nvPr/>
        </p:nvSpPr>
        <p:spPr>
          <a:xfrm>
            <a:off x="7772400" y="5394959"/>
            <a:ext cx="3703320" cy="502920"/>
          </a:xfrm>
          <a:prstGeom prst="rect">
            <a:avLst/>
          </a:prstGeom>
          <a:noFill/>
        </p:spPr>
        <p:txBody>
          <a:bodyPr wrap="square" anchor="t" lIns="0" rIns="0" tIns="0" bIns="0">
            <a:spAutoFit/>
          </a:bodyPr>
          <a:lstStyle/>
          <a:p>
            <a:pPr eaLnBrk="1" hangingPunct="1">
              <a:lnSpc>
                <a:spcPct val="120000"/>
              </a:lnSpc>
            </a:pPr>
            <a:r>
              <a:rPr lang="de-DE" altLang="en-US" sz="1600" b="1">
                <a:solidFill>
                  <a:srgbClr val="A86F10"/>
                </a:solidFill>
              </a:rPr>
              <a:t>Evidenz  </a:t>
            </a:r>
            <a:r>
              <a:rPr lang="de-DE" altLang="en-US" sz="1600"/>
              <a:t>eher stark (Eingriff)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de-DE" altLang="en-US"/>
              <a:t>03 Abbildungen im Detail · Figure 4</a:t>
            </a:r>
          </a:p>
        </p:txBody>
      </p:sp>
      <p:sp>
        <p:nvSpPr>
          <p:cNvPr id="3" name="Title 2"/>
          <p:cNvSpPr>
            <a:spLocks noGrp="1"/>
          </p:cNvSpPr>
          <p:nvPr>
            <p:ph type="title"/>
          </p:nvPr>
        </p:nvSpPr>
        <p:spPr/>
        <p:txBody>
          <a:bodyPr/>
          <a:lstStyle/>
          <a:p>
            <a:pPr eaLnBrk="1" hangingPunct="1"/>
            <a:r>
              <a:rPr lang="de-DE" altLang="en-US"/>
              <a:t>Gegenprobe: Phagozytose allein reicht für das Defizit</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de-DE" altLang="en-US"/>
              <a:t>AG XX · Journal Club</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de-DE"/>
              <a:t>‹#›</a:t>
            </a:fld>
          </a:p>
        </p:txBody>
      </p:sp>
      <p:graphicFrame>
        <p:nvGraphicFramePr>
          <p:cNvPr id="22" name="Chart 21"/>
          <p:cNvGraphicFramePr>
            <a:graphicFrameLocks noGrp="1"/>
          </p:cNvGraphicFramePr>
          <p:nvPr/>
        </p:nvGraphicFramePr>
        <p:xfrm>
          <a:off x="548640" y="1645920"/>
          <a:ext cx="6675120" cy="4069080"/>
        </p:xfrm>
        <a:graphic>
          <a:graphicData uri="http://schemas.openxmlformats.org/drawingml/2006/chart">
            <c:chart xmlns:c="http://schemas.openxmlformats.org/drawingml/2006/chart" r:id="rId2"/>
          </a:graphicData>
        </a:graphic>
      </p:graphicFrame>
      <p:sp>
        <p:nvSpPr>
          <p:cNvPr id="23" name="TextBox 22"/>
          <p:cNvSpPr txBox="1"/>
          <p:nvPr/>
        </p:nvSpPr>
        <p:spPr>
          <a:xfrm>
            <a:off x="548640" y="5742432"/>
            <a:ext cx="6675120" cy="310896"/>
          </a:xfrm>
          <a:prstGeom prst="rect">
            <a:avLst/>
          </a:prstGeom>
          <a:noFill/>
        </p:spPr>
        <p:txBody>
          <a:bodyPr wrap="square" anchor="t" lIns="0" rIns="0" tIns="0" bIns="0">
            <a:spAutoFit/>
          </a:bodyPr>
          <a:lstStyle/>
          <a:p>
            <a:pPr eaLnBrk="1" hangingPunct="1">
              <a:lnSpc>
                <a:spcPct val="120000"/>
              </a:lnSpc>
            </a:pPr>
            <a:r>
              <a:rPr lang="de-DE" altLang="en-US" sz="1200">
                <a:solidFill>
                  <a:srgbClr val="5F6B78"/>
                </a:solidFill>
              </a:rPr>
              <a:t>Illustration: durch Figure 4 aus dem Paper ersetzen, mit „Quelle: Autor*innen, Zeitschrift, Jahr“.</a:t>
            </a:r>
          </a:p>
        </p:txBody>
      </p:sp>
      <p:sp>
        <p:nvSpPr>
          <p:cNvPr id="24" name="TextBox 23"/>
          <p:cNvSpPr txBox="1"/>
          <p:nvPr/>
        </p:nvSpPr>
        <p:spPr>
          <a:xfrm>
            <a:off x="548640" y="6071616"/>
            <a:ext cx="6675120" cy="292608"/>
          </a:xfrm>
          <a:prstGeom prst="rect">
            <a:avLst/>
          </a:prstGeom>
          <a:noFill/>
        </p:spPr>
        <p:txBody>
          <a:bodyPr wrap="square" anchor="t" lIns="0" rIns="0" tIns="0" bIns="0">
            <a:spAutoFit/>
          </a:bodyPr>
          <a:lstStyle/>
          <a:p>
            <a:pPr eaLnBrk="1" hangingPunct="1">
              <a:lnSpc>
                <a:spcPct val="120000"/>
              </a:lnSpc>
            </a:pPr>
            <a:r>
              <a:rPr lang="de-DE" altLang="en-US" sz="1200" b="1">
                <a:solidFill>
                  <a:schemeClr val="accent2"/>
                </a:solidFill>
              </a:rPr>
              <a:t>✦ </a:t>
            </a:r>
            <a:r>
              <a:rPr lang="de-DE" altLang="en-US" sz="1200">
                <a:solidFill>
                  <a:srgbClr val="5F6B78"/>
                </a:solidFill>
              </a:rPr>
              <a:t>Originaldaten einheitlich neu plotten? Das geht in SciVis.</a:t>
            </a:r>
            <a:r>
              <a:rPr lang="de-DE" altLang="en-US" sz="1200" b="1">
                <a:solidFill>
                  <a:schemeClr val="accent1"/>
                </a:solidFill>
                <a:hlinkClick r:id="rId3"/>
              </a:rPr>
              <a:t>  In SciVis öffnen →</a:t>
            </a:r>
          </a:p>
        </p:txBody>
      </p:sp>
      <p:sp>
        <p:nvSpPr>
          <p:cNvPr id="25" name="Rectangle 24"/>
          <p:cNvSpPr/>
          <p:nvPr/>
        </p:nvSpPr>
        <p:spPr>
          <a:xfrm>
            <a:off x="7543800" y="1691640"/>
            <a:ext cx="4096512" cy="434340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6" name="TextBox 25"/>
          <p:cNvSpPr txBox="1"/>
          <p:nvPr/>
        </p:nvSpPr>
        <p:spPr>
          <a:xfrm>
            <a:off x="7772400" y="1828800"/>
            <a:ext cx="3703320" cy="365760"/>
          </a:xfrm>
          <a:prstGeom prst="rect">
            <a:avLst/>
          </a:prstGeom>
          <a:noFill/>
        </p:spPr>
        <p:txBody>
          <a:bodyPr wrap="square" anchor="t" lIns="0" rIns="0" tIns="0" bIns="0">
            <a:spAutoFit/>
          </a:bodyPr>
          <a:lstStyle/>
          <a:p>
            <a:pPr eaLnBrk="1" hangingPunct="1">
              <a:lnSpc>
                <a:spcPct val="120000"/>
              </a:lnSpc>
            </a:pPr>
            <a:r>
              <a:rPr lang="de-DE" altLang="en-US" sz="1700" b="1">
                <a:solidFill>
                  <a:schemeClr val="accent1"/>
                </a:solidFill>
              </a:rPr>
              <a:t>Was ist zu sehen?</a:t>
            </a:r>
          </a:p>
        </p:txBody>
      </p:sp>
      <p:sp>
        <p:nvSpPr>
          <p:cNvPr id="27" name="TextBox 26"/>
          <p:cNvSpPr txBox="1"/>
          <p:nvPr/>
        </p:nvSpPr>
        <p:spPr>
          <a:xfrm>
            <a:off x="7772400" y="2194560"/>
            <a:ext cx="3703320" cy="868680"/>
          </a:xfrm>
          <a:prstGeom prst="rect">
            <a:avLst/>
          </a:prstGeom>
          <a:noFill/>
        </p:spPr>
        <p:txBody>
          <a:bodyPr wrap="square" anchor="t" lIns="0" rIns="0" tIns="0" bIns="0">
            <a:spAutoFit/>
          </a:bodyPr>
          <a:lstStyle/>
          <a:p>
            <a:pPr eaLnBrk="1" hangingPunct="1">
              <a:lnSpc>
                <a:spcPct val="125000"/>
              </a:lnSpc>
            </a:pPr>
            <a:r>
              <a:rPr lang="de-DE" altLang="en-US" sz="1600"/>
              <a:t>Normal schlafende Mäuse, Phagozytose pharmakologisch aktiviert.</a:t>
            </a:r>
          </a:p>
        </p:txBody>
      </p:sp>
      <p:sp>
        <p:nvSpPr>
          <p:cNvPr id="28" name="TextBox 27"/>
          <p:cNvSpPr txBox="1"/>
          <p:nvPr/>
        </p:nvSpPr>
        <p:spPr>
          <a:xfrm>
            <a:off x="7772400" y="3017520"/>
            <a:ext cx="3703320" cy="365760"/>
          </a:xfrm>
          <a:prstGeom prst="rect">
            <a:avLst/>
          </a:prstGeom>
          <a:noFill/>
        </p:spPr>
        <p:txBody>
          <a:bodyPr wrap="square" anchor="t" lIns="0" rIns="0" tIns="0" bIns="0">
            <a:spAutoFit/>
          </a:bodyPr>
          <a:lstStyle/>
          <a:p>
            <a:pPr eaLnBrk="1" hangingPunct="1">
              <a:lnSpc>
                <a:spcPct val="120000"/>
              </a:lnSpc>
            </a:pPr>
            <a:r>
              <a:rPr lang="de-DE" altLang="en-US" sz="1700" b="1">
                <a:solidFill>
                  <a:schemeClr val="accent1"/>
                </a:solidFill>
              </a:rPr>
              <a:t>Entscheidender Vergleich</a:t>
            </a:r>
          </a:p>
        </p:txBody>
      </p:sp>
      <p:sp>
        <p:nvSpPr>
          <p:cNvPr id="29" name="TextBox 28"/>
          <p:cNvSpPr txBox="1"/>
          <p:nvPr/>
        </p:nvSpPr>
        <p:spPr>
          <a:xfrm>
            <a:off x="7772400" y="3383279"/>
            <a:ext cx="3703320" cy="868680"/>
          </a:xfrm>
          <a:prstGeom prst="rect">
            <a:avLst/>
          </a:prstGeom>
          <a:noFill/>
        </p:spPr>
        <p:txBody>
          <a:bodyPr wrap="square" anchor="t" lIns="0" rIns="0" tIns="0" bIns="0">
            <a:spAutoFit/>
          </a:bodyPr>
          <a:lstStyle/>
          <a:p>
            <a:pPr eaLnBrk="1" hangingPunct="1">
              <a:lnSpc>
                <a:spcPct val="125000"/>
              </a:lnSpc>
            </a:pPr>
            <a:r>
              <a:rPr lang="de-DE" altLang="en-US" sz="1600"/>
              <a:t>Synapsendichte ca. 19 % niedriger; Trefferquote sinkt von 84 % auf 63 %.</a:t>
            </a:r>
          </a:p>
        </p:txBody>
      </p:sp>
      <p:sp>
        <p:nvSpPr>
          <p:cNvPr id="30" name="TextBox 29"/>
          <p:cNvSpPr txBox="1"/>
          <p:nvPr/>
        </p:nvSpPr>
        <p:spPr>
          <a:xfrm>
            <a:off x="7772400" y="4206240"/>
            <a:ext cx="3703320" cy="365760"/>
          </a:xfrm>
          <a:prstGeom prst="rect">
            <a:avLst/>
          </a:prstGeom>
          <a:noFill/>
        </p:spPr>
        <p:txBody>
          <a:bodyPr wrap="square" anchor="t" lIns="0" rIns="0" tIns="0" bIns="0">
            <a:spAutoFit/>
          </a:bodyPr>
          <a:lstStyle/>
          <a:p>
            <a:pPr eaLnBrk="1" hangingPunct="1">
              <a:lnSpc>
                <a:spcPct val="120000"/>
              </a:lnSpc>
            </a:pPr>
            <a:r>
              <a:rPr lang="de-DE" altLang="en-US" sz="1700" b="1">
                <a:solidFill>
                  <a:schemeClr val="accent1"/>
                </a:solidFill>
              </a:rPr>
              <a:t>Was folgt daraus?</a:t>
            </a:r>
          </a:p>
        </p:txBody>
      </p:sp>
      <p:sp>
        <p:nvSpPr>
          <p:cNvPr id="31" name="TextBox 30"/>
          <p:cNvSpPr txBox="1"/>
          <p:nvPr/>
        </p:nvSpPr>
        <p:spPr>
          <a:xfrm>
            <a:off x="7772400" y="4572000"/>
            <a:ext cx="3703320" cy="868680"/>
          </a:xfrm>
          <a:prstGeom prst="rect">
            <a:avLst/>
          </a:prstGeom>
          <a:noFill/>
        </p:spPr>
        <p:txBody>
          <a:bodyPr wrap="square" anchor="t" lIns="0" rIns="0" tIns="0" bIns="0">
            <a:spAutoFit/>
          </a:bodyPr>
          <a:lstStyle/>
          <a:p>
            <a:pPr eaLnBrk="1" hangingPunct="1">
              <a:lnSpc>
                <a:spcPct val="125000"/>
              </a:lnSpc>
            </a:pPr>
            <a:r>
              <a:rPr lang="de-DE" altLang="en-US" sz="1600"/>
              <a:t>Mehr Phagozytose „genügt“ für ein Defizit – spricht für Kausalität.</a:t>
            </a:r>
          </a:p>
        </p:txBody>
      </p:sp>
      <p:sp>
        <p:nvSpPr>
          <p:cNvPr id="32" name="TextBox 31"/>
          <p:cNvSpPr txBox="1"/>
          <p:nvPr/>
        </p:nvSpPr>
        <p:spPr>
          <a:xfrm>
            <a:off x="7772400" y="5394959"/>
            <a:ext cx="3703320" cy="502920"/>
          </a:xfrm>
          <a:prstGeom prst="rect">
            <a:avLst/>
          </a:prstGeom>
          <a:noFill/>
        </p:spPr>
        <p:txBody>
          <a:bodyPr wrap="square" anchor="t" lIns="0" rIns="0" tIns="0" bIns="0">
            <a:spAutoFit/>
          </a:bodyPr>
          <a:lstStyle/>
          <a:p>
            <a:pPr eaLnBrk="1" hangingPunct="1">
              <a:lnSpc>
                <a:spcPct val="120000"/>
              </a:lnSpc>
            </a:pPr>
            <a:r>
              <a:rPr lang="de-DE" altLang="en-US" sz="1600" b="1">
                <a:solidFill>
                  <a:srgbClr val="A86F10"/>
                </a:solidFill>
              </a:rPr>
              <a:t>Evidenz  </a:t>
            </a:r>
            <a:r>
              <a:rPr lang="de-DE" altLang="en-US" sz="1600"/>
              <a:t>eher stark; Off-Target möglich</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de-DE" altLang="en-US"/>
              <a:t>04 Bewertung</a:t>
            </a:r>
          </a:p>
        </p:txBody>
      </p:sp>
      <p:sp>
        <p:nvSpPr>
          <p:cNvPr id="3" name="Title 2"/>
          <p:cNvSpPr>
            <a:spLocks noGrp="1"/>
          </p:cNvSpPr>
          <p:nvPr>
            <p:ph type="title"/>
          </p:nvPr>
        </p:nvSpPr>
        <p:spPr/>
        <p:txBody>
          <a:bodyPr/>
          <a:lstStyle/>
          <a:p>
            <a:pPr eaLnBrk="1" hangingPunct="1"/>
            <a:r>
              <a:rPr lang="de-DE" altLang="en-US"/>
              <a:t>Zentrale Aussagen und ihre Evidenz</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de-DE" altLang="en-US"/>
              <a:t>AG XX · Journal Club</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de-DE"/>
              <a:t>‹#›</a:t>
            </a:fld>
          </a:p>
        </p:txBody>
      </p:sp>
      <p:graphicFrame>
        <p:nvGraphicFramePr>
          <p:cNvPr id="22" name="Table 21"/>
          <p:cNvGraphicFramePr>
            <a:graphicFrameLocks noGrp="1"/>
          </p:cNvGraphicFramePr>
          <p:nvPr/>
        </p:nvGraphicFramePr>
        <p:xfrm>
          <a:off x="548640" y="1737360"/>
          <a:ext cx="11094414" cy="3803904"/>
        </p:xfrm>
        <a:graphic>
          <a:graphicData uri="http://schemas.openxmlformats.org/drawingml/2006/table">
            <a:tbl>
              <a:tblPr firstRow="1">
                <a:tableStyleId>{5C22544A-7EE6-4342-B048-85BDC9FD1C3A}</a:tableStyleId>
              </a:tblPr>
              <a:tblGrid>
                <a:gridCol w="5244632"/>
                <a:gridCol w="3832616"/>
                <a:gridCol w="2017166"/>
              </a:tblGrid>
              <a:tr h="512064">
                <a:tc>
                  <a:txBody>
                    <a:bodyPr wrap="square"/>
                    <a:lstStyle/>
                    <a:p>
                      <a:pPr eaLnBrk="1" hangingPunct="1">
                        <a:lnSpc>
                          <a:spcPct val="115000"/>
                        </a:lnSpc>
                      </a:pPr>
                      <a:r>
                        <a:rPr lang="de-DE" altLang="en-US" sz="1500" b="1">
                          <a:solidFill>
                            <a:srgbClr val="FFFFFF"/>
                          </a:solidFill>
                        </a:rPr>
                        <a:t>Aussage des Papers</a:t>
                      </a:r>
                    </a:p>
                  </a:txBody>
                  <a:tcPr marL="164592" marR="164592" marT="73152" marB="73152" anchor="ctr">
                    <a:solidFill>
                      <a:schemeClr val="accent1"/>
                    </a:solidFill>
                  </a:tcPr>
                </a:tc>
                <a:tc>
                  <a:txBody>
                    <a:bodyPr wrap="square"/>
                    <a:lstStyle/>
                    <a:p>
                      <a:pPr eaLnBrk="1" hangingPunct="1">
                        <a:lnSpc>
                          <a:spcPct val="115000"/>
                        </a:lnSpc>
                      </a:pPr>
                      <a:r>
                        <a:rPr lang="de-DE" altLang="en-US" sz="1500" b="1">
                          <a:solidFill>
                            <a:srgbClr val="FFFFFF"/>
                          </a:solidFill>
                        </a:rPr>
                        <a:t>Beleg</a:t>
                      </a:r>
                    </a:p>
                  </a:txBody>
                  <a:tcPr marL="164592" marR="164592" marT="73152" marB="73152" anchor="ctr">
                    <a:solidFill>
                      <a:schemeClr val="accent1"/>
                    </a:solidFill>
                  </a:tcPr>
                </a:tc>
                <a:tc>
                  <a:txBody>
                    <a:bodyPr wrap="square"/>
                    <a:lstStyle/>
                    <a:p>
                      <a:pPr eaLnBrk="1" hangingPunct="1">
                        <a:lnSpc>
                          <a:spcPct val="115000"/>
                        </a:lnSpc>
                      </a:pPr>
                      <a:r>
                        <a:rPr lang="de-DE" altLang="en-US" sz="1500" b="1">
                          <a:solidFill>
                            <a:srgbClr val="FFFFFF"/>
                          </a:solidFill>
                        </a:rPr>
                        <a:t>Evidenz</a:t>
                      </a:r>
                    </a:p>
                  </a:txBody>
                  <a:tcPr marL="164592" marR="164592" marT="73152" marB="73152" anchor="ctr">
                    <a:solidFill>
                      <a:schemeClr val="accent1"/>
                    </a:solidFill>
                  </a:tcPr>
                </a:tc>
              </a:tr>
              <a:tr h="822960">
                <a:tc>
                  <a:txBody>
                    <a:bodyPr wrap="square"/>
                    <a:lstStyle/>
                    <a:p>
                      <a:pPr eaLnBrk="1" hangingPunct="1">
                        <a:lnSpc>
                          <a:spcPct val="115000"/>
                        </a:lnSpc>
                      </a:pPr>
                      <a:r>
                        <a:rPr lang="de-DE" altLang="en-US" sz="1500" b="1">
                          <a:solidFill>
                            <a:schemeClr val="dk1"/>
                          </a:solidFill>
                        </a:rPr>
                        <a:t>Schlafentzug reduziert Synapsen im Hippocampus</a:t>
                      </a:r>
                    </a:p>
                  </a:txBody>
                  <a:tcPr marL="164592" marR="164592" marT="73152" marB="73152" anchor="ctr">
                    <a:solidFill>
                      <a:srgbClr val="FFFFFF"/>
                    </a:solidFill>
                  </a:tcPr>
                </a:tc>
                <a:tc>
                  <a:txBody>
                    <a:bodyPr wrap="square"/>
                    <a:lstStyle/>
                    <a:p>
                      <a:pPr eaLnBrk="1" hangingPunct="1">
                        <a:lnSpc>
                          <a:spcPct val="115000"/>
                        </a:lnSpc>
                      </a:pPr>
                      <a:r>
                        <a:rPr lang="de-DE" altLang="en-US" sz="1500">
                          <a:solidFill>
                            <a:schemeClr val="dk1"/>
                          </a:solidFill>
                        </a:rPr>
                        <a:t>Figure 2: Quantifizierung der Synapsen</a:t>
                      </a:r>
                    </a:p>
                  </a:txBody>
                  <a:tcPr marL="164592" marR="164592" marT="73152" marB="73152" anchor="ctr">
                    <a:solidFill>
                      <a:srgbClr val="FFFFFF"/>
                    </a:solidFill>
                  </a:tcPr>
                </a:tc>
                <a:tc>
                  <a:txBody>
                    <a:bodyPr wrap="square"/>
                    <a:lstStyle/>
                    <a:p>
                      <a:pPr eaLnBrk="1" hangingPunct="1">
                        <a:lnSpc>
                          <a:spcPct val="115000"/>
                        </a:lnSpc>
                      </a:pPr>
                      <a:r>
                        <a:rPr lang="de-DE" altLang="en-US" sz="1500">
                          <a:solidFill>
                            <a:schemeClr val="dk1"/>
                          </a:solidFill>
                        </a:rPr>
                        <a:t>★★★</a:t>
                      </a:r>
                    </a:p>
                  </a:txBody>
                  <a:tcPr marL="164592" marR="164592" marT="73152" marB="73152" anchor="ctr">
                    <a:solidFill>
                      <a:srgbClr val="FFFFFF"/>
                    </a:solidFill>
                  </a:tcPr>
                </a:tc>
              </a:tr>
              <a:tr h="822960">
                <a:tc>
                  <a:txBody>
                    <a:bodyPr wrap="square"/>
                    <a:lstStyle/>
                    <a:p>
                      <a:pPr eaLnBrk="1" hangingPunct="1">
                        <a:lnSpc>
                          <a:spcPct val="115000"/>
                        </a:lnSpc>
                      </a:pPr>
                      <a:r>
                        <a:rPr lang="de-DE" altLang="en-US" sz="1500" b="1">
                          <a:solidFill>
                            <a:schemeClr val="dk1"/>
                          </a:solidFill>
                        </a:rPr>
                        <a:t>Phagozytose durch Mikroglia ist notwendig</a:t>
                      </a:r>
                    </a:p>
                  </a:txBody>
                  <a:tcPr marL="164592" marR="164592" marT="73152" marB="73152" anchor="ctr">
                    <a:solidFill>
                      <a:schemeClr val="lt2"/>
                    </a:solidFill>
                  </a:tcPr>
                </a:tc>
                <a:tc>
                  <a:txBody>
                    <a:bodyPr wrap="square"/>
                    <a:lstStyle/>
                    <a:p>
                      <a:pPr eaLnBrk="1" hangingPunct="1">
                        <a:lnSpc>
                          <a:spcPct val="115000"/>
                        </a:lnSpc>
                      </a:pPr>
                      <a:r>
                        <a:rPr lang="de-DE" altLang="en-US" sz="1500">
                          <a:solidFill>
                            <a:schemeClr val="dk1"/>
                          </a:solidFill>
                        </a:rPr>
                        <a:t>Figure 3: Hemmung mildert das Defizit</a:t>
                      </a:r>
                    </a:p>
                  </a:txBody>
                  <a:tcPr marL="164592" marR="164592" marT="73152" marB="73152" anchor="ctr">
                    <a:solidFill>
                      <a:schemeClr val="lt2"/>
                    </a:solidFill>
                  </a:tcPr>
                </a:tc>
                <a:tc>
                  <a:txBody>
                    <a:bodyPr wrap="square"/>
                    <a:lstStyle/>
                    <a:p>
                      <a:pPr eaLnBrk="1" hangingPunct="1">
                        <a:lnSpc>
                          <a:spcPct val="115000"/>
                        </a:lnSpc>
                      </a:pPr>
                      <a:r>
                        <a:rPr lang="de-DE" altLang="en-US" sz="1500">
                          <a:solidFill>
                            <a:schemeClr val="dk1"/>
                          </a:solidFill>
                        </a:rPr>
                        <a:t>★★☆</a:t>
                      </a:r>
                    </a:p>
                  </a:txBody>
                  <a:tcPr marL="164592" marR="164592" marT="73152" marB="73152" anchor="ctr">
                    <a:solidFill>
                      <a:schemeClr val="lt2"/>
                    </a:solidFill>
                  </a:tcPr>
                </a:tc>
              </a:tr>
              <a:tr h="822960">
                <a:tc>
                  <a:txBody>
                    <a:bodyPr wrap="square"/>
                    <a:lstStyle/>
                    <a:p>
                      <a:pPr eaLnBrk="1" hangingPunct="1">
                        <a:lnSpc>
                          <a:spcPct val="115000"/>
                        </a:lnSpc>
                      </a:pPr>
                      <a:r>
                        <a:rPr lang="de-DE" altLang="en-US" sz="1500" b="1">
                          <a:solidFill>
                            <a:schemeClr val="dk1"/>
                          </a:solidFill>
                        </a:rPr>
                        <a:t>Mehr Phagozytose genügt für ein Gedächtnisdefizit</a:t>
                      </a:r>
                    </a:p>
                  </a:txBody>
                  <a:tcPr marL="164592" marR="164592" marT="73152" marB="73152" anchor="ctr">
                    <a:solidFill>
                      <a:srgbClr val="FFFFFF"/>
                    </a:solidFill>
                  </a:tcPr>
                </a:tc>
                <a:tc>
                  <a:txBody>
                    <a:bodyPr wrap="square"/>
                    <a:lstStyle/>
                    <a:p>
                      <a:pPr eaLnBrk="1" hangingPunct="1">
                        <a:lnSpc>
                          <a:spcPct val="115000"/>
                        </a:lnSpc>
                      </a:pPr>
                      <a:r>
                        <a:rPr lang="de-DE" altLang="en-US" sz="1500">
                          <a:solidFill>
                            <a:schemeClr val="dk1"/>
                          </a:solidFill>
                        </a:rPr>
                        <a:t>Figure 4: Aktivierung allein</a:t>
                      </a:r>
                    </a:p>
                  </a:txBody>
                  <a:tcPr marL="164592" marR="164592" marT="73152" marB="73152" anchor="ctr">
                    <a:solidFill>
                      <a:srgbClr val="FFFFFF"/>
                    </a:solidFill>
                  </a:tcPr>
                </a:tc>
                <a:tc>
                  <a:txBody>
                    <a:bodyPr wrap="square"/>
                    <a:lstStyle/>
                    <a:p>
                      <a:pPr eaLnBrk="1" hangingPunct="1">
                        <a:lnSpc>
                          <a:spcPct val="115000"/>
                        </a:lnSpc>
                      </a:pPr>
                      <a:r>
                        <a:rPr lang="de-DE" altLang="en-US" sz="1500">
                          <a:solidFill>
                            <a:schemeClr val="dk1"/>
                          </a:solidFill>
                        </a:rPr>
                        <a:t>★★☆</a:t>
                      </a:r>
                    </a:p>
                  </a:txBody>
                  <a:tcPr marL="164592" marR="164592" marT="73152" marB="73152" anchor="ctr">
                    <a:solidFill>
                      <a:srgbClr val="FFFFFF"/>
                    </a:solidFill>
                  </a:tcPr>
                </a:tc>
              </a:tr>
              <a:tr h="822960">
                <a:tc>
                  <a:txBody>
                    <a:bodyPr wrap="square"/>
                    <a:lstStyle/>
                    <a:p>
                      <a:pPr eaLnBrk="1" hangingPunct="1">
                        <a:lnSpc>
                          <a:spcPct val="115000"/>
                        </a:lnSpc>
                      </a:pPr>
                      <a:r>
                        <a:rPr lang="de-DE" altLang="en-US" sz="1500" b="1">
                          <a:solidFill>
                            <a:schemeClr val="dk1"/>
                          </a:solidFill>
                        </a:rPr>
                        <a:t>Der Mechanismus gilt auch beim Menschen</a:t>
                      </a:r>
                    </a:p>
                  </a:txBody>
                  <a:tcPr marL="164592" marR="164592" marT="73152" marB="73152" anchor="ctr">
                    <a:solidFill>
                      <a:schemeClr val="lt2"/>
                    </a:solidFill>
                  </a:tcPr>
                </a:tc>
                <a:tc>
                  <a:txBody>
                    <a:bodyPr wrap="square"/>
                    <a:lstStyle/>
                    <a:p>
                      <a:pPr eaLnBrk="1" hangingPunct="1">
                        <a:lnSpc>
                          <a:spcPct val="115000"/>
                        </a:lnSpc>
                      </a:pPr>
                      <a:r>
                        <a:rPr lang="de-DE" altLang="en-US" sz="1500">
                          <a:solidFill>
                            <a:schemeClr val="dk1"/>
                          </a:solidFill>
                        </a:rPr>
                        <a:t>Nur Diskussion, keine direkten Daten</a:t>
                      </a:r>
                    </a:p>
                  </a:txBody>
                  <a:tcPr marL="164592" marR="164592" marT="73152" marB="73152" anchor="ctr">
                    <a:solidFill>
                      <a:schemeClr val="lt2"/>
                    </a:solidFill>
                  </a:tcPr>
                </a:tc>
                <a:tc>
                  <a:txBody>
                    <a:bodyPr wrap="square"/>
                    <a:lstStyle/>
                    <a:p>
                      <a:pPr eaLnBrk="1" hangingPunct="1">
                        <a:lnSpc>
                          <a:spcPct val="115000"/>
                        </a:lnSpc>
                      </a:pPr>
                      <a:r>
                        <a:rPr lang="de-DE" altLang="en-US" sz="1500">
                          <a:solidFill>
                            <a:schemeClr val="dk1"/>
                          </a:solidFill>
                        </a:rPr>
                        <a:t>★☆☆</a:t>
                      </a:r>
                    </a:p>
                  </a:txBody>
                  <a:tcPr marL="164592" marR="164592" marT="73152" marB="73152" anchor="ctr">
                    <a:solidFill>
                      <a:schemeClr val="lt2"/>
                    </a:solidFill>
                  </a:tcPr>
                </a:tc>
              </a:tr>
            </a:tbl>
          </a:graphicData>
        </a:graphic>
      </p:graphicFrame>
      <p:sp>
        <p:nvSpPr>
          <p:cNvPr id="23" name="TextBox 22"/>
          <p:cNvSpPr txBox="1"/>
          <p:nvPr/>
        </p:nvSpPr>
        <p:spPr>
          <a:xfrm>
            <a:off x="548640" y="5806440"/>
            <a:ext cx="11094415" cy="365760"/>
          </a:xfrm>
          <a:prstGeom prst="rect">
            <a:avLst/>
          </a:prstGeom>
          <a:noFill/>
        </p:spPr>
        <p:txBody>
          <a:bodyPr wrap="square" anchor="t" lIns="0" rIns="0" tIns="0" bIns="0">
            <a:spAutoFit/>
          </a:bodyPr>
          <a:lstStyle/>
          <a:p>
            <a:pPr eaLnBrk="1" hangingPunct="1">
              <a:lnSpc>
                <a:spcPct val="120000"/>
              </a:lnSpc>
            </a:pPr>
            <a:r>
              <a:rPr lang="de-DE" altLang="en-US" sz="1300">
                <a:solidFill>
                  <a:srgbClr val="5F6B78"/>
                </a:solidFill>
              </a:rPr>
              <a:t>★★★ gut belegt   ★★☆ eher stark, Alternativerklärung möglich   ★☆☆ Vermutung ohne direkte Daten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de-DE" altLang="en-US"/>
              <a:t>04 Bewertung</a:t>
            </a:r>
          </a:p>
        </p:txBody>
      </p:sp>
      <p:sp>
        <p:nvSpPr>
          <p:cNvPr id="3" name="Title 2"/>
          <p:cNvSpPr>
            <a:spLocks noGrp="1"/>
          </p:cNvSpPr>
          <p:nvPr>
            <p:ph type="title"/>
          </p:nvPr>
        </p:nvSpPr>
        <p:spPr/>
        <p:txBody>
          <a:bodyPr/>
          <a:lstStyle/>
          <a:p>
            <a:pPr eaLnBrk="1" hangingPunct="1"/>
            <a:r>
              <a:rPr lang="de-DE" altLang="en-US"/>
              <a:t>Stärken und Schwächen</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de-DE" altLang="en-US"/>
              <a:t>AG XX · Journal Club</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de-DE"/>
              <a:t>‹#›</a:t>
            </a:fld>
          </a:p>
        </p:txBody>
      </p:sp>
      <p:sp>
        <p:nvSpPr>
          <p:cNvPr id="22" name="Rectangle 21"/>
          <p:cNvSpPr/>
          <p:nvPr/>
        </p:nvSpPr>
        <p:spPr>
          <a:xfrm>
            <a:off x="548640" y="1737360"/>
            <a:ext cx="5364327" cy="4297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737360"/>
            <a:ext cx="5364327" cy="5486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822959" y="1965960"/>
            <a:ext cx="4815687" cy="457200"/>
          </a:xfrm>
          <a:prstGeom prst="rect">
            <a:avLst/>
          </a:prstGeom>
          <a:noFill/>
        </p:spPr>
        <p:txBody>
          <a:bodyPr wrap="square" anchor="t" lIns="0" rIns="0" tIns="0" bIns="0">
            <a:spAutoFit/>
          </a:bodyPr>
          <a:lstStyle/>
          <a:p>
            <a:pPr eaLnBrk="1" hangingPunct="1">
              <a:lnSpc>
                <a:spcPct val="120000"/>
              </a:lnSpc>
            </a:pPr>
            <a:r>
              <a:rPr lang="de-DE" altLang="en-US" sz="2000" b="1">
                <a:solidFill>
                  <a:schemeClr val="accent2"/>
                </a:solidFill>
              </a:rPr>
              <a:t>Stärken</a:t>
            </a:r>
          </a:p>
        </p:txBody>
      </p:sp>
      <p:sp>
        <p:nvSpPr>
          <p:cNvPr id="25" name="TextBox 24"/>
          <p:cNvSpPr txBox="1"/>
          <p:nvPr/>
        </p:nvSpPr>
        <p:spPr>
          <a:xfrm>
            <a:off x="822959" y="2514600"/>
            <a:ext cx="4815687" cy="3383280"/>
          </a:xfrm>
          <a:prstGeom prst="rect">
            <a:avLst/>
          </a:prstGeom>
          <a:noFill/>
        </p:spPr>
        <p:txBody>
          <a:bodyPr wrap="square" anchor="t" lIns="0" rIns="0" tIns="0" bIns="0">
            <a:spAutoFit/>
          </a:bodyPr>
          <a:lstStyle/>
          <a:p>
            <a:pPr eaLnBrk="1" hangingPunct="1">
              <a:lnSpc>
                <a:spcPct val="130000"/>
              </a:lnSpc>
            </a:pPr>
            <a:r>
              <a:rPr lang="de-DE" altLang="en-US" sz="1800">
                <a:solidFill>
                  <a:schemeClr val="dk1"/>
                </a:solidFill>
              </a:rPr>
              <a:t>Schlüssige Versuchslogik: Korrelation → notwendig → hinreichend.</a:t>
            </a:r>
          </a:p>
          <a:p>
            <a:pPr eaLnBrk="1" hangingPunct="1">
              <a:lnSpc>
                <a:spcPct val="130000"/>
              </a:lnSpc>
              <a:spcBef>
                <a:spcPts val="1200"/>
              </a:spcBef>
            </a:pPr>
            <a:r>
              <a:rPr lang="de-DE" altLang="en-US" sz="1800">
                <a:solidFill>
                  <a:schemeClr val="dk1"/>
                </a:solidFill>
              </a:rPr>
              <a:t>Sorgfältige Synapsen-Quantifizierung mit prä- und postsynaptischen Markern.</a:t>
            </a:r>
          </a:p>
          <a:p>
            <a:pPr eaLnBrk="1" hangingPunct="1">
              <a:lnSpc>
                <a:spcPct val="130000"/>
              </a:lnSpc>
              <a:spcBef>
                <a:spcPts val="1200"/>
              </a:spcBef>
            </a:pPr>
            <a:r>
              <a:rPr lang="de-DE" altLang="en-US" sz="1800">
                <a:solidFill>
                  <a:schemeClr val="dk1"/>
                </a:solidFill>
              </a:rPr>
              <a:t>Verhaltens- und Zellebene stützen sich gegenseitig.</a:t>
            </a:r>
          </a:p>
        </p:txBody>
      </p:sp>
      <p:sp>
        <p:nvSpPr>
          <p:cNvPr id="26" name="Rectangle 25"/>
          <p:cNvSpPr/>
          <p:nvPr/>
        </p:nvSpPr>
        <p:spPr>
          <a:xfrm>
            <a:off x="6278727" y="1737360"/>
            <a:ext cx="5364327" cy="4297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Rectangle 26"/>
          <p:cNvSpPr/>
          <p:nvPr/>
        </p:nvSpPr>
        <p:spPr>
          <a:xfrm>
            <a:off x="6278727" y="1737360"/>
            <a:ext cx="5364327" cy="54864"/>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TextBox 27"/>
          <p:cNvSpPr txBox="1"/>
          <p:nvPr/>
        </p:nvSpPr>
        <p:spPr>
          <a:xfrm>
            <a:off x="6553047" y="1965960"/>
            <a:ext cx="4815687" cy="457200"/>
          </a:xfrm>
          <a:prstGeom prst="rect">
            <a:avLst/>
          </a:prstGeom>
          <a:noFill/>
        </p:spPr>
        <p:txBody>
          <a:bodyPr wrap="square" anchor="t" lIns="0" rIns="0" tIns="0" bIns="0">
            <a:spAutoFit/>
          </a:bodyPr>
          <a:lstStyle/>
          <a:p>
            <a:pPr eaLnBrk="1" hangingPunct="1">
              <a:lnSpc>
                <a:spcPct val="120000"/>
              </a:lnSpc>
            </a:pPr>
            <a:r>
              <a:rPr lang="de-DE" altLang="en-US" sz="2000" b="1">
                <a:solidFill>
                  <a:schemeClr val="accent5"/>
                </a:solidFill>
              </a:rPr>
              <a:t>Schwächen</a:t>
            </a:r>
          </a:p>
        </p:txBody>
      </p:sp>
      <p:sp>
        <p:nvSpPr>
          <p:cNvPr id="29" name="TextBox 28"/>
          <p:cNvSpPr txBox="1"/>
          <p:nvPr/>
        </p:nvSpPr>
        <p:spPr>
          <a:xfrm>
            <a:off x="6553047" y="2514600"/>
            <a:ext cx="4815687" cy="3383280"/>
          </a:xfrm>
          <a:prstGeom prst="rect">
            <a:avLst/>
          </a:prstGeom>
          <a:noFill/>
        </p:spPr>
        <p:txBody>
          <a:bodyPr wrap="square" anchor="t" lIns="0" rIns="0" tIns="0" bIns="0">
            <a:spAutoFit/>
          </a:bodyPr>
          <a:lstStyle/>
          <a:p>
            <a:pPr eaLnBrk="1" hangingPunct="1">
              <a:lnSpc>
                <a:spcPct val="130000"/>
              </a:lnSpc>
            </a:pPr>
            <a:r>
              <a:rPr lang="de-DE" altLang="en-US" sz="1800">
                <a:solidFill>
                  <a:schemeClr val="dk1"/>
                </a:solidFill>
              </a:rPr>
              <a:t>Nur männliche Mäuse – Geschlechtsunterschiede unbekannt.</a:t>
            </a:r>
          </a:p>
          <a:p>
            <a:pPr eaLnBrk="1" hangingPunct="1">
              <a:lnSpc>
                <a:spcPct val="130000"/>
              </a:lnSpc>
              <a:spcBef>
                <a:spcPts val="1200"/>
              </a:spcBef>
            </a:pPr>
            <a:r>
              <a:rPr lang="de-DE" altLang="en-US" sz="1800">
                <a:solidFill>
                  <a:schemeClr val="dk1"/>
                </a:solidFill>
              </a:rPr>
              <a:t>Hemmstoff und Aktivator können Off-Target-Effekte haben; genetische Belege fehlen.</a:t>
            </a:r>
          </a:p>
          <a:p>
            <a:pPr eaLnBrk="1" hangingPunct="1">
              <a:lnSpc>
                <a:spcPct val="130000"/>
              </a:lnSpc>
              <a:spcBef>
                <a:spcPts val="1200"/>
              </a:spcBef>
            </a:pPr>
            <a:r>
              <a:rPr lang="de-DE" altLang="en-US" sz="1800">
                <a:solidFill>
                  <a:schemeClr val="dk1"/>
                </a:solidFill>
              </a:rPr>
              <a:t>„Teilweise“ Umkehr deutet auf weitere Mechanismen – im Paper kaum diskutiert.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de-DE" altLang="en-US"/>
              <a:t>05 Konsequenzen und Diskussion</a:t>
            </a:r>
          </a:p>
        </p:txBody>
      </p:sp>
      <p:sp>
        <p:nvSpPr>
          <p:cNvPr id="3" name="Title 2"/>
          <p:cNvSpPr>
            <a:spLocks noGrp="1"/>
          </p:cNvSpPr>
          <p:nvPr>
            <p:ph type="title"/>
          </p:nvPr>
        </p:nvSpPr>
        <p:spPr/>
        <p:txBody>
          <a:bodyPr/>
          <a:lstStyle/>
          <a:p>
            <a:pPr eaLnBrk="1" hangingPunct="1"/>
            <a:r>
              <a:rPr lang="de-DE" altLang="en-US"/>
              <a:t>Was nehmen wir für unsere AG mit?</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de-DE" altLang="en-US"/>
              <a:t>AG XX · Journal Club</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de-DE"/>
              <a:t>‹#›</a:t>
            </a:fld>
          </a:p>
        </p:txBody>
      </p:sp>
      <p:sp>
        <p:nvSpPr>
          <p:cNvPr id="22" name="Rectangle 21"/>
          <p:cNvSpPr/>
          <p:nvPr/>
        </p:nvSpPr>
        <p:spPr>
          <a:xfrm>
            <a:off x="548640" y="1737360"/>
            <a:ext cx="3484778" cy="4297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737360"/>
            <a:ext cx="3484778" cy="6400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868680" y="1965960"/>
            <a:ext cx="1371600" cy="822960"/>
          </a:xfrm>
          <a:prstGeom prst="rect">
            <a:avLst/>
          </a:prstGeom>
          <a:noFill/>
        </p:spPr>
        <p:txBody>
          <a:bodyPr wrap="square" anchor="t" lIns="0" rIns="0" tIns="0" bIns="0">
            <a:spAutoFit/>
          </a:bodyPr>
          <a:lstStyle/>
          <a:p>
            <a:pPr eaLnBrk="1" hangingPunct="1">
              <a:lnSpc>
                <a:spcPct val="120000"/>
              </a:lnSpc>
            </a:pPr>
            <a:r>
              <a:rPr lang="de-DE" altLang="en-US" sz="4000" b="1">
                <a:solidFill>
                  <a:schemeClr val="accent1"/>
                </a:solidFill>
              </a:rPr>
              <a:t>01</a:t>
            </a:r>
          </a:p>
        </p:txBody>
      </p:sp>
      <p:sp>
        <p:nvSpPr>
          <p:cNvPr id="25" name="TextBox 24"/>
          <p:cNvSpPr txBox="1"/>
          <p:nvPr/>
        </p:nvSpPr>
        <p:spPr>
          <a:xfrm>
            <a:off x="868680" y="2880360"/>
            <a:ext cx="2844698" cy="457200"/>
          </a:xfrm>
          <a:prstGeom prst="rect">
            <a:avLst/>
          </a:prstGeom>
          <a:noFill/>
        </p:spPr>
        <p:txBody>
          <a:bodyPr wrap="square" anchor="t" lIns="0" rIns="0" tIns="0" bIns="0">
            <a:spAutoFit/>
          </a:bodyPr>
          <a:lstStyle/>
          <a:p>
            <a:pPr eaLnBrk="1" hangingPunct="1">
              <a:lnSpc>
                <a:spcPct val="120000"/>
              </a:lnSpc>
            </a:pPr>
            <a:r>
              <a:rPr lang="de-DE" altLang="en-US" sz="2100" b="1"/>
              <a:t>Methode übernehmen</a:t>
            </a:r>
          </a:p>
        </p:txBody>
      </p:sp>
      <p:sp>
        <p:nvSpPr>
          <p:cNvPr id="26" name="TextBox 25"/>
          <p:cNvSpPr txBox="1"/>
          <p:nvPr/>
        </p:nvSpPr>
        <p:spPr>
          <a:xfrm>
            <a:off x="868680" y="3474720"/>
            <a:ext cx="2844698" cy="2377440"/>
          </a:xfrm>
          <a:prstGeom prst="rect">
            <a:avLst/>
          </a:prstGeom>
          <a:noFill/>
        </p:spPr>
        <p:txBody>
          <a:bodyPr wrap="square" anchor="t" lIns="0" rIns="0" tIns="0" bIns="0">
            <a:spAutoFit/>
          </a:bodyPr>
          <a:lstStyle/>
          <a:p>
            <a:pPr eaLnBrk="1" hangingPunct="1">
              <a:lnSpc>
                <a:spcPct val="140000"/>
              </a:lnSpc>
            </a:pPr>
            <a:r>
              <a:rPr lang="de-DE" altLang="en-US" sz="1800"/>
              <a:t>Kolokalisation prä- und postsynaptischer Marker – direkt nutzbar in unserem Modell der Schlaffragmentierung.</a:t>
            </a:r>
          </a:p>
        </p:txBody>
      </p:sp>
      <p:sp>
        <p:nvSpPr>
          <p:cNvPr id="27" name="Rectangle 26"/>
          <p:cNvSpPr/>
          <p:nvPr/>
        </p:nvSpPr>
        <p:spPr>
          <a:xfrm>
            <a:off x="4353458" y="1737360"/>
            <a:ext cx="3484778" cy="4297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Rectangle 27"/>
          <p:cNvSpPr/>
          <p:nvPr/>
        </p:nvSpPr>
        <p:spPr>
          <a:xfrm>
            <a:off x="4353458" y="1737360"/>
            <a:ext cx="3484778" cy="6400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9" name="TextBox 28"/>
          <p:cNvSpPr txBox="1"/>
          <p:nvPr/>
        </p:nvSpPr>
        <p:spPr>
          <a:xfrm>
            <a:off x="4673498" y="1965960"/>
            <a:ext cx="1371600" cy="822960"/>
          </a:xfrm>
          <a:prstGeom prst="rect">
            <a:avLst/>
          </a:prstGeom>
          <a:noFill/>
        </p:spPr>
        <p:txBody>
          <a:bodyPr wrap="square" anchor="t" lIns="0" rIns="0" tIns="0" bIns="0">
            <a:spAutoFit/>
          </a:bodyPr>
          <a:lstStyle/>
          <a:p>
            <a:pPr eaLnBrk="1" hangingPunct="1">
              <a:lnSpc>
                <a:spcPct val="120000"/>
              </a:lnSpc>
            </a:pPr>
            <a:r>
              <a:rPr lang="de-DE" altLang="en-US" sz="4000" b="1">
                <a:solidFill>
                  <a:schemeClr val="accent2"/>
                </a:solidFill>
              </a:rPr>
              <a:t>02</a:t>
            </a:r>
          </a:p>
        </p:txBody>
      </p:sp>
      <p:sp>
        <p:nvSpPr>
          <p:cNvPr id="30" name="TextBox 29"/>
          <p:cNvSpPr txBox="1"/>
          <p:nvPr/>
        </p:nvSpPr>
        <p:spPr>
          <a:xfrm>
            <a:off x="4673498" y="2880360"/>
            <a:ext cx="2844698" cy="457200"/>
          </a:xfrm>
          <a:prstGeom prst="rect">
            <a:avLst/>
          </a:prstGeom>
          <a:noFill/>
        </p:spPr>
        <p:txBody>
          <a:bodyPr wrap="square" anchor="t" lIns="0" rIns="0" tIns="0" bIns="0">
            <a:spAutoFit/>
          </a:bodyPr>
          <a:lstStyle/>
          <a:p>
            <a:pPr eaLnBrk="1" hangingPunct="1">
              <a:lnSpc>
                <a:spcPct val="120000"/>
              </a:lnSpc>
            </a:pPr>
            <a:r>
              <a:rPr lang="de-DE" altLang="en-US" sz="2100" b="1"/>
              <a:t>Idee prüfen</a:t>
            </a:r>
          </a:p>
        </p:txBody>
      </p:sp>
      <p:sp>
        <p:nvSpPr>
          <p:cNvPr id="31" name="TextBox 30"/>
          <p:cNvSpPr txBox="1"/>
          <p:nvPr/>
        </p:nvSpPr>
        <p:spPr>
          <a:xfrm>
            <a:off x="4673498" y="3474720"/>
            <a:ext cx="2844698" cy="2377440"/>
          </a:xfrm>
          <a:prstGeom prst="rect">
            <a:avLst/>
          </a:prstGeom>
          <a:noFill/>
        </p:spPr>
        <p:txBody>
          <a:bodyPr wrap="square" anchor="t" lIns="0" rIns="0" tIns="0" bIns="0">
            <a:spAutoFit/>
          </a:bodyPr>
          <a:lstStyle/>
          <a:p>
            <a:pPr eaLnBrk="1" hangingPunct="1">
              <a:lnSpc>
                <a:spcPct val="140000"/>
              </a:lnSpc>
            </a:pPr>
            <a:r>
              <a:rPr lang="de-DE" altLang="en-US" sz="1800"/>
              <a:t>Im eigenen Modell die Phagozytose durch Mikroglia messen: Sehen wir dieselben Veränderungen?</a:t>
            </a:r>
          </a:p>
        </p:txBody>
      </p:sp>
      <p:sp>
        <p:nvSpPr>
          <p:cNvPr id="32" name="Rectangle 31"/>
          <p:cNvSpPr/>
          <p:nvPr/>
        </p:nvSpPr>
        <p:spPr>
          <a:xfrm>
            <a:off x="8158276" y="1737360"/>
            <a:ext cx="3484778" cy="4297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3" name="Rectangle 32"/>
          <p:cNvSpPr/>
          <p:nvPr/>
        </p:nvSpPr>
        <p:spPr>
          <a:xfrm>
            <a:off x="8158276" y="1737360"/>
            <a:ext cx="3484778" cy="6400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4" name="TextBox 33"/>
          <p:cNvSpPr txBox="1"/>
          <p:nvPr/>
        </p:nvSpPr>
        <p:spPr>
          <a:xfrm>
            <a:off x="8478316" y="1965960"/>
            <a:ext cx="1371600" cy="822960"/>
          </a:xfrm>
          <a:prstGeom prst="rect">
            <a:avLst/>
          </a:prstGeom>
          <a:noFill/>
        </p:spPr>
        <p:txBody>
          <a:bodyPr wrap="square" anchor="t" lIns="0" rIns="0" tIns="0" bIns="0">
            <a:spAutoFit/>
          </a:bodyPr>
          <a:lstStyle/>
          <a:p>
            <a:pPr eaLnBrk="1" hangingPunct="1">
              <a:lnSpc>
                <a:spcPct val="120000"/>
              </a:lnSpc>
            </a:pPr>
            <a:r>
              <a:rPr lang="de-DE" altLang="en-US" sz="4000" b="1">
                <a:solidFill>
                  <a:srgbClr val="A86F10"/>
                </a:solidFill>
              </a:rPr>
              <a:t>03</a:t>
            </a:r>
          </a:p>
        </p:txBody>
      </p:sp>
      <p:sp>
        <p:nvSpPr>
          <p:cNvPr id="35" name="TextBox 34"/>
          <p:cNvSpPr txBox="1"/>
          <p:nvPr/>
        </p:nvSpPr>
        <p:spPr>
          <a:xfrm>
            <a:off x="8478316" y="2880360"/>
            <a:ext cx="2844698" cy="457200"/>
          </a:xfrm>
          <a:prstGeom prst="rect">
            <a:avLst/>
          </a:prstGeom>
          <a:noFill/>
        </p:spPr>
        <p:txBody>
          <a:bodyPr wrap="square" anchor="t" lIns="0" rIns="0" tIns="0" bIns="0">
            <a:spAutoFit/>
          </a:bodyPr>
          <a:lstStyle/>
          <a:p>
            <a:pPr eaLnBrk="1" hangingPunct="1">
              <a:lnSpc>
                <a:spcPct val="120000"/>
              </a:lnSpc>
            </a:pPr>
            <a:r>
              <a:rPr lang="de-DE" altLang="en-US" sz="2100" b="1"/>
              <a:t>Lücke schließen</a:t>
            </a:r>
          </a:p>
        </p:txBody>
      </p:sp>
      <p:sp>
        <p:nvSpPr>
          <p:cNvPr id="36" name="TextBox 35"/>
          <p:cNvSpPr txBox="1"/>
          <p:nvPr/>
        </p:nvSpPr>
        <p:spPr>
          <a:xfrm>
            <a:off x="8478316" y="3474720"/>
            <a:ext cx="2844698" cy="2377440"/>
          </a:xfrm>
          <a:prstGeom prst="rect">
            <a:avLst/>
          </a:prstGeom>
          <a:noFill/>
        </p:spPr>
        <p:txBody>
          <a:bodyPr wrap="square" anchor="t" lIns="0" rIns="0" tIns="0" bIns="0">
            <a:spAutoFit/>
          </a:bodyPr>
          <a:lstStyle/>
          <a:p>
            <a:pPr eaLnBrk="1" hangingPunct="1">
              <a:lnSpc>
                <a:spcPct val="140000"/>
              </a:lnSpc>
            </a:pPr>
            <a:r>
              <a:rPr lang="de-DE" altLang="en-US" sz="1800"/>
              <a:t>Mikroglia-spezifische Knockout-Mäuse statt Wirkstoff – schließt Off-Target-Effekte aus.</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de-DE" altLang="en-US"/>
              <a:t>05 Konsequenzen und Diskussion</a:t>
            </a:r>
          </a:p>
        </p:txBody>
      </p:sp>
      <p:sp>
        <p:nvSpPr>
          <p:cNvPr id="3" name="Title 2"/>
          <p:cNvSpPr>
            <a:spLocks noGrp="1"/>
          </p:cNvSpPr>
          <p:nvPr>
            <p:ph type="title"/>
          </p:nvPr>
        </p:nvSpPr>
        <p:spPr/>
        <p:txBody>
          <a:bodyPr/>
          <a:lstStyle/>
          <a:p>
            <a:pPr eaLnBrk="1" hangingPunct="1"/>
            <a:r>
              <a:rPr lang="de-DE" altLang="en-US"/>
              <a:t>Fragen für die Diskussion</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de-DE" altLang="en-US"/>
              <a:t>AG XX · Journal Club</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de-DE"/>
              <a:t>‹#›</a:t>
            </a:fld>
          </a:p>
        </p:txBody>
      </p:sp>
      <p:sp>
        <p:nvSpPr>
          <p:cNvPr id="22" name="Rectangle 21"/>
          <p:cNvSpPr/>
          <p:nvPr/>
        </p:nvSpPr>
        <p:spPr>
          <a:xfrm>
            <a:off x="548640" y="1783080"/>
            <a:ext cx="11094415" cy="114300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783080"/>
            <a:ext cx="1143000" cy="1143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548640" y="1783080"/>
            <a:ext cx="1143000" cy="1143000"/>
          </a:xfrm>
          <a:prstGeom prst="rect">
            <a:avLst/>
          </a:prstGeom>
          <a:noFill/>
        </p:spPr>
        <p:txBody>
          <a:bodyPr wrap="square" anchor="ctr" lIns="0" rIns="0" tIns="0" bIns="0">
            <a:spAutoFit/>
          </a:bodyPr>
          <a:lstStyle/>
          <a:p>
            <a:pPr eaLnBrk="1" hangingPunct="1" algn="ctr">
              <a:lnSpc>
                <a:spcPct val="120000"/>
              </a:lnSpc>
            </a:pPr>
            <a:r>
              <a:rPr lang="de-DE" altLang="en-US" sz="2600" b="1">
                <a:solidFill>
                  <a:srgbClr val="FFFFFF"/>
                </a:solidFill>
              </a:rPr>
              <a:t>F1</a:t>
            </a:r>
          </a:p>
        </p:txBody>
      </p:sp>
      <p:sp>
        <p:nvSpPr>
          <p:cNvPr id="25" name="TextBox 24"/>
          <p:cNvSpPr txBox="1"/>
          <p:nvPr/>
        </p:nvSpPr>
        <p:spPr>
          <a:xfrm>
            <a:off x="2011680" y="1783080"/>
            <a:ext cx="9357055" cy="1143000"/>
          </a:xfrm>
          <a:prstGeom prst="rect">
            <a:avLst/>
          </a:prstGeom>
          <a:noFill/>
        </p:spPr>
        <p:txBody>
          <a:bodyPr wrap="square" anchor="ctr" lIns="0" rIns="0" tIns="0" bIns="0">
            <a:spAutoFit/>
          </a:bodyPr>
          <a:lstStyle/>
          <a:p>
            <a:pPr eaLnBrk="1" hangingPunct="1">
              <a:lnSpc>
                <a:spcPct val="120000"/>
              </a:lnSpc>
            </a:pPr>
            <a:r>
              <a:rPr lang="de-DE" altLang="en-US" sz="2000"/>
              <a:t>„Teilweise“ Umkehr: Welche weiteren Mechanismen kommen infrage, und wie könnten wir sie trennen?</a:t>
            </a:r>
          </a:p>
        </p:txBody>
      </p:sp>
      <p:sp>
        <p:nvSpPr>
          <p:cNvPr id="26" name="Rectangle 25"/>
          <p:cNvSpPr/>
          <p:nvPr/>
        </p:nvSpPr>
        <p:spPr>
          <a:xfrm>
            <a:off x="548640" y="3154680"/>
            <a:ext cx="11094415" cy="114300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Rectangle 26"/>
          <p:cNvSpPr/>
          <p:nvPr/>
        </p:nvSpPr>
        <p:spPr>
          <a:xfrm>
            <a:off x="548640" y="3154680"/>
            <a:ext cx="1143000" cy="1143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TextBox 27"/>
          <p:cNvSpPr txBox="1"/>
          <p:nvPr/>
        </p:nvSpPr>
        <p:spPr>
          <a:xfrm>
            <a:off x="548640" y="3154680"/>
            <a:ext cx="1143000" cy="1143000"/>
          </a:xfrm>
          <a:prstGeom prst="rect">
            <a:avLst/>
          </a:prstGeom>
          <a:noFill/>
        </p:spPr>
        <p:txBody>
          <a:bodyPr wrap="square" anchor="ctr" lIns="0" rIns="0" tIns="0" bIns="0">
            <a:spAutoFit/>
          </a:bodyPr>
          <a:lstStyle/>
          <a:p>
            <a:pPr eaLnBrk="1" hangingPunct="1" algn="ctr">
              <a:lnSpc>
                <a:spcPct val="120000"/>
              </a:lnSpc>
            </a:pPr>
            <a:r>
              <a:rPr lang="de-DE" altLang="en-US" sz="2600" b="1">
                <a:solidFill>
                  <a:srgbClr val="FFFFFF"/>
                </a:solidFill>
              </a:rPr>
              <a:t>F2</a:t>
            </a:r>
          </a:p>
        </p:txBody>
      </p:sp>
      <p:sp>
        <p:nvSpPr>
          <p:cNvPr id="29" name="TextBox 28"/>
          <p:cNvSpPr txBox="1"/>
          <p:nvPr/>
        </p:nvSpPr>
        <p:spPr>
          <a:xfrm>
            <a:off x="2011680" y="3154680"/>
            <a:ext cx="9357055" cy="1143000"/>
          </a:xfrm>
          <a:prstGeom prst="rect">
            <a:avLst/>
          </a:prstGeom>
          <a:noFill/>
        </p:spPr>
        <p:txBody>
          <a:bodyPr wrap="square" anchor="ctr" lIns="0" rIns="0" tIns="0" bIns="0">
            <a:spAutoFit/>
          </a:bodyPr>
          <a:lstStyle/>
          <a:p>
            <a:pPr eaLnBrk="1" hangingPunct="1">
              <a:lnSpc>
                <a:spcPct val="120000"/>
              </a:lnSpc>
            </a:pPr>
            <a:r>
              <a:rPr lang="de-DE" altLang="en-US" sz="2000"/>
              <a:t>Wie wahrscheinlich sind Off-Target-Effekte – und wie sähe das genetische Experiment aus?</a:t>
            </a:r>
          </a:p>
        </p:txBody>
      </p:sp>
      <p:sp>
        <p:nvSpPr>
          <p:cNvPr id="30" name="Rectangle 29"/>
          <p:cNvSpPr/>
          <p:nvPr/>
        </p:nvSpPr>
        <p:spPr>
          <a:xfrm>
            <a:off x="548640" y="4526280"/>
            <a:ext cx="11094415" cy="114300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1" name="Rectangle 30"/>
          <p:cNvSpPr/>
          <p:nvPr/>
        </p:nvSpPr>
        <p:spPr>
          <a:xfrm>
            <a:off x="548640" y="4526280"/>
            <a:ext cx="1143000" cy="11430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2" name="TextBox 31"/>
          <p:cNvSpPr txBox="1"/>
          <p:nvPr/>
        </p:nvSpPr>
        <p:spPr>
          <a:xfrm>
            <a:off x="548640" y="4526280"/>
            <a:ext cx="1143000" cy="1143000"/>
          </a:xfrm>
          <a:prstGeom prst="rect">
            <a:avLst/>
          </a:prstGeom>
          <a:noFill/>
        </p:spPr>
        <p:txBody>
          <a:bodyPr wrap="square" anchor="ctr" lIns="0" rIns="0" tIns="0" bIns="0">
            <a:spAutoFit/>
          </a:bodyPr>
          <a:lstStyle/>
          <a:p>
            <a:pPr eaLnBrk="1" hangingPunct="1" algn="ctr">
              <a:lnSpc>
                <a:spcPct val="120000"/>
              </a:lnSpc>
            </a:pPr>
            <a:r>
              <a:rPr lang="de-DE" altLang="en-US" sz="2600" b="1">
                <a:solidFill>
                  <a:srgbClr val="FFFFFF"/>
                </a:solidFill>
              </a:rPr>
              <a:t>F3</a:t>
            </a:r>
          </a:p>
        </p:txBody>
      </p:sp>
      <p:sp>
        <p:nvSpPr>
          <p:cNvPr id="33" name="TextBox 32"/>
          <p:cNvSpPr txBox="1"/>
          <p:nvPr/>
        </p:nvSpPr>
        <p:spPr>
          <a:xfrm>
            <a:off x="2011680" y="4526280"/>
            <a:ext cx="9357055" cy="1143000"/>
          </a:xfrm>
          <a:prstGeom prst="rect">
            <a:avLst/>
          </a:prstGeom>
          <a:noFill/>
        </p:spPr>
        <p:txBody>
          <a:bodyPr wrap="square" anchor="ctr" lIns="0" rIns="0" tIns="0" bIns="0">
            <a:spAutoFit/>
          </a:bodyPr>
          <a:lstStyle/>
          <a:p>
            <a:pPr eaLnBrk="1" hangingPunct="1">
              <a:lnSpc>
                <a:spcPct val="120000"/>
              </a:lnSpc>
            </a:pPr>
            <a:r>
              <a:rPr lang="de-DE" altLang="en-US" sz="2000"/>
              <a:t>Gilt der Mechanismus auch bei chronischem Schlafmangel?</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pPr eaLnBrk="1" hangingPunct="1"/>
            <a:r>
              <a:rPr lang="de-DE" altLang="en-US"/>
              <a:t>Vielen Dank – Diskussion</a:t>
            </a:r>
          </a:p>
        </p:txBody>
      </p:sp>
      <p:sp>
        <p:nvSpPr>
          <p:cNvPr id="3" name="Text Placeholder 2"/>
          <p:cNvSpPr>
            <a:spLocks noGrp="1"/>
          </p:cNvSpPr>
          <p:nvPr>
            <p:ph type="body" idx="1"/>
          </p:nvPr>
        </p:nvSpPr>
        <p:spPr/>
        <p:txBody>
          <a:bodyPr/>
          <a:lstStyle/>
          <a:p>
            <a:pPr eaLnBrk="1" hangingPunct="1"/>
            <a:r>
              <a:rPr lang="de-DE" altLang="en-US"/>
              <a:t>Paper: Beispiel et al., „Sleep deprivation impairs memory consolidation via microglial synapse engulfment“, Zeitschrift, 2026</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show="0">
  <p:cSld>
    <p:spTree>
      <p:nvGrpSpPr>
        <p:cNvPr id="1" name=""/>
        <p:cNvGrpSpPr/>
        <p:nvPr/>
      </p:nvGrpSpPr>
      <p:grpSpPr/>
      <p:sp>
        <p:nvSpPr>
          <p:cNvPr id="2" name="Text Placeholder 1"/>
          <p:cNvSpPr>
            <a:spLocks noGrp="1"/>
          </p:cNvSpPr>
          <p:nvPr>
            <p:ph type="body" idx="13"/>
          </p:nvPr>
        </p:nvSpPr>
        <p:spPr/>
        <p:txBody>
          <a:bodyPr/>
          <a:lstStyle/>
          <a:p>
            <a:pPr eaLnBrk="1" hangingPunct="1"/>
            <a:r>
              <a:rPr lang="de-DE" altLang="en-US"/>
              <a:t>Backup · ausgeblendet</a:t>
            </a:r>
          </a:p>
        </p:txBody>
      </p:sp>
      <p:sp>
        <p:nvSpPr>
          <p:cNvPr id="3" name="Title 2"/>
          <p:cNvSpPr>
            <a:spLocks noGrp="1"/>
          </p:cNvSpPr>
          <p:nvPr>
            <p:ph type="title"/>
          </p:nvPr>
        </p:nvSpPr>
        <p:spPr/>
        <p:txBody>
          <a:bodyPr/>
          <a:lstStyle/>
          <a:p>
            <a:pPr eaLnBrk="1" hangingPunct="1"/>
            <a:r>
              <a:rPr lang="de-DE" altLang="en-US"/>
              <a:t>Zusatzmaterial: Supplementary Figures und Methoden</a:t>
            </a:r>
          </a:p>
        </p:txBody>
      </p:sp>
      <p:sp>
        <p:nvSpPr>
          <p:cNvPr id="4" name="Picture Placeholder 3"/>
          <p:cNvSpPr>
            <a:spLocks noGrp="1"/>
          </p:cNvSpPr>
          <p:nvPr>
            <p:ph type="pic" idx="10"/>
          </p:nvPr>
        </p:nvSpPr>
        <p:spPr/>
      </p:sp>
      <p:sp>
        <p:nvSpPr>
          <p:cNvPr id="5" name="Text Placeholder 4"/>
          <p:cNvSpPr>
            <a:spLocks noGrp="1"/>
          </p:cNvSpPr>
          <p:nvPr>
            <p:ph type="body" idx="16"/>
          </p:nvPr>
        </p:nvSpPr>
        <p:spPr/>
        <p:txBody>
          <a:bodyPr/>
          <a:lstStyle/>
          <a:p>
            <a:pPr eaLnBrk="1" hangingPunct="1"/>
            <a:r>
              <a:rPr lang="de-DE" altLang="en-US"/>
              <a:t>Abb. S1  (Supplementary Figure aus dem Paper, mit Quelle)</a:t>
            </a:r>
          </a:p>
        </p:txBody>
      </p:sp>
      <p:sp>
        <p:nvSpPr>
          <p:cNvPr id="6" name="Text Placeholder 5"/>
          <p:cNvSpPr>
            <a:spLocks noGrp="1"/>
          </p:cNvSpPr>
          <p:nvPr>
            <p:ph type="body" idx="1"/>
          </p:nvPr>
        </p:nvSpPr>
        <p:spPr/>
        <p:txBody>
          <a:bodyPr/>
          <a:lstStyle/>
          <a:p>
            <a:pPr eaLnBrk="1" hangingPunct="1"/>
            <a:r>
              <a:rPr lang="de-DE" altLang="en-US" sz="1700"/>
              <a:t>Supplementary Figures oder Methodendetails, nach denen gefragt werden könnte.</a:t>
            </a:r>
          </a:p>
          <a:p>
            <a:pPr eaLnBrk="1" hangingPunct="1">
              <a:spcBef>
                <a:spcPts val="1400"/>
              </a:spcBef>
            </a:pPr>
            <a:r>
              <a:rPr lang="de-DE" altLang="en-US" sz="1700">
                <a:solidFill>
                  <a:srgbClr val="5F6B78"/>
                </a:solidFill>
              </a:rPr>
              <a:t>Zum Beispiel: </a:t>
            </a:r>
            <a:r>
              <a:rPr lang="de-DE" altLang="en-US" sz="1700"/>
              <a:t>Protokoll des Schlafentzugs, Statistik, Fallzahlen.</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de-DE" altLang="en-US"/>
              <a:t>AG XX · Journal Club</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de-DE"/>
              <a:t>‹#›</a:t>
            </a:fld>
          </a:p>
        </p:txBody>
      </p:sp>
    </p:spTree>
  </p:cSld>
  <p:clrMapOvr>
    <a:masterClrMapping/>
  </p:clrMapOvr>
</p:sld>
</file>

<file path=ppt/theme/theme1.xml><?xml version="1.0" encoding="utf-8"?>
<a:theme xmlns:a="http://schemas.openxmlformats.org/drawingml/2006/main" name="SciDraw AI Academic">
  <a:themeElements>
    <a:clrScheme name="SciDraw AI Academic">
      <a:dk1>
        <a:srgbClr val="1F2329"/>
      </a:dk1>
      <a:lt1>
        <a:srgbClr val="FFFFFF"/>
      </a:lt1>
      <a:dk2>
        <a:srgbClr val="1B3A5C"/>
      </a:dk2>
      <a:lt2>
        <a:srgbClr val="F2F4F7"/>
      </a:lt2>
      <a:accent1>
        <a:srgbClr val="1F4E8C"/>
      </a:accent1>
      <a:accent2>
        <a:srgbClr val="1A8C7E"/>
      </a:accent2>
      <a:accent3>
        <a:srgbClr val="D99A2B"/>
      </a:accent3>
      <a:accent4>
        <a:srgbClr val="8A96A3"/>
      </a:accent4>
      <a:accent5>
        <a:srgbClr val="C0443A"/>
      </a:accent5>
      <a:accent6>
        <a:srgbClr val="5B4B8A"/>
      </a:accent6>
      <a:hlink>
        <a:srgbClr val="1F4E8C"/>
      </a:hlink>
      <a:folHlink>
        <a:srgbClr val="5B4B8A"/>
      </a:folHlink>
    </a:clrScheme>
    <a:fontScheme name="SciDraw AI Academic">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Journal Club – PowerPoint-Vorlage · SciDraw AI</dc:title>
  <dc:subject>Vorlage für Journal Club / Literaturseminar (Beispielversion)</dc:subject>
  <dc:creator>SciDraw AI</dc:creator>
  <cp:keywords>SciDraw AI; Journal Club; Literaturseminar; Paper-Vorstellung; PowerPoint-Vorlage</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