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Blanke Cu-Folie</c:v>
                </c:pt>
              </c:strCache>
            </c:strRef>
          </c:tx>
          <c:spPr>
            <a:solidFill>
              <a:srgbClr val="9AA4AF"/>
            </a:solidFill>
            <a:ln>
              <a:noFill/>
            </a:ln>
          </c:spPr>
          <c:errBars>
            <c:errBarType val="both"/>
            <c:errValType val="cust"/>
            <c:noEndCap val="0"/>
            <c:plus>
              <c:numLit>
                <c:formatCode>General</c:formatCode>
                <c:ptCount val="2"/>
                <c:pt idx="0">
                  <c:v>5</c:v>
                </c:pt>
                <c:pt idx="1">
                  <c:v>2</c:v>
                </c:pt>
              </c:numLit>
            </c:plus>
            <c:minus>
              <c:numLit>
                <c:formatCode>General</c:formatCode>
                <c:ptCount val="2"/>
                <c:pt idx="0">
                  <c:v>5</c:v>
                </c:pt>
                <c:pt idx="1">
                  <c:v>2</c:v>
                </c:pt>
              </c:numLit>
            </c:minus>
            <c:spPr>
              <a:ln w="12700">
                <a:solidFill>
                  <a:srgbClr val="333A42"/>
                </a:solidFill>
              </a:ln>
            </c:spPr>
          </c:errBars>
          <c:cat>
            <c:strRef>
              <c:f>Sheet1!$A$2:$A$3</c:f>
              <c:strCache>
                <c:ptCount val="2"/>
                <c:pt idx="0">
                  <c:v>Nukleation</c:v>
                </c:pt>
                <c:pt idx="1">
                  <c:v>Plateau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46</c:v>
                </c:pt>
                <c:pt idx="1">
                  <c:v>21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LiF-reiche Schicht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</c:spPr>
          <c:errBars>
            <c:errBarType val="both"/>
            <c:errValType val="cust"/>
            <c:noEndCap val="0"/>
            <c:plus>
              <c:numLit>
                <c:formatCode>General</c:formatCode>
                <c:ptCount val="2"/>
                <c:pt idx="0">
                  <c:v>3</c:v>
                </c:pt>
                <c:pt idx="1">
                  <c:v>1.5</c:v>
                </c:pt>
              </c:numLit>
            </c:plus>
            <c:minus>
              <c:numLit>
                <c:formatCode>General</c:formatCode>
                <c:ptCount val="2"/>
                <c:pt idx="0">
                  <c:v>3</c:v>
                </c:pt>
                <c:pt idx="1">
                  <c:v>1.5</c:v>
                </c:pt>
              </c:numLit>
            </c:minus>
            <c:spPr>
              <a:ln w="12700">
                <a:solidFill>
                  <a:srgbClr val="333A42"/>
                </a:solidFill>
              </a:ln>
            </c:spPr>
          </c:errBars>
          <c:cat>
            <c:strRef>
              <c:f>Sheet1!$A$2:$A$3</c:f>
              <c:strCache>
                <c:ptCount val="2"/>
                <c:pt idx="0">
                  <c:v>Nukleation</c:v>
                </c:pt>
                <c:pt idx="1">
                  <c:v>Plateau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27</c:v>
                </c:pt>
                <c:pt idx="1">
                  <c:v>13</c:v>
                </c:pt>
              </c:numCache>
            </c:numRef>
          </c:val>
        </c:ser>
        <c:gapWidth val="90"/>
        <c:overlap val="-1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low"/>
        <c:spPr>
          <a:ln>
            <a:solidFill>
              <a:srgbClr val="9AA4AF"/>
            </a:solidFill>
          </a:ln>
        </c:spPr>
        <c:txPr>
          <a:bodyPr/>
          <a:lstStyle/>
          <a:p>
            <a:pPr>
              <a:defRPr sz="1400"/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>
              <a:solidFill>
                <a:srgbClr val="E3E7EC"/>
              </a:solidFill>
            </a:ln>
          </c:spPr>
        </c:majorGridlines>
        <c:title>
          <c:tx>
            <c:rich>
              <a:bodyPr/>
              <a:lstStyle/>
              <a:p>
                <a:r>
                  <a:rPr sz="1300" b="0"/>
                  <a:t>Überspannung (mV)</a:t>
                </a:r>
              </a:p>
            </c:rich>
          </c:tx>
          <c:layout/>
          <c:overlay val="0"/>
        </c:title>
        <c:numFmt formatCode="0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300"/>
            </a:pPr>
          </a:p>
        </c:txPr>
        <c:crossAx val="-2068027336"/>
        <c:crosses val="autoZero"/>
      </c:valAx>
    </c:plotArea>
    <c:legend>
      <c:legendPos val="t"/>
      <c:overlay val="0"/>
      <c:txPr>
        <a:bodyPr/>
        <a:lstStyle/>
        <a:p>
          <a:pPr>
            <a:defRPr sz="1400"/>
          </a:pPr>
        </a:p>
      </c:txPr>
    </c:legend>
    <c:dispBlanksAs val="gap"/>
  </c:chart>
  <c:txPr>
    <a:bodyPr/>
    <a:lstStyle/>
    <a:p>
      <a:pPr>
        <a:defRPr sz="1400">
          <a:solidFill>
            <a:srgbClr val="1F2329"/>
          </a:solidFill>
          <a:latin typeface="Arial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Unbehandelte Li-Anode</c:v>
                </c:pt>
              </c:strCache>
            </c:strRef>
          </c:tx>
          <c:spPr>
            <a:ln w="28575">
              <a:solidFill>
                <a:srgbClr val="9AA4AF"/>
              </a:solidFill>
            </a:ln>
          </c:spPr>
          <c:marker>
            <c:symbol val="circle"/>
            <c:size val="7"/>
            <c:spPr>
              <a:solidFill>
                <a:srgbClr val="9AA4AF"/>
              </a:solidFill>
              <a:ln>
                <a:solidFill>
                  <a:srgbClr val="9AA4AF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0</c:v>
                </c:pt>
                <c:pt idx="1">
                  <c:v>100</c:v>
                </c:pt>
                <c:pt idx="2">
                  <c:v>200</c:v>
                </c:pt>
                <c:pt idx="3">
                  <c:v>300</c:v>
                </c:pt>
                <c:pt idx="4">
                  <c:v>400</c:v>
                </c:pt>
                <c:pt idx="5">
                  <c:v>500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88</c:v>
                </c:pt>
                <c:pt idx="2">
                  <c:v>74</c:v>
                </c:pt>
                <c:pt idx="3">
                  <c:v>62</c:v>
                </c:pt>
                <c:pt idx="4">
                  <c:v>51</c:v>
                </c:pt>
                <c:pt idx="5">
                  <c:v>41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LiF-reiche Schicht</c:v>
                </c:pt>
              </c:strCache>
            </c:strRef>
          </c:tx>
          <c:spPr>
            <a:ln w="28575">
              <a:solidFill>
                <a:schemeClr val="accent1"/>
              </a:solidFill>
            </a:ln>
          </c:spPr>
          <c:marker>
            <c:symbol val="circle"/>
            <c:size val="7"/>
            <c:spPr>
              <a:solidFill>
                <a:schemeClr val="accent1"/>
              </a:solidFill>
              <a:ln>
                <a:solidFill>
                  <a:schemeClr val="accent1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0</c:v>
                </c:pt>
                <c:pt idx="1">
                  <c:v>100</c:v>
                </c:pt>
                <c:pt idx="2">
                  <c:v>200</c:v>
                </c:pt>
                <c:pt idx="3">
                  <c:v>300</c:v>
                </c:pt>
                <c:pt idx="4">
                  <c:v>400</c:v>
                </c:pt>
                <c:pt idx="5">
                  <c:v>500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100</c:v>
                </c:pt>
                <c:pt idx="1">
                  <c:v>98</c:v>
                </c:pt>
                <c:pt idx="2">
                  <c:v>95</c:v>
                </c:pt>
                <c:pt idx="3">
                  <c:v>92</c:v>
                </c:pt>
                <c:pt idx="4">
                  <c:v>89</c:v>
                </c:pt>
                <c:pt idx="5">
                  <c:v>86</c:v>
                </c:pt>
              </c:numCache>
            </c:numRef>
          </c:val>
          <c:smooth val="0"/>
        </c:ser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r>
                  <a:rPr sz="1300" b="0"/>
                  <a:t>Zyklenzahl</a:t>
                </a:r>
              </a:p>
            </c:rich>
          </c:tx>
          <c:layout/>
          <c:overlay val="0"/>
        </c:title>
        <c:majorTickMark val="out"/>
        <c:minorTickMark val="none"/>
        <c:tickLblPos val="nextTo"/>
        <c:spPr>
          <a:ln>
            <a:solidFill>
              <a:srgbClr val="9AA4AF"/>
            </a:solidFill>
          </a:ln>
        </c:spPr>
        <c:txPr>
          <a:bodyPr/>
          <a:lstStyle/>
          <a:p>
            <a:pPr>
              <a:defRPr sz="1300"/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>
          <c:max val="105.0"/>
          <c:min val="30.0"/>
        </c:scaling>
        <c:delete val="0"/>
        <c:axPos val="l"/>
        <c:majorGridlines>
          <c:spPr>
            <a:ln>
              <a:solidFill>
                <a:srgbClr val="E3E7EC"/>
              </a:solidFill>
            </a:ln>
          </c:spPr>
        </c:majorGridlines>
        <c:title>
          <c:tx>
            <c:rich>
              <a:bodyPr/>
              <a:lstStyle/>
              <a:p>
                <a:r>
                  <a:rPr sz="1300" b="0"/>
                  <a:t>Kapazitätserhalt (%)</a:t>
                </a:r>
              </a:p>
            </c:rich>
          </c:tx>
          <c:layout/>
          <c:overlay val="0"/>
        </c:title>
        <c:numFmt formatCode="0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300"/>
            </a:pPr>
          </a:p>
        </c:txPr>
        <c:crossAx val="2118791784"/>
        <c:crosses val="autoZero"/>
      </c:valAx>
    </c:plotArea>
    <c:legend>
      <c:legendPos val="t"/>
      <c:layout/>
      <c:overlay val="0"/>
      <c:txPr>
        <a:bodyPr/>
        <a:lstStyle/>
        <a:p>
          <a:pPr>
            <a:defRPr sz="1400"/>
          </a:pPr>
        </a:p>
      </c:txPr>
    </c:legend>
    <c:plotVisOnly val="1"/>
    <c:dispBlanksAs val="gap"/>
    <c:showDLblsOverMax val="0"/>
  </c:chart>
  <c:txPr>
    <a:bodyPr/>
    <a:lstStyle/>
    <a:p>
      <a:pPr>
        <a:defRPr sz="1400">
          <a:solidFill>
            <a:srgbClr val="1F2329"/>
          </a:solidFill>
          <a:latin typeface="Arial"/>
        </a:defRPr>
      </a:pPr>
      <a:endParaRPr lang="en-US"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Diese Folie (ca. 15 Sek.): Titel, Name und Institut genügen – die Sitzungsleitung hat Sie meist schon angekündigt.</a:t>
            </a:r>
          </a:p>
          <a:p>
            <a:r>
              <a:t>Tipp: Der Vortragstitel darf griffiger sein als der Titel des Papers, sollte aber die Kernaussage oder die Methode enthalten.</a:t>
            </a:r>
          </a:p>
          <a:p/>
          <a:p>
            <a:r>
              <a:t>SciDraw AI Vorlagen für die Wissenschaft · sci-draw.com · Beispielversion: Forschungsinhalte und Daten sind fiktiv und zeigen nur, wie jede Folie aufgebaut sein kann.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Diese Hinweisfolie ist ausgeblendet. Nach dem Lesen können Sie sie löschen.</a:t>
            </a:r>
          </a:p>
          <a:p/>
          <a:p>
            <a:r>
              <a:t>SciDraw AI Vorlagen für die Wissenschaft · sci-draw.com · Beispielversion: Forschungsinhalte und Daten sind fiktiv und zeigen nur, wie jede Folie aufgebaut sein kann.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Diese Folie (ca. 30 Sek.): Erst die Aussage, dann der Weg dorthin – das unterscheidet einen Tagungsvortrag von der Disputation. Am Anfang ist die Aufmerksamkeit am größten.</a:t>
            </a:r>
          </a:p>
          <a:p/>
          <a:p>
            <a:r>
              <a:t>SciDraw AI Vorlagen für die Wissenschaft · sci-draw.com · Beispielversion: Forschungsinhalte und Daten sind fiktiv und zeigen nur, wie jede Folie aufgebaut sein kann.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Diese Folie (ca. 1 Min.): Drei Sätze – warum wichtig, wo das Problem liegt, was wir anders machen. Der Vergleich rechts ist auf einen Blick verständlich.</a:t>
            </a:r>
          </a:p>
          <a:p>
            <a:r>
              <a:t>Abbildungs-Prompt: Die Beispielabbildung wurde mit dem folgenden Prompt erzeugt. Der Link unter der Abbildung trägt ihn ein – passen Sie ihn an Ihr System an:</a:t>
            </a:r>
          </a:p>
          <a:p>
            <a:r>
              <a:t>Vergleichsschema zum Problem der Lithiummetall-Anode, flacher Vektorstil, weißer Hintergrund, Dunkelblau und Petrol, sparsame Akzente in Bernstein. Zwei Spalten nebeneinander: links „Herkömmliche SEI“, die SEI auf der Lithiumoberfläche reißt, Lithiumdendriten wachsen nach oben und lösen sich als totes Lithium ab, daneben die Beschriftungen „Dendritenwachstum“, „SEI-Risse“, „Totes Lithium“; rechts „LiF-reiche Schutzschicht“, eine dichte, gleichmäßige Grenzschicht mit kompakter Lithiumabscheidung darunter, beschriftet mit „Gleichmäßige Abscheidung“. Unten in beiden Spalten ein Kupferstromableiter, einmal beschriftet mit „Kupfer-Stromableiter“. Jede Beschriftung genau einmal, auf Deutsch, kein Titel in der Grafik.</a:t>
            </a:r>
          </a:p>
          <a:p/>
          <a:p>
            <a:r>
              <a:t>SciDraw AI Vorlagen für die Wissenschaft · sci-draw.com · Beispielversion: Forschungsinhalte und Daten sind fiktiv und zeigen nur, wie jede Folie aufgebaut sein kann.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Diese Folie (ca. 45 Sek.): Nicht das ganze Feld – nur die zwei, drei Ansätze, die Ihrem am nächsten sind, und die Lücke, die sie lassen.</a:t>
            </a:r>
          </a:p>
          <a:p>
            <a:r>
              <a:t>Tipp: Konkrete Literatur als „Autor, Jahr“ in die Tabelle; vollständige Angaben auf eine Backup-Folie.</a:t>
            </a:r>
          </a:p>
          <a:p/>
          <a:p>
            <a:r>
              <a:t>SciDraw AI Vorlagen für die Wissenschaft · sci-draw.com · Beispielversion: Forschungsinhalte und Daten sind fiktiv und zeigen nur, wie jede Folie aufgebaut sein kann.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Diese Folie (ca. 30 Sek.): Sagen Sie, welche Frage jede der folgenden Folien beantwortet – die Ergebnisfolien folgen genau dieser Reihenfolge.</a:t>
            </a:r>
          </a:p>
          <a:p/>
          <a:p>
            <a:r>
              <a:t>SciDraw AI Vorlagen für die Wissenschaft · sci-draw.com · Beispielversion: Forschungsinhalte und Daten sind fiktiv und zeigen nur, wie jede Folie aufgebaut sein kann.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Diese Folie (ca. 45 Sek.): Nur was das Publikum braucht, um die Ergebnisse zu verstehen; Parameter stehen im Paper oder auf der Backup-Folie.</a:t>
            </a:r>
          </a:p>
          <a:p/>
          <a:p>
            <a:r>
              <a:t>SciDraw AI Vorlagen für die Wissenschaft · sci-draw.com · Beispielversion: Forschungsinhalte und Daten sind fiktiv und zeigen nur, wie jede Folie aufgebaut sein kann.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Diese Folie (ca. 1 Min.): Titel vorlesen, dann auf die Zahlen links zeigen und mit den REM-Bildern rechts den Unterschied sichtbar machen.</a:t>
            </a:r>
          </a:p>
          <a:p>
            <a:r>
              <a:t>Wichtig: REM-, TEM- und andere experimentelle Aufnahmen müssen Ihre eigenen Originalbilder sein – nicht mit KI erzeugen. Die beiden Rahmen sind Platzhalter: löschen und echte Aufnahmen einfügen.</a:t>
            </a:r>
          </a:p>
          <a:p/>
          <a:p>
            <a:r>
              <a:t>SciDraw AI Vorlagen für die Wissenschaft · sci-draw.com · Beispielversion: Forschungsinhalte und Daten sind fiktiv und zeigen nur, wie jede Folie aufgebaut sein kann.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Diese Folie (ca. 1 Min.) ist die wichtigste: Erst sagen, was die beiden Kurven sind, dann beim Vergleich nach 500 Zyklen innehalten.</a:t>
            </a:r>
          </a:p>
          <a:p>
            <a:r>
              <a:t>Tipp: Die drei Zahlen rechts bleiben dem Publikum am ehesten im Gedächtnis – sie müssen mit Diagramm und Text übereinstimmen.</a:t>
            </a:r>
          </a:p>
          <a:p/>
          <a:p>
            <a:r>
              <a:t>SciDraw AI Vorlagen für die Wissenschaft · sci-draw.com · Beispielversion: Forschungsinhalte und Daten sind fiktiv und zeigen nur, wie jede Folie aufgebaut sein kann.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Diese Folie (ca. 1 Min.): Mit dem Schema links erklären Sie, warum die beiden vorigen Ergebnisse so ausfallen.</a:t>
            </a:r>
          </a:p>
          <a:p>
            <a:r>
              <a:t>Abbildungs-Prompt: Die Beispielabbildung wurde mit dem folgenden Prompt erzeugt. Der Link unter der Abbildung trägt ihn ein:</a:t>
            </a:r>
          </a:p>
          <a:p>
            <a:r>
              <a:t>Mechanismus-Schema, wie eine LiF-reiche künstliche Grenzschicht die Lithiummetall-Anode stabilisiert, flacher Vektorstil, weißer Hintergrund, Dunkelblau, Petrol und Bernstein. Drei Schichten übereinander über die ganze Bildbreite: oben „Carbonat-Elektrolyt“ mit verteilten Lithiumionen; in der Mitte „LiF-reiche Grenzschicht“ als dichte Kornschicht, die Lithiumionen durchqueren sie als gleichmäßige, parallele dunkelblaue Pfeile nach unten; unten „Dichte Lithiumschicht“. Nur diese drei deutschen Beschriftungen, jede genau einmal, jeweils links neben der Schicht. Keine Legende, keine nummerierten Punkte, kein weiterer Text, kein Titel in der Grafik.</a:t>
            </a:r>
          </a:p>
          <a:p/>
          <a:p>
            <a:r>
              <a:t>SciDraw AI Vorlagen für die Wissenschaft · sci-draw.com · Beispielversion: Forschungsinhalte und Daten sind fiktiv und zeigen nur, wie jede Folie aufgebaut sein kann.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Diese Folie (30–45 Sek.): „Wie schneidet das im Vergleich zu … ab?“ ist die häufigste Frage auf Tagungen – eine Vergleichstabelle erspart lange Erklärungen.</a:t>
            </a:r>
          </a:p>
          <a:p>
            <a:r>
              <a:t>Tipp: Vergleichen Sie mit Literaturwerten nur bei gleicher Stromdichte, Flächenkapazität und gleichem Elektrolyten.</a:t>
            </a:r>
          </a:p>
          <a:p/>
          <a:p>
            <a:r>
              <a:t>SciDraw AI Vorlagen für die Wissenschaft · sci-draw.com · Beispielversion: Forschungsinhalte und Daten sind fiktiv und zeigen nur, wie jede Folie aufgebaut sein kann.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Diese Folie (ca. 45 Sek.): Fazit Punkt für Punkt, zum Schluss wieder der Satz vom Anfang – das rahmt den Vortrag.</a:t>
            </a:r>
          </a:p>
          <a:p/>
          <a:p>
            <a:r>
              <a:t>SciDraw AI Vorlagen für die Wissenschaft · sci-draw.com · Beispielversion: Forschungsinhalte und Daten sind fiktiv und zeigen nur, wie jede Folie aufgebaut sein kann.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Diese Folie (ca. 15 Sek.): Zügig durchgehen – auf Tagungen ist die Danksagung kürzer als in der Disputation. Oft steht sie auch in der Fußzeile der Schlussfolie.</a:t>
            </a:r>
          </a:p>
          <a:p/>
          <a:p>
            <a:r>
              <a:t>SciDraw AI Vorlagen für die Wissenschaft · sci-draw.com · Beispielversion: Forschungsinhalte und Daten sind fiktiv und zeigen nur, wie jede Folie aufgebaut sein kann.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Diese Folie bleibt während der Fragen stehen. Rechts über das Symbol den QR-Code zum Paper oder zur Website der Arbeitsgruppe einfügen.</a:t>
            </a:r>
          </a:p>
          <a:p/>
          <a:p>
            <a:r>
              <a:t>SciDraw AI Vorlagen für die Wissenschaft · sci-draw.com · Beispielversion: Forschungsinhalte und Daten sind fiktiv und zeigen nur, wie jede Folie aufgebaut sein kann.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Ausgeblendete Backup-Folie. In der Fragerunde Foliennummer eintippen und Eingabetaste drücken.</a:t>
            </a:r>
          </a:p>
          <a:p/>
          <a:p>
            <a:r>
              <a:t>SciDraw AI Vorlagen für die Wissenschaft · sci-draw.com · Beispielversion: Forschungsinhalte und Daten sind fiktiv und zeigen nur, wie jede Folie aufgebaut sein kann.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de Band"/>
          <p:cNvSpPr/>
          <p:nvPr userDrawn="1"/>
        </p:nvSpPr>
        <p:spPr>
          <a:xfrm>
            <a:off x="0" y="0"/>
            <a:ext cx="2926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3" name="Logo"/>
          <p:cNvSpPr>
            <a:spLocks noGrp="1"/>
          </p:cNvSpPr>
          <p:nvPr>
            <p:ph type="pic" idx="10" hasCustomPrompt="1"/>
          </p:nvPr>
        </p:nvSpPr>
        <p:spPr>
          <a:xfrm>
            <a:off x="960120" y="685800"/>
            <a:ext cx="1005840" cy="100584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de-DE"/>
              <a:t>Logo</a:t>
            </a:r>
          </a:p>
        </p:txBody>
      </p:sp>
      <p:sp>
        <p:nvSpPr>
          <p:cNvPr id="4" name="Degree"/>
          <p:cNvSpPr>
            <a:spLocks noGrp="1"/>
          </p:cNvSpPr>
          <p:nvPr>
            <p:ph type="body" idx="13" hasCustomPrompt="1"/>
          </p:nvPr>
        </p:nvSpPr>
        <p:spPr>
          <a:xfrm>
            <a:off x="960120" y="2103120"/>
            <a:ext cx="10058400" cy="411480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6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de-DE"/>
              <a:t>Konferenzvortrag</a:t>
            </a:r>
          </a:p>
        </p:txBody>
      </p:sp>
      <p:sp>
        <p:nvSpPr>
          <p:cNvPr id="5" name="Title"/>
          <p:cNvSpPr>
            <a:spLocks noGrp="1"/>
          </p:cNvSpPr>
          <p:nvPr>
            <p:ph type="ctrTitle" hasCustomPrompt="1"/>
          </p:nvPr>
        </p:nvSpPr>
        <p:spPr>
          <a:xfrm>
            <a:off x="960120" y="2606040"/>
            <a:ext cx="10332720" cy="1737360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lnSpc>
                <a:spcPct val="110000"/>
              </a:lnSpc>
              <a:defRPr sz="34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/>
              <a:t>Titel des Vortrags</a:t>
            </a:r>
          </a:p>
        </p:txBody>
      </p:sp>
      <p:sp>
        <p:nvSpPr>
          <p:cNvPr id="6" name="Rule"/>
          <p:cNvSpPr/>
          <p:nvPr userDrawn="1"/>
        </p:nvSpPr>
        <p:spPr>
          <a:xfrm>
            <a:off x="960120" y="4572000"/>
            <a:ext cx="1033272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7" name="Meta"/>
          <p:cNvSpPr>
            <a:spLocks noGrp="1"/>
          </p:cNvSpPr>
          <p:nvPr>
            <p:ph type="body" idx="1" hasCustomPrompt="1"/>
          </p:nvPr>
        </p:nvSpPr>
        <p:spPr>
          <a:xfrm>
            <a:off x="960120" y="4754880"/>
            <a:ext cx="10332720" cy="1463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lnSpc>
                <a:spcPct val="150000"/>
              </a:lnSpc>
              <a:defRPr sz="17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de-DE"/>
              <a:t>Text durch Klicken hinzufügen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umber"/>
          <p:cNvSpPr>
            <a:spLocks noGrp="1"/>
          </p:cNvSpPr>
          <p:nvPr>
            <p:ph type="body" idx="13" hasCustomPrompt="1"/>
          </p:nvPr>
        </p:nvSpPr>
        <p:spPr>
          <a:xfrm>
            <a:off x="914400" y="1737360"/>
            <a:ext cx="3657600" cy="1371600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8000" b="1">
                <a:solidFill>
                  <a:schemeClr val="accent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/>
              <a:t>01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914400" y="3246120"/>
            <a:ext cx="10058400" cy="914400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 sz="36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/>
              <a:t>Abschnittstitel</a:t>
            </a:r>
          </a:p>
        </p:txBody>
      </p:sp>
      <p:sp>
        <p:nvSpPr>
          <p:cNvPr id="4" name="Rule"/>
          <p:cNvSpPr/>
          <p:nvPr userDrawn="1"/>
        </p:nvSpPr>
        <p:spPr>
          <a:xfrm>
            <a:off x="960120" y="4297680"/>
            <a:ext cx="731520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5" name="Subtitle"/>
          <p:cNvSpPr>
            <a:spLocks noGrp="1"/>
          </p:cNvSpPr>
          <p:nvPr>
            <p:ph type="body" idx="1" hasCustomPrompt="1"/>
          </p:nvPr>
        </p:nvSpPr>
        <p:spPr>
          <a:xfrm>
            <a:off x="914400" y="4526280"/>
            <a:ext cx="10058400" cy="82296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de-DE"/>
              <a:t>Text durch Klicken hinzufügen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de-DE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de-DE"/>
              <a:t/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Fig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de-DE"/>
              <a:t>Abschnitt · Unterzeile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de-DE"/>
              <a:t>Titel durch Klicken hinzufügen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6" name="Text"/>
          <p:cNvSpPr>
            <a:spLocks noGrp="1"/>
          </p:cNvSpPr>
          <p:nvPr>
            <p:ph type="body" idx="1" hasCustomPrompt="1"/>
          </p:nvPr>
        </p:nvSpPr>
        <p:spPr>
          <a:xfrm>
            <a:off x="548640" y="1691640"/>
            <a:ext cx="4160520" cy="448056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800">
                <a:latin typeface="+mn-lt"/>
                <a:ea typeface="+mn-ea"/>
                <a:cs typeface="+mn-cs"/>
              </a:defRPr>
            </a:lvl1pPr>
          </a:lstStyle>
          <a:p>
            <a:r>
              <a:rPr lang="de-DE"/>
              <a:t>Text durch Klicken hinzufügen</a:t>
            </a:r>
          </a:p>
        </p:txBody>
      </p:sp>
      <p:sp>
        <p:nvSpPr>
          <p:cNvPr id="7" name="Figure"/>
          <p:cNvSpPr>
            <a:spLocks noGrp="1"/>
          </p:cNvSpPr>
          <p:nvPr>
            <p:ph type="pic" idx="10" hasCustomPrompt="1"/>
          </p:nvPr>
        </p:nvSpPr>
        <p:spPr>
          <a:xfrm>
            <a:off x="5074920" y="1691640"/>
            <a:ext cx="6565392" cy="397764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de-DE"/>
              <a:t>Auf das Symbol klicken, um ein Bild einzufügen</a:t>
            </a:r>
          </a:p>
        </p:txBody>
      </p:sp>
      <p:sp>
        <p:nvSpPr>
          <p:cNvPr id="8" name="Caption"/>
          <p:cNvSpPr>
            <a:spLocks noGrp="1"/>
          </p:cNvSpPr>
          <p:nvPr>
            <p:ph type="body" idx="16" hasCustomPrompt="1"/>
          </p:nvPr>
        </p:nvSpPr>
        <p:spPr>
          <a:xfrm>
            <a:off x="5074920" y="5760720"/>
            <a:ext cx="6565392" cy="320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de-DE"/>
              <a:t>Abb.: In einem Satz beschreiben, was die Abbildung zeigt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de-DE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de-DE"/>
              <a:t/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gur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de-DE"/>
              <a:t>Abschnitt · Unterzeile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de-DE"/>
              <a:t>Titel durch Klicken hinzufügen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7" name="Figure"/>
          <p:cNvSpPr>
            <a:spLocks noGrp="1"/>
          </p:cNvSpPr>
          <p:nvPr>
            <p:ph type="pic" idx="10" hasCustomPrompt="1"/>
          </p:nvPr>
        </p:nvSpPr>
        <p:spPr>
          <a:xfrm>
            <a:off x="548640" y="1691640"/>
            <a:ext cx="6400800" cy="397764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de-DE"/>
              <a:t>Auf das Symbol klicken, um ein Bild einzufügen</a:t>
            </a:r>
          </a:p>
        </p:txBody>
      </p:sp>
      <p:sp>
        <p:nvSpPr>
          <p:cNvPr id="8" name="Caption"/>
          <p:cNvSpPr>
            <a:spLocks noGrp="1"/>
          </p:cNvSpPr>
          <p:nvPr>
            <p:ph type="body" idx="16" hasCustomPrompt="1"/>
          </p:nvPr>
        </p:nvSpPr>
        <p:spPr>
          <a:xfrm>
            <a:off x="548640" y="5760720"/>
            <a:ext cx="6400800" cy="320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de-DE"/>
              <a:t>Abb.: In einem Satz beschreiben, was die Abbildung zeigt</a:t>
            </a:r>
          </a:p>
        </p:txBody>
      </p:sp>
      <p:sp>
        <p:nvSpPr>
          <p:cNvPr id="6" name="Text"/>
          <p:cNvSpPr>
            <a:spLocks noGrp="1"/>
          </p:cNvSpPr>
          <p:nvPr>
            <p:ph type="body" idx="1" hasCustomPrompt="1"/>
          </p:nvPr>
        </p:nvSpPr>
        <p:spPr>
          <a:xfrm>
            <a:off x="7315200" y="1691640"/>
            <a:ext cx="4325112" cy="448056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800">
                <a:latin typeface="+mn-lt"/>
                <a:ea typeface="+mn-ea"/>
                <a:cs typeface="+mn-cs"/>
              </a:defRPr>
            </a:lvl1pPr>
          </a:lstStyle>
          <a:p>
            <a:r>
              <a:rPr lang="de-DE"/>
              <a:t>Text durch Klicken hinzufügen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de-DE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de-DE"/>
              <a:t/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-width Fig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de-DE"/>
              <a:t>Abschnitt · Unterzeile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de-DE"/>
              <a:t>Titel durch Klicken hinzufügen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7" name="Figure"/>
          <p:cNvSpPr>
            <a:spLocks noGrp="1"/>
          </p:cNvSpPr>
          <p:nvPr>
            <p:ph type="pic" idx="10" hasCustomPrompt="1"/>
          </p:nvPr>
        </p:nvSpPr>
        <p:spPr>
          <a:xfrm>
            <a:off x="548640" y="1691640"/>
            <a:ext cx="11094415" cy="406908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de-DE"/>
              <a:t>Auf das Symbol klicken, um ein Bild einzufügen</a:t>
            </a:r>
          </a:p>
        </p:txBody>
      </p:sp>
      <p:sp>
        <p:nvSpPr>
          <p:cNvPr id="8" name="Caption"/>
          <p:cNvSpPr>
            <a:spLocks noGrp="1"/>
          </p:cNvSpPr>
          <p:nvPr>
            <p:ph type="body" idx="16" hasCustomPrompt="1"/>
          </p:nvPr>
        </p:nvSpPr>
        <p:spPr>
          <a:xfrm>
            <a:off x="548640" y="5833872"/>
            <a:ext cx="11094415" cy="320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de-DE"/>
              <a:t>Abb.: In einem Satz beschreiben, was die Abbildung zeigt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de-DE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de-DE"/>
              <a:t/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de-DE"/>
              <a:t>Abschnitt · Unterzeile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de-DE"/>
              <a:t>Titel durch Klicken hinzufügen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6" name="Column Band 1"/>
          <p:cNvSpPr/>
          <p:nvPr userDrawn="1"/>
        </p:nvSpPr>
        <p:spPr>
          <a:xfrm>
            <a:off x="548640" y="1737360"/>
            <a:ext cx="3484778" cy="5486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7" name="Column Band 2"/>
          <p:cNvSpPr/>
          <p:nvPr userDrawn="1"/>
        </p:nvSpPr>
        <p:spPr>
          <a:xfrm>
            <a:off x="4353458" y="1737360"/>
            <a:ext cx="3484778" cy="5486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8" name="Column Band 3"/>
          <p:cNvSpPr/>
          <p:nvPr userDrawn="1"/>
        </p:nvSpPr>
        <p:spPr>
          <a:xfrm>
            <a:off x="8158277" y="1737360"/>
            <a:ext cx="3484778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10" name="Column 1"/>
          <p:cNvSpPr>
            <a:spLocks noGrp="1"/>
          </p:cNvSpPr>
          <p:nvPr>
            <p:ph type="body" idx="1" hasCustomPrompt="1"/>
          </p:nvPr>
        </p:nvSpPr>
        <p:spPr>
          <a:xfrm>
            <a:off x="548640" y="1920240"/>
            <a:ext cx="3484778" cy="429768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700">
                <a:latin typeface="+mn-lt"/>
                <a:ea typeface="+mn-ea"/>
                <a:cs typeface="+mn-cs"/>
              </a:defRPr>
            </a:lvl1pPr>
          </a:lstStyle>
          <a:p>
            <a:r>
              <a:rPr lang="de-DE"/>
              <a:t>Text durch Klicken hinzufügen</a:t>
            </a:r>
          </a:p>
        </p:txBody>
      </p:sp>
      <p:sp>
        <p:nvSpPr>
          <p:cNvPr id="11" name="Column 2"/>
          <p:cNvSpPr>
            <a:spLocks noGrp="1"/>
          </p:cNvSpPr>
          <p:nvPr>
            <p:ph type="body" idx="2" hasCustomPrompt="1"/>
          </p:nvPr>
        </p:nvSpPr>
        <p:spPr>
          <a:xfrm>
            <a:off x="4353458" y="1920240"/>
            <a:ext cx="3484778" cy="429768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700">
                <a:latin typeface="+mn-lt"/>
                <a:ea typeface="+mn-ea"/>
                <a:cs typeface="+mn-cs"/>
              </a:defRPr>
            </a:lvl1pPr>
          </a:lstStyle>
          <a:p>
            <a:r>
              <a:rPr lang="de-DE"/>
              <a:t>Text durch Klicken hinzufügen</a:t>
            </a:r>
          </a:p>
        </p:txBody>
      </p:sp>
      <p:sp>
        <p:nvSpPr>
          <p:cNvPr id="12" name="Column 3"/>
          <p:cNvSpPr>
            <a:spLocks noGrp="1"/>
          </p:cNvSpPr>
          <p:nvPr>
            <p:ph type="body" idx="3" hasCustomPrompt="1"/>
          </p:nvPr>
        </p:nvSpPr>
        <p:spPr>
          <a:xfrm>
            <a:off x="8158277" y="1920240"/>
            <a:ext cx="3484778" cy="429768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700">
                <a:latin typeface="+mn-lt"/>
                <a:ea typeface="+mn-ea"/>
                <a:cs typeface="+mn-cs"/>
              </a:defRPr>
            </a:lvl1pPr>
          </a:lstStyle>
          <a:p>
            <a:r>
              <a:rPr lang="de-DE"/>
              <a:t>Text durch Klicken hinzufügen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de-DE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de-DE"/>
              <a:t/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de-DE"/>
              <a:t>Abschnitt · Unterzeile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de-DE"/>
              <a:t>Titel durch Klicken hinzufügen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de-DE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de-DE"/>
              <a:t/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548640" y="2377440"/>
            <a:ext cx="11094415" cy="1097280"/>
          </a:xfrm>
          <a:prstGeom prst="rect">
            <a:avLst/>
          </a:prstGeom>
        </p:spPr>
        <p:txBody>
          <a:bodyPr lIns="0" tIns="0" rIns="0" bIns="0" anchor="ctr" wrap="square">
            <a:normAutofit/>
          </a:bodyPr>
          <a:lstStyle>
            <a:lvl1pPr algn="ctr" eaLnBrk="1" hangingPunct="1">
              <a:defRPr sz="4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/>
              <a:t>Vielen Dank!</a:t>
            </a:r>
          </a:p>
        </p:txBody>
      </p:sp>
      <p:sp>
        <p:nvSpPr>
          <p:cNvPr id="3" name="Rule"/>
          <p:cNvSpPr/>
          <p:nvPr userDrawn="1"/>
        </p:nvSpPr>
        <p:spPr>
          <a:xfrm>
            <a:off x="5638648" y="3611880"/>
            <a:ext cx="914400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4" name="Subtitle"/>
          <p:cNvSpPr>
            <a:spLocks noGrp="1"/>
          </p:cNvSpPr>
          <p:nvPr>
            <p:ph type="body" idx="1" hasCustomPrompt="1"/>
          </p:nvPr>
        </p:nvSpPr>
        <p:spPr>
          <a:xfrm>
            <a:off x="548640" y="3840480"/>
            <a:ext cx="11094415" cy="822960"/>
          </a:xfrm>
          <a:prstGeom prst="rect">
            <a:avLst/>
          </a:prstGeom>
        </p:spPr>
        <p:txBody>
          <a:bodyPr lIns="0" tIns="0" rIns="0" bIns="0" anchor="t" wrap="square"/>
          <a:lstStyle>
            <a:lvl1pPr algn="ctr" eaLnBrk="1" hangingPunct="1">
              <a:defRPr sz="1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de-DE"/>
              <a:t>Text durch Klicken hinzufügen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+ Contac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914400" y="2011680"/>
            <a:ext cx="7498080" cy="1097280"/>
          </a:xfrm>
          <a:prstGeom prst="rect">
            <a:avLst/>
          </a:prstGeom>
        </p:spPr>
        <p:txBody>
          <a:bodyPr lIns="0" tIns="0" rIns="0" bIns="0" anchor="b" wrap="square">
            <a:normAutofit/>
          </a:bodyPr>
          <a:lstStyle>
            <a:lvl1pPr algn="l" eaLnBrk="1" hangingPunct="1">
              <a:defRPr sz="4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/>
              <a:t>Vielen Dank!</a:t>
            </a:r>
          </a:p>
        </p:txBody>
      </p:sp>
      <p:sp>
        <p:nvSpPr>
          <p:cNvPr id="3" name="Rule"/>
          <p:cNvSpPr/>
          <p:nvPr userDrawn="1"/>
        </p:nvSpPr>
        <p:spPr>
          <a:xfrm>
            <a:off x="960120" y="3291840"/>
            <a:ext cx="822960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4" name="Contact"/>
          <p:cNvSpPr>
            <a:spLocks noGrp="1"/>
          </p:cNvSpPr>
          <p:nvPr>
            <p:ph type="body" idx="1" hasCustomPrompt="1"/>
          </p:nvPr>
        </p:nvSpPr>
        <p:spPr>
          <a:xfrm>
            <a:off x="914400" y="3520440"/>
            <a:ext cx="7498080" cy="164592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lnSpc>
                <a:spcPct val="150000"/>
              </a:lnSpc>
              <a:defRPr sz="1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de-DE"/>
              <a:t>Text durch Klicken hinzufügen</a:t>
            </a:r>
          </a:p>
        </p:txBody>
      </p:sp>
      <p:sp>
        <p:nvSpPr>
          <p:cNvPr id="5" name="QR Panel"/>
          <p:cNvSpPr/>
          <p:nvPr userDrawn="1"/>
        </p:nvSpPr>
        <p:spPr>
          <a:xfrm>
            <a:off x="8732520" y="1874520"/>
            <a:ext cx="2743200" cy="3108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6" name="QR Code"/>
          <p:cNvSpPr>
            <a:spLocks noGrp="1"/>
          </p:cNvSpPr>
          <p:nvPr>
            <p:ph type="pic" idx="10" hasCustomPrompt="1"/>
          </p:nvPr>
        </p:nvSpPr>
        <p:spPr>
          <a:xfrm>
            <a:off x="8961120" y="2057400"/>
            <a:ext cx="2286000" cy="228600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de-DE"/>
              <a:t>QR-Code</a:t>
            </a:r>
          </a:p>
        </p:txBody>
      </p:sp>
      <p:sp>
        <p:nvSpPr>
          <p:cNvPr id="7" name="QR Caption"/>
          <p:cNvSpPr>
            <a:spLocks noGrp="1"/>
          </p:cNvSpPr>
          <p:nvPr>
            <p:ph type="body" idx="16" hasCustomPrompt="1"/>
          </p:nvPr>
        </p:nvSpPr>
        <p:spPr>
          <a:xfrm>
            <a:off x="8732520" y="4434840"/>
            <a:ext cx="2743200" cy="41148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ctr" eaLnBrk="1" hangingPunct="1">
              <a:defRPr sz="13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de-DE"/>
              <a:t>Publikation / Website der AG</a:t>
            </a:r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"/>
          <p:cNvSpPr>
            <a:spLocks noGrp="1"/>
          </p:cNvSpPr>
          <p:nvPr>
            <p:ph type="title"/>
          </p:nvPr>
        </p:nvSpPr>
        <p:spPr>
          <a:xfrm>
            <a:off x="548640" y="640080"/>
            <a:ext cx="11094415" cy="658368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 Placeholder"/>
          <p:cNvSpPr>
            <a:spLocks noGrp="1"/>
          </p:cNvSpPr>
          <p:nvPr>
            <p:ph type="body" idx="1"/>
          </p:nvPr>
        </p:nvSpPr>
        <p:spPr>
          <a:xfrm>
            <a:off x="548640" y="1691640"/>
            <a:ext cx="11094415" cy="448056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de-DE"/>
              <a:t>Mastertextformat bearbeiten</a:t>
            </a:r>
          </a:p>
        </p:txBody>
      </p:sp>
      <p:sp>
        <p:nvSpPr>
          <p:cNvPr id="1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de-DE"/>
              <a:t/>
            </a:r>
          </a:p>
        </p:txBody>
      </p:sp>
      <p:sp>
        <p:nvSpPr>
          <p:cNvPr id="1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de-DE"/>
              <a:t/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txStyles>
    <p:titleStyle>
      <a:lvl1pPr algn="l" eaLnBrk="1" hangingPunct="1">
        <a:lnSpc>
          <a:spcPct val="105000"/>
        </a:lnSpc>
        <a:defRPr sz="28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eaLnBrk="1" hangingPunct="1">
        <a:lnSpc>
          <a:spcPct val="125000"/>
        </a:lnSpc>
        <a:spcBef>
          <a:spcPts val="800"/>
        </a:spcBef>
        <a:buNone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285750" indent="-285750" algn="l" eaLnBrk="1" hangingPunct="1">
        <a:lnSpc>
          <a:spcPct val="125000"/>
        </a:lnSpc>
        <a:spcBef>
          <a:spcPts val="400"/>
        </a:spcBef>
        <a:buClr>
          <a:schemeClr val="accent1"/>
        </a:buClr>
        <a:buFont typeface="Arial"/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2pPr>
      <a:lvl3pPr marL="571500" indent="-285750" algn="l" eaLnBrk="1" hangingPunct="1">
        <a:lnSpc>
          <a:spcPct val="125000"/>
        </a:lnSpc>
        <a:spcBef>
          <a:spcPts val="300"/>
        </a:spcBef>
        <a:buClr>
          <a:schemeClr val="accent4"/>
        </a:buClr>
        <a:buFont typeface="Arial"/>
        <a:buChar char="–"/>
        <a:defRPr sz="1400">
          <a:solidFill>
            <a:schemeClr val="tx1"/>
          </a:solidFill>
          <a:latin typeface="+mn-lt"/>
          <a:ea typeface="+mn-ea"/>
          <a:cs typeface="+mn-cs"/>
        </a:defRPr>
      </a:lvl3pPr>
    </p:bodyStyle>
    <p:otherStyle>
      <a:defPPr eaLnBrk="1" hangingPunct="1">
        <a:defRPr lang="de-DE"/>
      </a:def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.jpg"/><Relationship Id="rId3" Type="http://schemas.openxmlformats.org/officeDocument/2006/relationships/hyperlink" Target="https://sci-draw.com/de/ai-drawing?prompt=conference-background&amp;utm_source=template&amp;utm_medium=pptx&amp;utm_campaign=conference-presentation-de&amp;utm_content=background" TargetMode="External"/><Relationship Id="rId4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sci-draw.com/de/ai-drawing?prompt=conference-roadmap&amp;utm_source=template&amp;utm_medium=pptx&amp;utm_campaign=conference-presentation-de&amp;utm_content=roadmap" TargetMode="External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Relationship Id="rId3" Type="http://schemas.openxmlformats.org/officeDocument/2006/relationships/hyperlink" Target="https://sci-draw.com/de/sci-vis?utm_source=template&amp;utm_medium=pptx&amp;utm_campaign=conference-presentation-de&amp;utm_content=result-1" TargetMode="External"/><Relationship Id="rId4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Relationship Id="rId3" Type="http://schemas.openxmlformats.org/officeDocument/2006/relationships/hyperlink" Target="https://sci-draw.com/de/sci-vis?utm_source=template&amp;utm_medium=pptx&amp;utm_campaign=conference-presentation-de&amp;utm_content=result-2" TargetMode="External"/><Relationship Id="rId4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.jpg"/><Relationship Id="rId3" Type="http://schemas.openxmlformats.org/officeDocument/2006/relationships/hyperlink" Target="https://sci-draw.com/de/ai-drawing?prompt=conference-mechanism&amp;utm_source=template&amp;utm_medium=pptx&amp;utm_campaign=conference-presentation-de&amp;utm_content=mechanism" TargetMode="External"/><Relationship Id="rId4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Picture Placeholder 1"/>
          <p:cNvSpPr>
            <a:spLocks noGrp="1"/>
          </p:cNvSpPr>
          <p:nvPr>
            <p:ph type="pic" idx="10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de-DE" altLang="en-US"/>
              <a:t>Konferenzvortrag · Session Batteriematerialien</a:t>
            </a:r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de-DE" altLang="en-US"/>
              <a:t>LiF-reiche Schutzschicht verlängert die Zyklenlebensdauer von Lithiummetall-Anoden in Carbonat-Elektrolyten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tabLst>
                <a:tab pos="1463040" algn="l"/>
                <a:tab pos="4937760" algn="l"/>
                <a:tab pos="6263640" algn="l"/>
              </a:tabLst>
            </a:pPr>
            <a:r>
              <a:rPr lang="de-DE" altLang="en-US">
                <a:solidFill>
                  <a:srgbClr val="5F6B78"/>
                </a:solidFill>
              </a:rPr>
              <a:t>Vortrag</a:t>
            </a:r>
            <a:r>
              <a:rPr lang="de-DE" altLang="en-US"/>
              <a:t>	Max Beispiel	</a:t>
            </a:r>
            <a:r>
              <a:rPr lang="de-DE" altLang="en-US">
                <a:solidFill>
                  <a:srgbClr val="5F6B78"/>
                </a:solidFill>
              </a:rPr>
              <a:t>Institut</a:t>
            </a:r>
            <a:r>
              <a:rPr lang="de-DE" altLang="en-US"/>
              <a:t>	Institut für Materialforschung, Uni XX</a:t>
            </a:r>
          </a:p>
          <a:p>
            <a:pPr eaLnBrk="1" hangingPunct="1">
              <a:tabLst>
                <a:tab pos="1463040" algn="l"/>
                <a:tab pos="4937760" algn="l"/>
                <a:tab pos="6263640" algn="l"/>
              </a:tabLst>
            </a:pPr>
            <a:r>
              <a:rPr lang="de-DE" altLang="en-US">
                <a:solidFill>
                  <a:srgbClr val="5F6B78"/>
                </a:solidFill>
              </a:rPr>
              <a:t>Tagung</a:t>
            </a:r>
            <a:r>
              <a:rPr lang="de-DE" altLang="en-US"/>
              <a:t>	XX. Jahrestagung Elektrochemie, Stadt</a:t>
            </a:r>
          </a:p>
          <a:p>
            <a:pPr eaLnBrk="1" hangingPunct="1">
              <a:tabLst>
                <a:tab pos="1463040" algn="l"/>
                <a:tab pos="4937760" algn="l"/>
                <a:tab pos="6263640" algn="l"/>
              </a:tabLst>
            </a:pPr>
            <a:r>
              <a:rPr lang="de-DE" altLang="en-US">
                <a:solidFill>
                  <a:srgbClr val="5F6B78"/>
                </a:solidFill>
              </a:rPr>
              <a:t>Datum</a:t>
            </a:r>
            <a:r>
              <a:rPr lang="de-DE" altLang="en-US"/>
              <a:t>	X. Monat 2026 · Session X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show="0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de-DE" altLang="en-US"/>
              <a:t>Hinweise · In der Bildschirmpräsentation ausgeblendet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altLang="en-US"/>
              <a:t>So nutzen Sie diese Vorlage für einen Konferenzvortrag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de-DE" altLang="en-US"/>
              <a:t>XX. Jahrestagung Elektrochemie · Vortrag in Session X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de-DE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37360"/>
            <a:ext cx="5364327" cy="196596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Rectangle 22"/>
          <p:cNvSpPr/>
          <p:nvPr/>
        </p:nvSpPr>
        <p:spPr>
          <a:xfrm>
            <a:off x="548640" y="1737360"/>
            <a:ext cx="5364327" cy="5486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TextBox 23"/>
          <p:cNvSpPr txBox="1"/>
          <p:nvPr/>
        </p:nvSpPr>
        <p:spPr>
          <a:xfrm>
            <a:off x="822959" y="196596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de-DE" altLang="en-US" sz="1800" b="1">
                <a:solidFill>
                  <a:schemeClr val="accent1"/>
                </a:solidFill>
              </a:rPr>
              <a:t>1  Zeit einhalten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22959" y="2514600"/>
            <a:ext cx="4815687" cy="1051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de-DE" altLang="en-US" sz="1600">
                <a:solidFill>
                  <a:schemeClr val="dk1"/>
                </a:solidFill>
              </a:rPr>
              <a:t>Session-Vorträge dauern meist 12–15 Min. plus 3–5 Min. Diskussion – etwa eine Folie pro Minute. Mehr als 14 Folien werden knapp.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278727" y="1737360"/>
            <a:ext cx="5364327" cy="196596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7" name="Rectangle 26"/>
          <p:cNvSpPr/>
          <p:nvPr/>
        </p:nvSpPr>
        <p:spPr>
          <a:xfrm>
            <a:off x="6278727" y="1737360"/>
            <a:ext cx="5364327" cy="54864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8" name="TextBox 27"/>
          <p:cNvSpPr txBox="1"/>
          <p:nvPr/>
        </p:nvSpPr>
        <p:spPr>
          <a:xfrm>
            <a:off x="6553047" y="196596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de-DE" altLang="en-US" sz="1800" b="1">
                <a:solidFill>
                  <a:schemeClr val="accent2"/>
                </a:solidFill>
              </a:rPr>
              <a:t>2  Eine Folie, eine Aussage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553047" y="2514600"/>
            <a:ext cx="4815687" cy="1051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de-DE" altLang="en-US" sz="1600">
                <a:solidFill>
                  <a:schemeClr val="dk1"/>
                </a:solidFill>
              </a:rPr>
              <a:t>Jeder Ergebnistitel ist ein Befund. Darunter nur die Abbildung und die zwei, drei Zahlen, die ihn belegen.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48640" y="3886200"/>
            <a:ext cx="5364327" cy="196596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1" name="Rectangle 30"/>
          <p:cNvSpPr/>
          <p:nvPr/>
        </p:nvSpPr>
        <p:spPr>
          <a:xfrm>
            <a:off x="548640" y="3886200"/>
            <a:ext cx="5364327" cy="54864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2" name="TextBox 31"/>
          <p:cNvSpPr txBox="1"/>
          <p:nvPr/>
        </p:nvSpPr>
        <p:spPr>
          <a:xfrm>
            <a:off x="822959" y="411480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de-DE" altLang="en-US" sz="1800" b="1">
                <a:solidFill>
                  <a:schemeClr val="accent3"/>
                </a:solidFill>
              </a:rPr>
              <a:t>3  Bilder und Diagramme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22959" y="4663440"/>
            <a:ext cx="4815687" cy="1051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de-DE" altLang="en-US" sz="1600">
                <a:solidFill>
                  <a:schemeClr val="dk1"/>
                </a:solidFill>
              </a:rPr>
              <a:t>Bildrahmen: auf das Symbol klicken. Links unter Schemata öffnen SciDraw AI mit Prompt. Diagramme: Rechtsklick → „Daten bearbeiten“.</a:t>
            </a:r>
          </a:p>
        </p:txBody>
      </p:sp>
      <p:sp>
        <p:nvSpPr>
          <p:cNvPr id="34" name="Rectangle 33"/>
          <p:cNvSpPr/>
          <p:nvPr/>
        </p:nvSpPr>
        <p:spPr>
          <a:xfrm>
            <a:off x="6278727" y="3886200"/>
            <a:ext cx="5364327" cy="196596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5" name="Rectangle 34"/>
          <p:cNvSpPr/>
          <p:nvPr/>
        </p:nvSpPr>
        <p:spPr>
          <a:xfrm>
            <a:off x="6278727" y="3886200"/>
            <a:ext cx="5364327" cy="54864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6" name="TextBox 35"/>
          <p:cNvSpPr txBox="1"/>
          <p:nvPr/>
        </p:nvSpPr>
        <p:spPr>
          <a:xfrm>
            <a:off x="6553047" y="411480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de-DE" altLang="en-US" sz="1800" b="1">
                <a:solidFill>
                  <a:schemeClr val="accent6"/>
                </a:solidFill>
              </a:rPr>
              <a:t>4  Kontakt am Schluss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553047" y="4663440"/>
            <a:ext cx="4815687" cy="1051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de-DE" altLang="en-US" sz="1600">
                <a:solidFill>
                  <a:schemeClr val="dk1"/>
                </a:solidFill>
              </a:rPr>
              <a:t>Auf die letzte Folie gehören E-Mail und QR-Code zum Paper. Die Backup-Folie ist ausgeblendet und über die Foliennummer erreichbar.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de-DE" altLang="en-US"/>
              <a:t>ÜBERBLICK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altLang="en-US"/>
              <a:t>Überblick und Kernaussage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de-DE" altLang="en-US"/>
              <a:t>XX. Jahrestagung Elektrochemie · Vortrag in Session X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de-DE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83080"/>
            <a:ext cx="749808" cy="74980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TextBox 22"/>
          <p:cNvSpPr txBox="1"/>
          <p:nvPr/>
        </p:nvSpPr>
        <p:spPr>
          <a:xfrm>
            <a:off x="548640" y="1783080"/>
            <a:ext cx="749808" cy="7498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de-DE" altLang="en-US" sz="2200" b="1">
                <a:solidFill>
                  <a:srgbClr val="FFFFFF"/>
                </a:solidFill>
              </a:rPr>
              <a:t>01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554480" y="1783080"/>
            <a:ext cx="475488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de-DE" altLang="en-US" sz="2100" b="1"/>
              <a:t>Hintergrund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554480" y="2203704"/>
            <a:ext cx="475488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de-DE" altLang="en-US" sz="1500">
                <a:solidFill>
                  <a:srgbClr val="5F6B78"/>
                </a:solidFill>
              </a:rPr>
              <a:t>Chancen und Grenzen der Lithiummetall-Anode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48640" y="2807208"/>
            <a:ext cx="749808" cy="74980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7" name="TextBox 26"/>
          <p:cNvSpPr txBox="1"/>
          <p:nvPr/>
        </p:nvSpPr>
        <p:spPr>
          <a:xfrm>
            <a:off x="548640" y="2807208"/>
            <a:ext cx="749808" cy="7498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de-DE" altLang="en-US" sz="2200" b="1">
                <a:solidFill>
                  <a:srgbClr val="FFFFFF"/>
                </a:solidFill>
              </a:rPr>
              <a:t>02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554480" y="2807208"/>
            <a:ext cx="475488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de-DE" altLang="en-US" sz="2100" b="1"/>
              <a:t>Ansatz und Methoden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554480" y="3227832"/>
            <a:ext cx="475488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de-DE" altLang="en-US" sz="1500">
                <a:solidFill>
                  <a:srgbClr val="5F6B78"/>
                </a:solidFill>
              </a:rPr>
              <a:t>Eine LiF-reiche Schutzschicht aufbauen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48640" y="3831336"/>
            <a:ext cx="749808" cy="74980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1" name="TextBox 30"/>
          <p:cNvSpPr txBox="1"/>
          <p:nvPr/>
        </p:nvSpPr>
        <p:spPr>
          <a:xfrm>
            <a:off x="548640" y="3831336"/>
            <a:ext cx="749808" cy="7498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de-DE" altLang="en-US" sz="2200" b="1">
                <a:solidFill>
                  <a:srgbClr val="FFFFFF"/>
                </a:solidFill>
              </a:rPr>
              <a:t>03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554480" y="3831336"/>
            <a:ext cx="475488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de-DE" altLang="en-US" sz="2100" b="1"/>
              <a:t>Ergebnisse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554480" y="4251960"/>
            <a:ext cx="475488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de-DE" altLang="en-US" sz="1500">
                <a:solidFill>
                  <a:srgbClr val="5F6B78"/>
                </a:solidFill>
              </a:rPr>
              <a:t>Abscheidung · Zyklenfestigkeit · Mechanismus</a:t>
            </a:r>
          </a:p>
        </p:txBody>
      </p:sp>
      <p:sp>
        <p:nvSpPr>
          <p:cNvPr id="34" name="Rectangle 33"/>
          <p:cNvSpPr/>
          <p:nvPr/>
        </p:nvSpPr>
        <p:spPr>
          <a:xfrm>
            <a:off x="548640" y="4855464"/>
            <a:ext cx="749808" cy="74980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5" name="TextBox 34"/>
          <p:cNvSpPr txBox="1"/>
          <p:nvPr/>
        </p:nvSpPr>
        <p:spPr>
          <a:xfrm>
            <a:off x="548640" y="4855464"/>
            <a:ext cx="749808" cy="7498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de-DE" altLang="en-US" sz="2200" b="1">
                <a:solidFill>
                  <a:srgbClr val="FFFFFF"/>
                </a:solidFill>
              </a:rPr>
              <a:t>04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554480" y="4855464"/>
            <a:ext cx="475488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de-DE" altLang="en-US" sz="2100" b="1"/>
              <a:t>Fazit und Ausblick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554480" y="5276088"/>
            <a:ext cx="475488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de-DE" altLang="en-US" sz="1500">
                <a:solidFill>
                  <a:srgbClr val="5F6B78"/>
                </a:solidFill>
              </a:rPr>
              <a:t>Grenzen und nächste Schritte</a:t>
            </a:r>
          </a:p>
        </p:txBody>
      </p:sp>
      <p:sp>
        <p:nvSpPr>
          <p:cNvPr id="38" name="Rectangle 37"/>
          <p:cNvSpPr/>
          <p:nvPr/>
        </p:nvSpPr>
        <p:spPr>
          <a:xfrm>
            <a:off x="6400800" y="1783080"/>
            <a:ext cx="5239512" cy="393192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9" name="TextBox 38"/>
          <p:cNvSpPr txBox="1"/>
          <p:nvPr/>
        </p:nvSpPr>
        <p:spPr>
          <a:xfrm>
            <a:off x="6766560" y="2057400"/>
            <a:ext cx="4572000" cy="3474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0000"/>
              </a:lnSpc>
            </a:pPr>
            <a:r>
              <a:rPr lang="de-DE" altLang="en-US" sz="2200" b="1">
                <a:solidFill>
                  <a:srgbClr val="F2C66D"/>
                </a:solidFill>
              </a:rPr>
              <a:t>Kernaussage</a:t>
            </a:r>
          </a:p>
          <a:p>
            <a:pPr eaLnBrk="1" hangingPunct="1">
              <a:lnSpc>
                <a:spcPct val="140000"/>
              </a:lnSpc>
              <a:spcBef>
                <a:spcPts val="1400"/>
              </a:spcBef>
            </a:pPr>
            <a:r>
              <a:rPr lang="de-DE" altLang="en-US" sz="2200">
                <a:solidFill>
                  <a:srgbClr val="FFFFFF"/>
                </a:solidFill>
              </a:rPr>
              <a:t>Eine vorab aufgebrachte LiF-reiche Schutzschicht verdoppelt etwa die Zyklenlebensdauer der Lithium-Anode im Carbonat-Elektrolyten.</a:t>
            </a:r>
          </a:p>
          <a:p>
            <a:pPr eaLnBrk="1" hangingPunct="1">
              <a:lnSpc>
                <a:spcPct val="140000"/>
              </a:lnSpc>
              <a:spcBef>
                <a:spcPts val="2200"/>
              </a:spcBef>
            </a:pPr>
            <a:r>
              <a:rPr lang="de-DE" altLang="en-US" sz="1400">
                <a:solidFill>
                  <a:srgbClr val="C9D6E8"/>
                </a:solidFill>
              </a:rPr>
              <a:t>Im Gedächtnis bleibt ein Satz – sagen Sie ihn gleich am Anfang.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de-DE" altLang="en-US"/>
              <a:t>01 Hintergrund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altLang="en-US"/>
              <a:t>Lithiummetall: höchste Kapazität, aber kurze Lebensdauer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de-DE" altLang="en-US" sz="1700" b="1">
                <a:solidFill>
                  <a:schemeClr val="accent1"/>
                </a:solidFill>
              </a:rPr>
              <a:t>Warum Lithiummetall?</a:t>
            </a:r>
          </a:p>
          <a:p>
            <a:pPr eaLnBrk="1" hangingPunct="1">
              <a:spcBef>
                <a:spcPts val="200"/>
              </a:spcBef>
            </a:pPr>
            <a:r>
              <a:rPr lang="de-DE" altLang="en-US" sz="1700"/>
              <a:t>Theoretisch 3860 mAh/g – rund zehnmal so viel wie Graphit.</a:t>
            </a:r>
          </a:p>
          <a:p>
            <a:pPr eaLnBrk="1" hangingPunct="1">
              <a:spcBef>
                <a:spcPts val="1400"/>
              </a:spcBef>
            </a:pPr>
            <a:r>
              <a:rPr lang="de-DE" altLang="en-US" sz="1700" b="1">
                <a:solidFill>
                  <a:schemeClr val="accent5"/>
                </a:solidFill>
              </a:rPr>
              <a:t>Das Problem</a:t>
            </a:r>
          </a:p>
          <a:p>
            <a:pPr eaLnBrk="1" hangingPunct="1">
              <a:spcBef>
                <a:spcPts val="200"/>
              </a:spcBef>
            </a:pPr>
            <a:r>
              <a:rPr lang="de-DE" altLang="en-US" sz="1700"/>
              <a:t>Die native SEI ist ungleichmäßig und reißt; Dendriten und „totes Lithium“ senken die Coulomb-Effizienz.</a:t>
            </a:r>
          </a:p>
          <a:p>
            <a:pPr eaLnBrk="1" hangingPunct="1">
              <a:spcBef>
                <a:spcPts val="1400"/>
              </a:spcBef>
            </a:pPr>
            <a:r>
              <a:rPr lang="de-DE" altLang="en-US" sz="1700" b="1">
                <a:solidFill>
                  <a:schemeClr val="accent2"/>
                </a:solidFill>
              </a:rPr>
              <a:t>Unser Ansatz</a:t>
            </a:r>
          </a:p>
          <a:p>
            <a:pPr eaLnBrk="1" hangingPunct="1">
              <a:spcBef>
                <a:spcPts val="200"/>
              </a:spcBef>
            </a:pPr>
            <a:r>
              <a:rPr lang="de-DE" altLang="en-US" sz="1700"/>
              <a:t>Eine dichte, gleichmäßige LiF-reiche Schutzschicht ersetzt die instabile SEI.</a:t>
            </a:r>
          </a:p>
        </p:txBody>
      </p:sp>
      <p:pic>
        <p:nvPicPr>
          <p:cNvPr id="5" name="Picture Placeholder 4" descr="background.jpg"/>
          <p:cNvPicPr>
            <a:picLocks noGrp="1" noChangeAspect="1"/>
          </p:cNvPicPr>
          <p:nvPr>
            <p:ph type="pic" idx="10"/>
          </p:nvPr>
        </p:nvPicPr>
        <p:blipFill>
          <a:blip r:embed="rId2"/>
          <a:srcRect/>
          <a:stretch>
            <a:fillRect/>
          </a:stretch>
        </p:blipFill>
        <p:spPr>
          <a:xfrm>
            <a:off x="5074920" y="1808951"/>
            <a:ext cx="6565392" cy="3743017"/>
          </a:xfrm>
        </p:spPr>
      </p:pic>
      <p:sp>
        <p:nvSpPr>
          <p:cNvPr id="6" name="Text Placeholder 5"/>
          <p:cNvSpPr>
            <a:spLocks noGrp="1"/>
          </p:cNvSpPr>
          <p:nvPr>
            <p:ph type="body" idx="16"/>
          </p:nvPr>
        </p:nvSpPr>
        <p:spPr/>
        <p:txBody>
          <a:bodyPr/>
          <a:lstStyle/>
          <a:p>
            <a:pPr eaLnBrk="1" hangingPunct="1"/>
            <a:r>
              <a:rPr lang="de-DE" altLang="en-US"/>
              <a:t>Abb. 1  Lithiumabscheidung mit herkömmlicher SEI und mit LiF-reicher Schutzschicht (Schema)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de-DE" altLang="en-US"/>
              <a:t>XX. Jahrestagung Elektrochemie · Vortrag in Session X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de-DE"/>
              <a:t>‹#›</a:t>
            </a:fld>
          </a:p>
        </p:txBody>
      </p:sp>
      <p:sp>
        <p:nvSpPr>
          <p:cNvPr id="22" name="TextBox 21"/>
          <p:cNvSpPr txBox="1"/>
          <p:nvPr/>
        </p:nvSpPr>
        <p:spPr>
          <a:xfrm>
            <a:off x="5074920" y="6071616"/>
            <a:ext cx="6565392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de-DE" altLang="en-US" sz="1200" b="1">
                <a:solidFill>
                  <a:schemeClr val="accent2"/>
                </a:solidFill>
              </a:rPr>
              <a:t>✦ </a:t>
            </a:r>
            <a:r>
              <a:rPr lang="de-DE" altLang="en-US" sz="1200">
                <a:solidFill>
                  <a:srgbClr val="5F6B78"/>
                </a:solidFill>
              </a:rPr>
              <a:t>Vergleichsschema mit SciDraw AI, Prompt vorausgefüllt.</a:t>
            </a:r>
            <a:r>
              <a:rPr lang="de-DE" altLang="en-US" sz="1200" b="1">
                <a:solidFill>
                  <a:schemeClr val="accent1"/>
                </a:solidFill>
                <a:hlinkClick r:id="rId3"/>
              </a:rPr>
              <a:t>  SciDraw AI öffnen →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de-DE" altLang="en-US"/>
              <a:t>01 Hintergrund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altLang="en-US"/>
              <a:t>Bisherige Ansätze: jeder mit Kompromissen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de-DE" altLang="en-US"/>
              <a:t>XX. Jahrestagung Elektrochemie · Vortrag in Session X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de-DE"/>
              <a:t>‹#›</a:t>
            </a:fld>
          </a:p>
        </p:txBody>
      </p:sp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548640" y="1737360"/>
          <a:ext cx="11094414" cy="3118104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2824032"/>
                <a:gridCol w="4135191"/>
                <a:gridCol w="4135191"/>
              </a:tblGrid>
              <a:tr h="512064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de-DE" altLang="en-US" sz="1500" b="1">
                          <a:solidFill>
                            <a:srgbClr val="FFFFFF"/>
                          </a:solidFill>
                        </a:rPr>
                        <a:t>Ansatz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de-DE" altLang="en-US" sz="1500" b="1">
                          <a:solidFill>
                            <a:srgbClr val="FFFFFF"/>
                          </a:solidFill>
                        </a:rPr>
                        <a:t>Vorteile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de-DE" altLang="en-US" sz="1500" b="1">
                          <a:solidFill>
                            <a:srgbClr val="FFFFFF"/>
                          </a:solidFill>
                        </a:rPr>
                        <a:t>Grenzen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</a:tr>
              <a:tr h="86868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de-DE" altLang="en-US" sz="1500" b="1">
                          <a:solidFill>
                            <a:schemeClr val="dk1"/>
                          </a:solidFill>
                        </a:rPr>
                        <a:t>Elektrolytadditive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de-DE" altLang="en-US" sz="1500">
                          <a:solidFill>
                            <a:schemeClr val="dk1"/>
                          </a:solidFill>
                        </a:rPr>
                        <a:t>Einfach, gut skalierbar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de-DE" altLang="en-US" sz="1500">
                          <a:solidFill>
                            <a:schemeClr val="dk1"/>
                          </a:solidFill>
                        </a:rPr>
                        <a:t>Werden verbraucht, wirken nicht über viele Zyklen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  <a:tr h="86868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de-DE" altLang="en-US" sz="1500" b="1">
                          <a:solidFill>
                            <a:schemeClr val="dk1"/>
                          </a:solidFill>
                        </a:rPr>
                        <a:t>Künstliche SEI per PVD / CVD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de-DE" altLang="en-US" sz="1500">
                          <a:solidFill>
                            <a:schemeClr val="dk1"/>
                          </a:solidFill>
                        </a:rPr>
                        <a:t>Dicht und kontrollierbar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de-DE" altLang="en-US" sz="1500">
                          <a:solidFill>
                            <a:schemeClr val="dk1"/>
                          </a:solidFill>
                        </a:rPr>
                        <a:t>Teure Anlagen, kaum großflächig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</a:tr>
              <a:tr h="86868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de-DE" altLang="en-US" sz="1500" b="1">
                          <a:solidFill>
                            <a:schemeClr val="dk1"/>
                          </a:solidFill>
                        </a:rPr>
                        <a:t>3D-Stromableiter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de-DE" altLang="en-US" sz="1500">
                          <a:solidFill>
                            <a:schemeClr val="dk1"/>
                          </a:solidFill>
                        </a:rPr>
                        <a:t>Geringere lokale Stromdichte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de-DE" altLang="en-US" sz="1500">
                          <a:solidFill>
                            <a:schemeClr val="dk1"/>
                          </a:solidFill>
                        </a:rPr>
                        <a:t>Mehr inaktive Masse, weniger Energiedichte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3" name="Rectangle 22"/>
          <p:cNvSpPr/>
          <p:nvPr/>
        </p:nvSpPr>
        <p:spPr>
          <a:xfrm>
            <a:off x="548640" y="4983480"/>
            <a:ext cx="11094415" cy="1005840"/>
          </a:xfrm>
          <a:prstGeom prst="rect">
            <a:avLst/>
          </a:prstGeom>
          <a:solidFill>
            <a:srgbClr val="FDF3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Rectangle 23"/>
          <p:cNvSpPr/>
          <p:nvPr/>
        </p:nvSpPr>
        <p:spPr>
          <a:xfrm>
            <a:off x="548640" y="4983480"/>
            <a:ext cx="82296" cy="100584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5" name="TextBox 24"/>
          <p:cNvSpPr txBox="1"/>
          <p:nvPr/>
        </p:nvSpPr>
        <p:spPr>
          <a:xfrm>
            <a:off x="914400" y="4983480"/>
            <a:ext cx="10545775" cy="10058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de-DE" altLang="en-US" sz="1800" b="1">
                <a:solidFill>
                  <a:srgbClr val="A86F10"/>
                </a:solidFill>
              </a:rPr>
              <a:t>Unser Ansatzpunkt  </a:t>
            </a:r>
            <a:r>
              <a:rPr lang="de-DE" altLang="en-US" sz="1800"/>
              <a:t>Tauchbeschichtung bei Raumtemperatur erzeugt die LiF-reiche Schicht direkt auf dem Lithium: einfach und kompatibel mit kommerziellen Carbonat-Elektrolyten.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de-DE" altLang="en-US"/>
              <a:t>02 Ansatz und Methoden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altLang="en-US"/>
              <a:t>Vorgehen: herstellen, beobachten, prüfen, erklären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de-DE" altLang="en-US"/>
              <a:t>XX. Jahrestagung Elektrochemie · Vortrag in Session X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de-DE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920240"/>
            <a:ext cx="2377440" cy="356616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Rectangle 22"/>
          <p:cNvSpPr/>
          <p:nvPr/>
        </p:nvSpPr>
        <p:spPr>
          <a:xfrm>
            <a:off x="548640" y="1920240"/>
            <a:ext cx="2377440" cy="6400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TextBox 23"/>
          <p:cNvSpPr txBox="1"/>
          <p:nvPr/>
        </p:nvSpPr>
        <p:spPr>
          <a:xfrm>
            <a:off x="777240" y="2194560"/>
            <a:ext cx="20116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de-DE" altLang="en-US" sz="2400" b="1">
                <a:solidFill>
                  <a:schemeClr val="accent1"/>
                </a:solidFill>
              </a:rPr>
              <a:t>Herstellen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77240" y="2880360"/>
            <a:ext cx="20116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de-DE" altLang="en-US" sz="2000" b="1"/>
              <a:t>Tauchverfahren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77240" y="3474720"/>
            <a:ext cx="2011680" cy="1828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5000"/>
              </a:lnSpc>
            </a:pPr>
            <a:r>
              <a:rPr lang="de-DE" altLang="en-US" sz="1700"/>
              <a:t>Lithiumfolie in fluorhaltige Lösung tauchen, LiF-Schicht entsteht in situ</a:t>
            </a:r>
          </a:p>
        </p:txBody>
      </p:sp>
      <p:sp>
        <p:nvSpPr>
          <p:cNvPr id="27" name="Right Arrow 26"/>
          <p:cNvSpPr/>
          <p:nvPr/>
        </p:nvSpPr>
        <p:spPr>
          <a:xfrm>
            <a:off x="2999232" y="3474720"/>
            <a:ext cx="310896" cy="402336"/>
          </a:xfrm>
          <a:prstGeom prst="rightArrow">
            <a:avLst/>
          </a:prstGeom>
          <a:solidFill>
            <a:srgbClr val="9AA4A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/>
          </a:p>
        </p:txBody>
      </p:sp>
      <p:sp>
        <p:nvSpPr>
          <p:cNvPr id="28" name="Rectangle 27"/>
          <p:cNvSpPr/>
          <p:nvPr/>
        </p:nvSpPr>
        <p:spPr>
          <a:xfrm>
            <a:off x="3383280" y="1920240"/>
            <a:ext cx="2377440" cy="356616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9" name="Rectangle 28"/>
          <p:cNvSpPr/>
          <p:nvPr/>
        </p:nvSpPr>
        <p:spPr>
          <a:xfrm>
            <a:off x="3383280" y="1920240"/>
            <a:ext cx="2377440" cy="64008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0" name="TextBox 29"/>
          <p:cNvSpPr txBox="1"/>
          <p:nvPr/>
        </p:nvSpPr>
        <p:spPr>
          <a:xfrm>
            <a:off x="3611880" y="2194560"/>
            <a:ext cx="20116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de-DE" altLang="en-US" sz="2400" b="1">
                <a:solidFill>
                  <a:schemeClr val="accent2"/>
                </a:solidFill>
              </a:rPr>
              <a:t>Beobachten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3611880" y="2880360"/>
            <a:ext cx="20116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de-DE" altLang="en-US" sz="2000" b="1"/>
              <a:t>Abscheidung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3611880" y="3474720"/>
            <a:ext cx="2011680" cy="1828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5000"/>
              </a:lnSpc>
            </a:pPr>
            <a:r>
              <a:rPr lang="de-DE" altLang="en-US" sz="1700"/>
              <a:t>Überspannung bei der Keimbildung, Morphologie</a:t>
            </a:r>
          </a:p>
        </p:txBody>
      </p:sp>
      <p:sp>
        <p:nvSpPr>
          <p:cNvPr id="33" name="Right Arrow 32"/>
          <p:cNvSpPr/>
          <p:nvPr/>
        </p:nvSpPr>
        <p:spPr>
          <a:xfrm>
            <a:off x="5833872" y="3474720"/>
            <a:ext cx="310896" cy="402336"/>
          </a:xfrm>
          <a:prstGeom prst="rightArrow">
            <a:avLst/>
          </a:prstGeom>
          <a:solidFill>
            <a:srgbClr val="9AA4A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/>
          </a:p>
        </p:txBody>
      </p:sp>
      <p:sp>
        <p:nvSpPr>
          <p:cNvPr id="34" name="Rectangle 33"/>
          <p:cNvSpPr/>
          <p:nvPr/>
        </p:nvSpPr>
        <p:spPr>
          <a:xfrm>
            <a:off x="6217920" y="1920240"/>
            <a:ext cx="2377440" cy="356616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5" name="Rectangle 34"/>
          <p:cNvSpPr/>
          <p:nvPr/>
        </p:nvSpPr>
        <p:spPr>
          <a:xfrm>
            <a:off x="6217920" y="1920240"/>
            <a:ext cx="2377440" cy="64008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6" name="TextBox 35"/>
          <p:cNvSpPr txBox="1"/>
          <p:nvPr/>
        </p:nvSpPr>
        <p:spPr>
          <a:xfrm>
            <a:off x="6446520" y="2194560"/>
            <a:ext cx="20116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de-DE" altLang="en-US" sz="2400" b="1">
                <a:solidFill>
                  <a:schemeClr val="accent3"/>
                </a:solidFill>
              </a:rPr>
              <a:t>Prüfen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446520" y="2880360"/>
            <a:ext cx="20116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de-DE" altLang="en-US" sz="2000" b="1"/>
              <a:t>Zyklen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446520" y="3474720"/>
            <a:ext cx="2011680" cy="1828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5000"/>
              </a:lnSpc>
            </a:pPr>
            <a:r>
              <a:rPr lang="de-DE" altLang="en-US" sz="1700"/>
              <a:t>Symmetrische Zellen und Vollzellen im Langzeittest</a:t>
            </a:r>
          </a:p>
        </p:txBody>
      </p:sp>
      <p:sp>
        <p:nvSpPr>
          <p:cNvPr id="39" name="Right Arrow 38"/>
          <p:cNvSpPr/>
          <p:nvPr/>
        </p:nvSpPr>
        <p:spPr>
          <a:xfrm>
            <a:off x="8668512" y="3474720"/>
            <a:ext cx="310896" cy="402336"/>
          </a:xfrm>
          <a:prstGeom prst="rightArrow">
            <a:avLst/>
          </a:prstGeom>
          <a:solidFill>
            <a:srgbClr val="9AA4A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/>
          </a:p>
        </p:txBody>
      </p:sp>
      <p:sp>
        <p:nvSpPr>
          <p:cNvPr id="40" name="Rectangle 39"/>
          <p:cNvSpPr/>
          <p:nvPr/>
        </p:nvSpPr>
        <p:spPr>
          <a:xfrm>
            <a:off x="9052560" y="1920240"/>
            <a:ext cx="2377440" cy="356616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1" name="Rectangle 40"/>
          <p:cNvSpPr/>
          <p:nvPr/>
        </p:nvSpPr>
        <p:spPr>
          <a:xfrm>
            <a:off x="9052560" y="1920240"/>
            <a:ext cx="2377440" cy="64008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2" name="TextBox 41"/>
          <p:cNvSpPr txBox="1"/>
          <p:nvPr/>
        </p:nvSpPr>
        <p:spPr>
          <a:xfrm>
            <a:off x="9281160" y="2194560"/>
            <a:ext cx="20116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de-DE" altLang="en-US" sz="2400" b="1">
                <a:solidFill>
                  <a:schemeClr val="accent6"/>
                </a:solidFill>
              </a:rPr>
              <a:t>Erklären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9281160" y="2880360"/>
            <a:ext cx="20116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de-DE" altLang="en-US" sz="2000" b="1"/>
              <a:t>Mechanismus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9281160" y="3474720"/>
            <a:ext cx="2011680" cy="1828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5000"/>
              </a:lnSpc>
            </a:pPr>
            <a:r>
              <a:rPr lang="de-DE" altLang="en-US" sz="1700"/>
              <a:t>XPS-Tiefenprofil und Ionenleitfähigkeit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548640" y="5852160"/>
            <a:ext cx="11094415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de-DE" altLang="en-US" sz="1200" b="1">
                <a:solidFill>
                  <a:schemeClr val="accent2"/>
                </a:solidFill>
              </a:rPr>
              <a:t>✦ </a:t>
            </a:r>
            <a:r>
              <a:rPr lang="de-DE" altLang="en-US" sz="1200">
                <a:solidFill>
                  <a:srgbClr val="5F6B78"/>
                </a:solidFill>
              </a:rPr>
              <a:t>Alle Elemente sind editierbare Formen. Lieber als Grafik? Der Prompt ist vorausgefüllt.</a:t>
            </a:r>
            <a:r>
              <a:rPr lang="de-DE" altLang="en-US" sz="1200" b="1">
                <a:solidFill>
                  <a:schemeClr val="accent1"/>
                </a:solidFill>
                <a:hlinkClick r:id="rId2"/>
              </a:rPr>
              <a:t>  SciDraw AI öffnen →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de-DE" altLang="en-US"/>
              <a:t>02 Ansatz und Methoden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altLang="en-US"/>
              <a:t>Experimentelles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de-DE" altLang="en-US" sz="2000" b="1">
                <a:solidFill>
                  <a:schemeClr val="accent1"/>
                </a:solidFill>
              </a:rPr>
              <a:t>Schichtherstellung</a:t>
            </a:r>
          </a:p>
          <a:p>
            <a:pPr eaLnBrk="1" hangingPunct="1" lvl="1">
              <a:spcBef>
                <a:spcPts val="1000"/>
              </a:spcBef>
            </a:pPr>
            <a:r>
              <a:rPr lang="de-DE" altLang="en-US" sz="1700"/>
              <a:t>Lithiumfolie in fluorhaltiger Lösung (Beispiel: 25 °C, 10 min)</a:t>
            </a:r>
          </a:p>
          <a:p>
            <a:pPr eaLnBrk="1" hangingPunct="1" lvl="1">
              <a:spcBef>
                <a:spcPts val="1000"/>
              </a:spcBef>
            </a:pPr>
            <a:r>
              <a:rPr lang="de-DE" altLang="en-US" sz="1700"/>
              <a:t>Spülen und Trocknen</a:t>
            </a:r>
          </a:p>
          <a:p>
            <a:pPr eaLnBrk="1" hangingPunct="1" lvl="1">
              <a:spcBef>
                <a:spcPts val="1000"/>
              </a:spcBef>
            </a:pPr>
            <a:r>
              <a:rPr lang="de-DE" altLang="en-US" sz="1700"/>
              <a:t>In der Glovebox: H₂O, O₂ &lt; 0,1 ppm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pPr eaLnBrk="1" hangingPunct="1"/>
            <a:r>
              <a:rPr lang="de-DE" altLang="en-US" sz="2000" b="1">
                <a:solidFill>
                  <a:schemeClr val="accent2"/>
                </a:solidFill>
              </a:rPr>
              <a:t>Charakterisierung</a:t>
            </a:r>
          </a:p>
          <a:p>
            <a:pPr eaLnBrk="1" hangingPunct="1" lvl="1">
              <a:spcBef>
                <a:spcPts val="1000"/>
              </a:spcBef>
            </a:pPr>
            <a:r>
              <a:rPr lang="de-DE" altLang="en-US" sz="1700"/>
              <a:t>REM: Morphologie und Schichtdicke</a:t>
            </a:r>
          </a:p>
          <a:p>
            <a:pPr eaLnBrk="1" hangingPunct="1" lvl="1">
              <a:spcBef>
                <a:spcPts val="1000"/>
              </a:spcBef>
            </a:pPr>
            <a:r>
              <a:rPr lang="de-DE" altLang="en-US" sz="1700"/>
              <a:t>XPS-Tiefenprofil: Zusammensetzung</a:t>
            </a:r>
          </a:p>
          <a:p>
            <a:pPr eaLnBrk="1" hangingPunct="1" lvl="1">
              <a:spcBef>
                <a:spcPts val="1000"/>
              </a:spcBef>
            </a:pPr>
            <a:r>
              <a:rPr lang="de-DE" altLang="en-US" sz="1700"/>
              <a:t>Impedanzspektroskopie: Ionenleitfähigkeit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pPr eaLnBrk="1" hangingPunct="1"/>
            <a:r>
              <a:rPr lang="de-DE" altLang="en-US" sz="2000" b="1">
                <a:solidFill>
                  <a:srgbClr val="A86F10"/>
                </a:solidFill>
              </a:rPr>
              <a:t>Elektrochemie</a:t>
            </a:r>
          </a:p>
          <a:p>
            <a:pPr eaLnBrk="1" hangingPunct="1" lvl="1">
              <a:spcBef>
                <a:spcPts val="1000"/>
              </a:spcBef>
            </a:pPr>
            <a:r>
              <a:rPr lang="de-DE" altLang="en-US" sz="1700"/>
              <a:t>Li||Cu: Nukleationsüberspannung, Coulomb-Effizienz</a:t>
            </a:r>
          </a:p>
          <a:p>
            <a:pPr eaLnBrk="1" hangingPunct="1" lvl="1">
              <a:spcBef>
                <a:spcPts val="1000"/>
              </a:spcBef>
            </a:pPr>
            <a:r>
              <a:rPr lang="de-DE" altLang="en-US" sz="1700"/>
              <a:t>Li||Li: 1 mA/cm², 1 mAh/cm²</a:t>
            </a:r>
          </a:p>
          <a:p>
            <a:pPr eaLnBrk="1" hangingPunct="1" lvl="1">
              <a:spcBef>
                <a:spcPts val="1000"/>
              </a:spcBef>
            </a:pPr>
            <a:r>
              <a:rPr lang="de-DE" altLang="en-US" sz="1700"/>
              <a:t>Li||LFP-Vollzelle: 1C-Langzeittest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de-DE" altLang="en-US"/>
              <a:t>XX. Jahrestagung Elektrochemie · Vortrag in Session X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de-DE"/>
              <a:t>‹#›</a:t>
            </a:fld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de-DE" altLang="en-US"/>
              <a:t>03 Ergebnisse · Abscheidung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altLang="en-US"/>
              <a:t>Schutzschicht senkt die Nukleationsüberspannung um 40 %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de-DE" altLang="en-US"/>
              <a:t>XX. Jahrestagung Elektrochemie · Vortrag in Session X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de-DE"/>
              <a:t>‹#›</a:t>
            </a:fld>
          </a:p>
        </p:txBody>
      </p:sp>
      <p:graphicFrame>
        <p:nvGraphicFramePr>
          <p:cNvPr id="22" name="Chart 21"/>
          <p:cNvGraphicFramePr>
            <a:graphicFrameLocks noGrp="1"/>
          </p:cNvGraphicFramePr>
          <p:nvPr/>
        </p:nvGraphicFramePr>
        <p:xfrm>
          <a:off x="548640" y="1645920"/>
          <a:ext cx="6035040" cy="4069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23" name="TextBox 22"/>
          <p:cNvSpPr txBox="1"/>
          <p:nvPr/>
        </p:nvSpPr>
        <p:spPr>
          <a:xfrm>
            <a:off x="548640" y="5742432"/>
            <a:ext cx="603504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de-DE" altLang="en-US" sz="1200">
                <a:solidFill>
                  <a:srgbClr val="5F6B78"/>
                </a:solidFill>
              </a:rPr>
              <a:t>Abb. 2  Überspannung in Li||Cu-Zellen bei 0,5 mA/cm² (Beispieldaten, MW ± SD, n = 3)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48640" y="6071616"/>
            <a:ext cx="603504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de-DE" altLang="en-US" sz="1200" b="1">
                <a:solidFill>
                  <a:schemeClr val="accent2"/>
                </a:solidFill>
              </a:rPr>
              <a:t>✦ </a:t>
            </a:r>
            <a:r>
              <a:rPr lang="de-DE" altLang="en-US" sz="1200">
                <a:solidFill>
                  <a:srgbClr val="5F6B78"/>
                </a:solidFill>
              </a:rPr>
              <a:t>Daten per Rechtsklick ändern oder in SciVis neu plotten.</a:t>
            </a:r>
            <a:r>
              <a:rPr lang="de-DE" altLang="en-US" sz="1200" b="1">
                <a:solidFill>
                  <a:schemeClr val="accent1"/>
                </a:solidFill>
                <a:hlinkClick r:id="rId3"/>
              </a:rPr>
              <a:t>  In SciVis öffnen →</a:t>
            </a:r>
          </a:p>
        </p:txBody>
      </p:sp>
      <p:sp>
        <p:nvSpPr>
          <p:cNvPr id="25" name="Rectangle 24"/>
          <p:cNvSpPr/>
          <p:nvPr/>
        </p:nvSpPr>
        <p:spPr>
          <a:xfrm>
            <a:off x="6903720" y="1737360"/>
            <a:ext cx="4736592" cy="3977639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6" name="TextBox 25"/>
          <p:cNvSpPr txBox="1"/>
          <p:nvPr/>
        </p:nvSpPr>
        <p:spPr>
          <a:xfrm>
            <a:off x="7178040" y="1920240"/>
            <a:ext cx="420624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de-DE" altLang="en-US" sz="1800" b="1">
                <a:solidFill>
                  <a:schemeClr val="accent1"/>
                </a:solidFill>
              </a:rPr>
              <a:t>Morphologie (REM)</a:t>
            </a:r>
          </a:p>
        </p:txBody>
      </p:sp>
      <p:sp>
        <p:nvSpPr>
          <p:cNvPr id="27" name="Rectangle 26"/>
          <p:cNvSpPr/>
          <p:nvPr/>
        </p:nvSpPr>
        <p:spPr>
          <a:xfrm>
            <a:off x="7178040" y="2423160"/>
            <a:ext cx="1965960" cy="2103120"/>
          </a:xfrm>
          <a:prstGeom prst="rect">
            <a:avLst/>
          </a:prstGeom>
          <a:solidFill>
            <a:srgbClr val="FFFFFF"/>
          </a:solidFill>
          <a:ln w="12700">
            <a:solidFill>
              <a:srgbClr val="C5CCD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8" name="Rectangle 27"/>
          <p:cNvSpPr/>
          <p:nvPr/>
        </p:nvSpPr>
        <p:spPr>
          <a:xfrm>
            <a:off x="9400032" y="2423160"/>
            <a:ext cx="1965960" cy="2103120"/>
          </a:xfrm>
          <a:prstGeom prst="rect">
            <a:avLst/>
          </a:prstGeom>
          <a:solidFill>
            <a:srgbClr val="FFFFFF"/>
          </a:solidFill>
          <a:ln w="12700">
            <a:solidFill>
              <a:srgbClr val="C5CCD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9" name="TextBox 28"/>
          <p:cNvSpPr txBox="1"/>
          <p:nvPr/>
        </p:nvSpPr>
        <p:spPr>
          <a:xfrm>
            <a:off x="7178040" y="2423160"/>
            <a:ext cx="1965960" cy="21031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de-DE" altLang="en-US" sz="1300">
                <a:solidFill>
                  <a:srgbClr val="5F6B78"/>
                </a:solidFill>
              </a:rPr>
              <a:t>REM-Aufnahme einfügen
Blanke Cu-Folie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400032" y="2423160"/>
            <a:ext cx="1965960" cy="21031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de-DE" altLang="en-US" sz="1300">
                <a:solidFill>
                  <a:srgbClr val="5F6B78"/>
                </a:solidFill>
              </a:rPr>
              <a:t>REM-Aufnahme einfügen
LiF-reiche Schicht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178040" y="4663440"/>
            <a:ext cx="4206240" cy="10058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de-DE" altLang="en-US" sz="1600"/>
              <a:t>Mit Schutzschicht: kompakte, dichte Abscheidung; auf blankem Cu deutliche Dendriten.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de-DE" altLang="en-US"/>
              <a:t>03 Ergebnisse · Zyklenfestigkeit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altLang="en-US"/>
              <a:t>Kapazitätserhalt nach 500 Zyklen: 86 % statt 41 %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de-DE" altLang="en-US"/>
              <a:t>XX. Jahrestagung Elektrochemie · Vortrag in Session X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de-DE"/>
              <a:t>‹#›</a:t>
            </a:fld>
          </a:p>
        </p:txBody>
      </p:sp>
      <p:graphicFrame>
        <p:nvGraphicFramePr>
          <p:cNvPr id="22" name="Chart 21"/>
          <p:cNvGraphicFramePr>
            <a:graphicFrameLocks noGrp="1"/>
          </p:cNvGraphicFramePr>
          <p:nvPr/>
        </p:nvGraphicFramePr>
        <p:xfrm>
          <a:off x="548640" y="1645920"/>
          <a:ext cx="7315200" cy="4069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23" name="TextBox 22"/>
          <p:cNvSpPr txBox="1"/>
          <p:nvPr/>
        </p:nvSpPr>
        <p:spPr>
          <a:xfrm>
            <a:off x="548640" y="5742432"/>
            <a:ext cx="731520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de-DE" altLang="en-US" sz="1200">
                <a:solidFill>
                  <a:srgbClr val="5F6B78"/>
                </a:solidFill>
              </a:rPr>
              <a:t>Abb. 3  Li||LFP-Vollzellen bei 1C (Beispieldaten)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48640" y="6071616"/>
            <a:ext cx="731520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de-DE" altLang="en-US" sz="1200" b="1">
                <a:solidFill>
                  <a:schemeClr val="accent2"/>
                </a:solidFill>
              </a:rPr>
              <a:t>✦ </a:t>
            </a:r>
            <a:r>
              <a:rPr lang="de-DE" altLang="en-US" sz="1200">
                <a:solidFill>
                  <a:srgbClr val="5F6B78"/>
                </a:solidFill>
              </a:rPr>
              <a:t>Rechtsklick → „Daten bearbeiten“, oder Zyklendaten in SciVis hochladen.</a:t>
            </a:r>
            <a:r>
              <a:rPr lang="de-DE" altLang="en-US" sz="1200" b="1">
                <a:solidFill>
                  <a:schemeClr val="accent1"/>
                </a:solidFill>
                <a:hlinkClick r:id="rId3"/>
              </a:rPr>
              <a:t>  In SciVis öffnen →</a:t>
            </a:r>
          </a:p>
        </p:txBody>
      </p:sp>
      <p:sp>
        <p:nvSpPr>
          <p:cNvPr id="25" name="Rectangle 24"/>
          <p:cNvSpPr/>
          <p:nvPr/>
        </p:nvSpPr>
        <p:spPr>
          <a:xfrm>
            <a:off x="8229600" y="1737360"/>
            <a:ext cx="3410712" cy="118872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6" name="TextBox 25"/>
          <p:cNvSpPr txBox="1"/>
          <p:nvPr/>
        </p:nvSpPr>
        <p:spPr>
          <a:xfrm>
            <a:off x="8503920" y="1828800"/>
            <a:ext cx="292608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de-DE" altLang="en-US" sz="3000" b="1">
                <a:solidFill>
                  <a:schemeClr val="accent1"/>
                </a:solidFill>
              </a:rPr>
              <a:t>86 %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503920" y="2450591"/>
            <a:ext cx="30175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de-DE" altLang="en-US" sz="1500">
                <a:solidFill>
                  <a:srgbClr val="5F6B78"/>
                </a:solidFill>
              </a:rPr>
              <a:t>Kapazitätserhalt, 500 Zyklen</a:t>
            </a:r>
          </a:p>
        </p:txBody>
      </p:sp>
      <p:sp>
        <p:nvSpPr>
          <p:cNvPr id="28" name="Rectangle 27"/>
          <p:cNvSpPr/>
          <p:nvPr/>
        </p:nvSpPr>
        <p:spPr>
          <a:xfrm>
            <a:off x="8229600" y="3108960"/>
            <a:ext cx="3410712" cy="118872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9" name="TextBox 28"/>
          <p:cNvSpPr txBox="1"/>
          <p:nvPr/>
        </p:nvSpPr>
        <p:spPr>
          <a:xfrm>
            <a:off x="8503920" y="3200400"/>
            <a:ext cx="292608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de-DE" altLang="en-US" sz="3000" b="1">
                <a:solidFill>
                  <a:schemeClr val="accent2"/>
                </a:solidFill>
              </a:rPr>
              <a:t>99,3 %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503920" y="3822191"/>
            <a:ext cx="30175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de-DE" altLang="en-US" sz="1500">
                <a:solidFill>
                  <a:srgbClr val="5F6B78"/>
                </a:solidFill>
              </a:rPr>
              <a:t>mittlere Coulomb-Effizienz</a:t>
            </a:r>
          </a:p>
        </p:txBody>
      </p:sp>
      <p:sp>
        <p:nvSpPr>
          <p:cNvPr id="31" name="Rectangle 30"/>
          <p:cNvSpPr/>
          <p:nvPr/>
        </p:nvSpPr>
        <p:spPr>
          <a:xfrm>
            <a:off x="8229600" y="4480560"/>
            <a:ext cx="3410712" cy="118872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2" name="TextBox 31"/>
          <p:cNvSpPr txBox="1"/>
          <p:nvPr/>
        </p:nvSpPr>
        <p:spPr>
          <a:xfrm>
            <a:off x="8503920" y="4572000"/>
            <a:ext cx="292608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de-DE" altLang="en-US" sz="3000" b="1">
                <a:solidFill>
                  <a:srgbClr val="A86F10"/>
                </a:solidFill>
              </a:rPr>
              <a:t>≈ 2×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503920" y="5193792"/>
            <a:ext cx="30175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de-DE" altLang="en-US" sz="1500">
                <a:solidFill>
                  <a:srgbClr val="5F6B78"/>
                </a:solidFill>
              </a:rPr>
              <a:t>längere Zyklenlebensdauer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de-DE" altLang="en-US"/>
              <a:t>03 Ergebnisse · Mechanismus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altLang="en-US"/>
              <a:t>LiF-Schicht vereinheitlicht den Li⁺-Fluss</a:t>
            </a:r>
          </a:p>
        </p:txBody>
      </p:sp>
      <p:pic>
        <p:nvPicPr>
          <p:cNvPr id="4" name="Picture Placeholder 3" descr="mechanism.jpg"/>
          <p:cNvPicPr>
            <a:picLocks noGrp="1" noChangeAspect="1"/>
          </p:cNvPicPr>
          <p:nvPr>
            <p:ph type="pic" idx="10"/>
          </p:nvPr>
        </p:nvPicPr>
        <p:blipFill>
          <a:blip r:embed="rId2"/>
          <a:srcRect/>
          <a:stretch>
            <a:fillRect/>
          </a:stretch>
        </p:blipFill>
        <p:spPr>
          <a:xfrm>
            <a:off x="548640" y="1991851"/>
            <a:ext cx="6400800" cy="3377217"/>
          </a:xfrm>
        </p:spPr>
      </p:pic>
      <p:sp>
        <p:nvSpPr>
          <p:cNvPr id="5" name="Text Placeholder 4"/>
          <p:cNvSpPr>
            <a:spLocks noGrp="1"/>
          </p:cNvSpPr>
          <p:nvPr>
            <p:ph type="body" idx="16"/>
          </p:nvPr>
        </p:nvSpPr>
        <p:spPr/>
        <p:txBody>
          <a:bodyPr/>
          <a:lstStyle/>
          <a:p>
            <a:pPr eaLnBrk="1" hangingPunct="1"/>
            <a:r>
              <a:rPr lang="de-DE" altLang="en-US"/>
              <a:t>Abb. 4  Wie die LiF-reiche Schutzschicht die Lithiummetall-Anode stabilisiert (Schema)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de-DE" altLang="en-US" sz="1700" b="1">
                <a:solidFill>
                  <a:schemeClr val="accent1"/>
                </a:solidFill>
              </a:rPr>
              <a:t>Zusammensetzung</a:t>
            </a:r>
          </a:p>
          <a:p>
            <a:pPr eaLnBrk="1" hangingPunct="1"/>
            <a:r>
              <a:rPr lang="de-DE" altLang="en-US" sz="1700"/>
              <a:t>Laut XPS-Tiefenprofil vorwiegend LiF, etwa 50 nm dick.</a:t>
            </a:r>
          </a:p>
          <a:p>
            <a:pPr eaLnBrk="1" hangingPunct="1">
              <a:spcBef>
                <a:spcPts val="1400"/>
              </a:spcBef>
            </a:pPr>
            <a:r>
              <a:rPr lang="de-DE" altLang="en-US" sz="1700" b="1">
                <a:solidFill>
                  <a:schemeClr val="accent1"/>
                </a:solidFill>
              </a:rPr>
              <a:t>Ionentransport</a:t>
            </a:r>
          </a:p>
          <a:p>
            <a:pPr eaLnBrk="1" hangingPunct="1"/>
            <a:r>
              <a:rPr lang="de-DE" altLang="en-US" sz="1700"/>
              <a:t>Höhere Ionenleitfähigkeit an der Grenzfläche, gleichmäßigerer Li⁺-Fluss.</a:t>
            </a:r>
          </a:p>
          <a:p>
            <a:pPr eaLnBrk="1" hangingPunct="1">
              <a:spcBef>
                <a:spcPts val="1400"/>
              </a:spcBef>
            </a:pPr>
            <a:r>
              <a:rPr lang="de-DE" altLang="en-US" sz="1700" b="1">
                <a:solidFill>
                  <a:schemeClr val="accent2"/>
                </a:solidFill>
              </a:rPr>
              <a:t>Stabilität</a:t>
            </a:r>
          </a:p>
          <a:p>
            <a:pPr eaLnBrk="1" hangingPunct="1"/>
            <a:r>
              <a:rPr lang="de-DE" altLang="en-US" sz="1700"/>
              <a:t>Kaum weitere Elektrolytzersetzung; die Impedanz steigt beim Zyklieren langsamer.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de-DE" altLang="en-US"/>
              <a:t>XX. Jahrestagung Elektrochemie · Vortrag in Session X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de-DE"/>
              <a:t>‹#›</a:t>
            </a:fld>
          </a:p>
        </p:txBody>
      </p:sp>
      <p:sp>
        <p:nvSpPr>
          <p:cNvPr id="22" name="TextBox 21"/>
          <p:cNvSpPr txBox="1"/>
          <p:nvPr/>
        </p:nvSpPr>
        <p:spPr>
          <a:xfrm>
            <a:off x="548640" y="6071616"/>
            <a:ext cx="640080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de-DE" altLang="en-US" sz="1200" b="1">
                <a:solidFill>
                  <a:schemeClr val="accent2"/>
                </a:solidFill>
              </a:rPr>
              <a:t>✦ </a:t>
            </a:r>
            <a:r>
              <a:rPr lang="de-DE" altLang="en-US" sz="1200">
                <a:solidFill>
                  <a:srgbClr val="5F6B78"/>
                </a:solidFill>
              </a:rPr>
              <a:t>Mechanismus-Schema mit SciDraw AI, Prompt vorausgefüllt.</a:t>
            </a:r>
            <a:r>
              <a:rPr lang="de-DE" altLang="en-US" sz="1200" b="1">
                <a:solidFill>
                  <a:schemeClr val="accent1"/>
                </a:solidFill>
                <a:hlinkClick r:id="rId3"/>
              </a:rPr>
              <a:t>  SciDraw AI öffnen →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de-DE" altLang="en-US"/>
              <a:t>04 Fazit und Ausblick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altLang="en-US"/>
              <a:t>Im Vergleich: einfach und Carbonat-kompatibel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de-DE" altLang="en-US"/>
              <a:t>XX. Jahrestagung Elektrochemie · Vortrag in Session X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de-DE"/>
              <a:t>‹#›</a:t>
            </a:fld>
          </a:p>
        </p:txBody>
      </p:sp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548640" y="1737360"/>
          <a:ext cx="11094414" cy="3118104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3227466"/>
                <a:gridCol w="2622316"/>
                <a:gridCol w="2622316"/>
                <a:gridCol w="2622316"/>
              </a:tblGrid>
              <a:tr h="512064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de-DE" altLang="en-US" sz="1500" b="1">
                          <a:solidFill>
                            <a:srgbClr val="FFFFFF"/>
                          </a:solidFill>
                        </a:rPr>
                        <a:t>Ansatz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de-DE" altLang="en-US" sz="1500" b="1">
                          <a:solidFill>
                            <a:srgbClr val="FFFFFF"/>
                          </a:solidFill>
                        </a:rPr>
                        <a:t>Aufwand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de-DE" altLang="en-US" sz="1500" b="1">
                          <a:solidFill>
                            <a:srgbClr val="FFFFFF"/>
                          </a:solidFill>
                        </a:rPr>
                        <a:t>Carbonat-kompatibel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de-DE" altLang="en-US" sz="1500" b="1">
                          <a:solidFill>
                            <a:srgbClr val="FFFFFF"/>
                          </a:solidFill>
                        </a:rPr>
                        <a:t>Skalierbarkeit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</a:tr>
              <a:tr h="86868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de-DE" altLang="en-US" sz="1500" b="1">
                          <a:solidFill>
                            <a:schemeClr val="dk1"/>
                          </a:solidFill>
                        </a:rPr>
                        <a:t>Elektrolytadditive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de-DE" altLang="en-US" sz="1500">
                          <a:solidFill>
                            <a:schemeClr val="dk1"/>
                          </a:solidFill>
                        </a:rPr>
                        <a:t>gering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de-DE" altLang="en-US" sz="1500">
                          <a:solidFill>
                            <a:schemeClr val="dk1"/>
                          </a:solidFill>
                        </a:rPr>
                        <a:t>teilweise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de-DE" altLang="en-US" sz="1500">
                          <a:solidFill>
                            <a:schemeClr val="dk1"/>
                          </a:solidFill>
                        </a:rPr>
                        <a:t>hoch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  <a:tr h="86868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de-DE" altLang="en-US" sz="1500" b="1">
                          <a:solidFill>
                            <a:schemeClr val="dk1"/>
                          </a:solidFill>
                        </a:rPr>
                        <a:t>Künstliche SEI per Gasphase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de-DE" altLang="en-US" sz="1500">
                          <a:solidFill>
                            <a:schemeClr val="dk1"/>
                          </a:solidFill>
                        </a:rPr>
                        <a:t>hoch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de-DE" altLang="en-US" sz="1500">
                          <a:solidFill>
                            <a:schemeClr val="dk1"/>
                          </a:solidFill>
                        </a:rPr>
                        <a:t>ja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de-DE" altLang="en-US" sz="1500">
                          <a:solidFill>
                            <a:schemeClr val="dk1"/>
                          </a:solidFill>
                        </a:rPr>
                        <a:t>gering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</a:tr>
              <a:tr h="86868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de-DE" altLang="en-US" sz="1500" b="1">
                          <a:solidFill>
                            <a:schemeClr val="dk1"/>
                          </a:solidFill>
                        </a:rPr>
                        <a:t>Diese Arbeit: Tauchverfahren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de-DE" altLang="en-US" sz="1500">
                          <a:solidFill>
                            <a:schemeClr val="dk1"/>
                          </a:solidFill>
                        </a:rPr>
                        <a:t>gering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de-DE" altLang="en-US" sz="1500">
                          <a:solidFill>
                            <a:schemeClr val="dk1"/>
                          </a:solidFill>
                        </a:rPr>
                        <a:t>ja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de-DE" altLang="en-US" sz="1500">
                          <a:solidFill>
                            <a:schemeClr val="dk1"/>
                          </a:solidFill>
                        </a:rPr>
                        <a:t>eher hoch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3" name="Rectangle 22"/>
          <p:cNvSpPr/>
          <p:nvPr/>
        </p:nvSpPr>
        <p:spPr>
          <a:xfrm>
            <a:off x="548640" y="4983480"/>
            <a:ext cx="11094415" cy="100584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Rectangle 23"/>
          <p:cNvSpPr/>
          <p:nvPr/>
        </p:nvSpPr>
        <p:spPr>
          <a:xfrm>
            <a:off x="548640" y="4983480"/>
            <a:ext cx="82296" cy="100584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5" name="TextBox 24"/>
          <p:cNvSpPr txBox="1"/>
          <p:nvPr/>
        </p:nvSpPr>
        <p:spPr>
          <a:xfrm>
            <a:off x="914400" y="4983480"/>
            <a:ext cx="10545775" cy="10058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de-DE" altLang="en-US" sz="1800" b="1">
                <a:solidFill>
                  <a:srgbClr val="5F6B78"/>
                </a:solidFill>
              </a:rPr>
              <a:t>Hinweis  </a:t>
            </a:r>
            <a:r>
              <a:rPr lang="de-DE" altLang="en-US" sz="1800"/>
              <a:t>Der qualitative Vergleich zeigt nur das Layout. Im echten Vortrag: quantitative Kennzahlen unter vergleichbaren Bedingungen, mit Quelle.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de-DE" altLang="en-US"/>
              <a:t>04 Fazit und Ausblick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altLang="en-US"/>
              <a:t>Fazit und Ausblick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de-DE" altLang="en-US"/>
              <a:t>XX. Jahrestagung Elektrochemie · Vortrag in Session X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de-DE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37360"/>
            <a:ext cx="6434760" cy="31546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Rectangle 22"/>
          <p:cNvSpPr/>
          <p:nvPr/>
        </p:nvSpPr>
        <p:spPr>
          <a:xfrm>
            <a:off x="548640" y="1737360"/>
            <a:ext cx="6434760" cy="5486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TextBox 23"/>
          <p:cNvSpPr txBox="1"/>
          <p:nvPr/>
        </p:nvSpPr>
        <p:spPr>
          <a:xfrm>
            <a:off x="822959" y="1965960"/>
            <a:ext cx="588612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de-DE" altLang="en-US" sz="2000" b="1">
                <a:solidFill>
                  <a:schemeClr val="accent1"/>
                </a:solidFill>
              </a:rPr>
              <a:t>Fazit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22959" y="2514600"/>
            <a:ext cx="5886120" cy="2240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de-DE" altLang="en-US" sz="1800">
                <a:solidFill>
                  <a:schemeClr val="dk1"/>
                </a:solidFill>
              </a:rPr>
              <a:t>1. Das Tauchverfahren erzeugt eine LiF-reiche Schicht direkt auf dem Lithium.</a:t>
            </a:r>
          </a:p>
          <a:p>
            <a:pPr eaLnBrk="1" hangingPunct="1">
              <a:lnSpc>
                <a:spcPct val="130000"/>
              </a:lnSpc>
              <a:spcBef>
                <a:spcPts val="1200"/>
              </a:spcBef>
            </a:pPr>
            <a:r>
              <a:rPr lang="de-DE" altLang="en-US" sz="1800">
                <a:solidFill>
                  <a:schemeClr val="dk1"/>
                </a:solidFill>
              </a:rPr>
              <a:t>2. Die Nukleationsüberspannung sinkt um etwa 40 %; die Abscheidung wird dichter.</a:t>
            </a:r>
          </a:p>
          <a:p>
            <a:pPr eaLnBrk="1" hangingPunct="1">
              <a:lnSpc>
                <a:spcPct val="130000"/>
              </a:lnSpc>
              <a:spcBef>
                <a:spcPts val="1200"/>
              </a:spcBef>
            </a:pPr>
            <a:r>
              <a:rPr lang="de-DE" altLang="en-US" sz="1800">
                <a:solidFill>
                  <a:schemeClr val="dk1"/>
                </a:solidFill>
              </a:rPr>
              <a:t>3. Kapazitätserhalt nach 500 Zyklen: 86 % statt 41 %.</a:t>
            </a:r>
          </a:p>
        </p:txBody>
      </p:sp>
      <p:sp>
        <p:nvSpPr>
          <p:cNvPr id="26" name="Rectangle 25"/>
          <p:cNvSpPr/>
          <p:nvPr/>
        </p:nvSpPr>
        <p:spPr>
          <a:xfrm>
            <a:off x="7303440" y="1737360"/>
            <a:ext cx="4339614" cy="31546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7" name="Rectangle 26"/>
          <p:cNvSpPr/>
          <p:nvPr/>
        </p:nvSpPr>
        <p:spPr>
          <a:xfrm>
            <a:off x="7303440" y="1737360"/>
            <a:ext cx="4339614" cy="5486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8" name="TextBox 27"/>
          <p:cNvSpPr txBox="1"/>
          <p:nvPr/>
        </p:nvSpPr>
        <p:spPr>
          <a:xfrm>
            <a:off x="7577760" y="1965960"/>
            <a:ext cx="3790974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de-DE" altLang="en-US" sz="2000" b="1">
                <a:solidFill>
                  <a:schemeClr val="accent4"/>
                </a:solidFill>
              </a:rPr>
              <a:t>Grenzen und Ausblick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577760" y="2514600"/>
            <a:ext cx="3790974" cy="2240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de-DE" altLang="en-US" sz="1700">
                <a:solidFill>
                  <a:schemeClr val="dk1"/>
                </a:solidFill>
              </a:rPr>
              <a:t>Stabilität bei &gt; 3 mAh/cm² noch offen.</a:t>
            </a:r>
          </a:p>
          <a:p>
            <a:pPr eaLnBrk="1" hangingPunct="1">
              <a:lnSpc>
                <a:spcPct val="130000"/>
              </a:lnSpc>
              <a:spcBef>
                <a:spcPts val="1000"/>
              </a:spcBef>
            </a:pPr>
            <a:r>
              <a:rPr lang="de-DE" altLang="en-US" sz="1700">
                <a:solidFill>
                  <a:schemeClr val="dk1"/>
                </a:solidFill>
              </a:rPr>
              <a:t>Verhalten der Schicht bei hohen Temperaturen unklar.</a:t>
            </a:r>
          </a:p>
          <a:p>
            <a:pPr eaLnBrk="1" hangingPunct="1">
              <a:lnSpc>
                <a:spcPct val="130000"/>
              </a:lnSpc>
              <a:spcBef>
                <a:spcPts val="1600"/>
              </a:spcBef>
            </a:pPr>
            <a:r>
              <a:rPr lang="de-DE" altLang="en-US" sz="1700" b="1">
                <a:solidFill>
                  <a:schemeClr val="dk1"/>
                </a:solidFill>
              </a:rPr>
              <a:t>Als Nächstes: </a:t>
            </a:r>
            <a:r>
              <a:rPr lang="de-DE" altLang="en-US" sz="1700">
                <a:solidFill>
                  <a:schemeClr val="dk1"/>
                </a:solidFill>
              </a:rPr>
              <a:t>Pouch-Zellen und In-situ-Methoden.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48640" y="5120640"/>
            <a:ext cx="11094415" cy="914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1" name="TextBox 30"/>
          <p:cNvSpPr txBox="1"/>
          <p:nvPr/>
        </p:nvSpPr>
        <p:spPr>
          <a:xfrm>
            <a:off x="960120" y="5120640"/>
            <a:ext cx="10271455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de-DE" altLang="en-US" sz="1900" b="1">
                <a:solidFill>
                  <a:srgbClr val="F2C66D"/>
                </a:solidFill>
              </a:rPr>
              <a:t>Kernaussage  </a:t>
            </a:r>
            <a:r>
              <a:rPr lang="de-DE" altLang="en-US" sz="1900">
                <a:solidFill>
                  <a:srgbClr val="FFFFFF"/>
                </a:solidFill>
              </a:rPr>
              <a:t>Eine LiF-reiche Schutzschicht verdoppelt etwa die Zyklenlebensdauer im Carbonat-Elektrolyten.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de-DE" altLang="en-US"/>
              <a:t>Danksagung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altLang="en-US"/>
              <a:t>Danksagung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de-DE" altLang="en-US"/>
              <a:t>XX. Jahrestagung Elektrochemie · Vortrag in Session X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de-DE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37360"/>
            <a:ext cx="5364327" cy="20116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Rectangle 22"/>
          <p:cNvSpPr/>
          <p:nvPr/>
        </p:nvSpPr>
        <p:spPr>
          <a:xfrm>
            <a:off x="548640" y="1737360"/>
            <a:ext cx="5364327" cy="5486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TextBox 23"/>
          <p:cNvSpPr txBox="1"/>
          <p:nvPr/>
        </p:nvSpPr>
        <p:spPr>
          <a:xfrm>
            <a:off x="822959" y="196596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de-DE" altLang="en-US" sz="1900" b="1">
                <a:solidFill>
                  <a:schemeClr val="accent1"/>
                </a:solidFill>
              </a:rPr>
              <a:t>Betreuung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22959" y="2514600"/>
            <a:ext cx="4815687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de-DE" altLang="en-US" sz="1700">
                <a:solidFill>
                  <a:schemeClr val="dk1"/>
                </a:solidFill>
              </a:rPr>
              <a:t>Prof. Dr. XXX für Betreuung und Unterstützung.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278727" y="1737360"/>
            <a:ext cx="5364327" cy="20116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7" name="Rectangle 26"/>
          <p:cNvSpPr/>
          <p:nvPr/>
        </p:nvSpPr>
        <p:spPr>
          <a:xfrm>
            <a:off x="6278727" y="1737360"/>
            <a:ext cx="5364327" cy="54864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8" name="TextBox 27"/>
          <p:cNvSpPr txBox="1"/>
          <p:nvPr/>
        </p:nvSpPr>
        <p:spPr>
          <a:xfrm>
            <a:off x="6553047" y="196596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de-DE" altLang="en-US" sz="1900" b="1">
                <a:solidFill>
                  <a:schemeClr val="accent2"/>
                </a:solidFill>
              </a:rPr>
              <a:t>Kooperation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553047" y="2514600"/>
            <a:ext cx="4815687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de-DE" altLang="en-US" sz="1700">
                <a:solidFill>
                  <a:schemeClr val="dk1"/>
                </a:solidFill>
              </a:rPr>
              <a:t>AG XXX für die XPS-Messungen.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48640" y="3931920"/>
            <a:ext cx="5364327" cy="20116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1" name="Rectangle 30"/>
          <p:cNvSpPr/>
          <p:nvPr/>
        </p:nvSpPr>
        <p:spPr>
          <a:xfrm>
            <a:off x="548640" y="3931920"/>
            <a:ext cx="5364327" cy="54864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2" name="TextBox 31"/>
          <p:cNvSpPr txBox="1"/>
          <p:nvPr/>
        </p:nvSpPr>
        <p:spPr>
          <a:xfrm>
            <a:off x="822959" y="416052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de-DE" altLang="en-US" sz="1900" b="1">
                <a:solidFill>
                  <a:schemeClr val="accent3"/>
                </a:solidFill>
              </a:rPr>
              <a:t>Infrastruktur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22959" y="4709159"/>
            <a:ext cx="4815687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de-DE" altLang="en-US" sz="1700">
                <a:solidFill>
                  <a:schemeClr val="dk1"/>
                </a:solidFill>
              </a:rPr>
              <a:t>Zentrale Analytik der Universität XX.</a:t>
            </a:r>
          </a:p>
        </p:txBody>
      </p:sp>
      <p:sp>
        <p:nvSpPr>
          <p:cNvPr id="34" name="Rectangle 33"/>
          <p:cNvSpPr/>
          <p:nvPr/>
        </p:nvSpPr>
        <p:spPr>
          <a:xfrm>
            <a:off x="6278727" y="3931920"/>
            <a:ext cx="5364327" cy="20116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5" name="Rectangle 34"/>
          <p:cNvSpPr/>
          <p:nvPr/>
        </p:nvSpPr>
        <p:spPr>
          <a:xfrm>
            <a:off x="6278727" y="3931920"/>
            <a:ext cx="5364327" cy="5486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6" name="TextBox 35"/>
          <p:cNvSpPr txBox="1"/>
          <p:nvPr/>
        </p:nvSpPr>
        <p:spPr>
          <a:xfrm>
            <a:off x="6553047" y="416052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de-DE" altLang="en-US" sz="1900" b="1">
                <a:solidFill>
                  <a:schemeClr val="accent4"/>
                </a:solidFill>
              </a:rPr>
              <a:t>Förderung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553047" y="4709159"/>
            <a:ext cx="4815687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de-DE" altLang="en-US" sz="1700">
                <a:solidFill>
                  <a:schemeClr val="dk1"/>
                </a:solidFill>
              </a:rPr>
              <a:t>Deutsche Forschungsgemeinschaft (DFG), Projektnummer XXXXXXXX.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altLang="en-US"/>
              <a:t>Vielen Dank – Ihre Fragen?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de-DE" altLang="en-US">
                <a:solidFill>
                  <a:srgbClr val="C9D6E8"/>
                </a:solidFill>
              </a:rPr>
              <a:t>Vortrag  </a:t>
            </a:r>
            <a:r>
              <a:rPr lang="de-DE" altLang="en-US">
                <a:solidFill>
                  <a:srgbClr val="FFFFFF"/>
                </a:solidFill>
              </a:rPr>
              <a:t>Max Beispiel · Universität XX</a:t>
            </a:r>
          </a:p>
          <a:p>
            <a:pPr eaLnBrk="1" hangingPunct="1"/>
            <a:r>
              <a:rPr lang="de-DE" altLang="en-US">
                <a:solidFill>
                  <a:srgbClr val="C9D6E8"/>
                </a:solidFill>
              </a:rPr>
              <a:t>E-Mail  </a:t>
            </a:r>
            <a:r>
              <a:rPr lang="de-DE" altLang="en-US">
                <a:solidFill>
                  <a:srgbClr val="FFFFFF"/>
                </a:solidFill>
              </a:rPr>
              <a:t>max.beispiel@uni-xx.de</a:t>
            </a:r>
          </a:p>
          <a:p>
            <a:pPr eaLnBrk="1" hangingPunct="1"/>
            <a:r>
              <a:rPr lang="de-DE" altLang="en-US">
                <a:solidFill>
                  <a:srgbClr val="C9D6E8"/>
                </a:solidFill>
              </a:rPr>
              <a:t>Paper  </a:t>
            </a:r>
            <a:r>
              <a:rPr lang="de-DE" altLang="en-US">
                <a:solidFill>
                  <a:srgbClr val="FFFFFF"/>
                </a:solidFill>
              </a:rPr>
              <a:t>Zeitschrift, 2026 (QR-Code scannen)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idx="10"/>
          </p:nvPr>
        </p:nvSpPr>
        <p:spPr/>
      </p:sp>
      <p:sp>
        <p:nvSpPr>
          <p:cNvPr id="5" name="Text Placeholder 4"/>
          <p:cNvSpPr>
            <a:spLocks noGrp="1"/>
          </p:cNvSpPr>
          <p:nvPr>
            <p:ph type="body" idx="16"/>
          </p:nvPr>
        </p:nvSpPr>
        <p:spPr/>
        <p:txBody>
          <a:bodyPr/>
          <a:lstStyle/>
          <a:p>
            <a:pPr eaLnBrk="1" hangingPunct="1"/>
            <a:r>
              <a:rPr lang="de-DE" altLang="en-US"/>
              <a:t>Paper / Website der AG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show="0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de-DE" altLang="en-US"/>
              <a:t>Backup · ausgeblendet, bei Bedarf über die Foliennummer aufrufen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altLang="en-US"/>
              <a:t>Mögliche Fragen und Antworten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de-DE" altLang="en-US"/>
              <a:t>XX. Jahrestagung Elektrochemie · Vortrag in Session X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de-DE"/>
              <a:t>‹#›</a:t>
            </a:fld>
          </a:p>
        </p:txBody>
      </p:sp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548640" y="1737360"/>
          <a:ext cx="11094414" cy="3392424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3832616"/>
                <a:gridCol w="5345490"/>
                <a:gridCol w="1916308"/>
              </a:tblGrid>
              <a:tr h="512064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de-DE" altLang="en-US" sz="1500" b="1">
                          <a:solidFill>
                            <a:srgbClr val="FFFFFF"/>
                          </a:solidFill>
                        </a:rPr>
                        <a:t>Mögliche Frage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de-DE" altLang="en-US" sz="1500" b="1">
                          <a:solidFill>
                            <a:srgbClr val="FFFFFF"/>
                          </a:solidFill>
                        </a:rPr>
                        <a:t>Kernpunkte der Antwort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de-DE" altLang="en-US" sz="1500" b="1">
                          <a:solidFill>
                            <a:srgbClr val="FFFFFF"/>
                          </a:solidFill>
                        </a:rPr>
                        <a:t>Beleg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</a:tr>
              <a:tr h="96012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de-DE" altLang="en-US" sz="1500" b="1">
                          <a:solidFill>
                            <a:schemeClr val="dk1"/>
                          </a:solidFill>
                        </a:rPr>
                        <a:t>Wie wird die Schichtdicke eingestellt?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de-DE" altLang="en-US" sz="1500">
                          <a:solidFill>
                            <a:schemeClr val="dk1"/>
                          </a:solidFill>
                        </a:rPr>
                        <a:t>Über die Tauchzeit: 10 min ergeben ca. 50 nm; länger erhöht die Impedanz deutlich.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de-DE" altLang="en-US" sz="1500">
                          <a:solidFill>
                            <a:schemeClr val="dk1"/>
                          </a:solidFill>
                        </a:rPr>
                        <a:t>Abb. S2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  <a:tr h="96012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de-DE" altLang="en-US" sz="1500" b="1">
                          <a:solidFill>
                            <a:schemeClr val="dk1"/>
                          </a:solidFill>
                        </a:rPr>
                        <a:t>Funktioniert das auch bei hoher Flächenkapazität?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de-DE" altLang="en-US" sz="1500">
                          <a:solidFill>
                            <a:schemeClr val="dk1"/>
                          </a:solidFill>
                        </a:rPr>
                        <a:t>Stabil bis 3 mAh/cm²; höhere Werte sind der nächste Schritt.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de-DE" altLang="en-US" sz="1500">
                          <a:solidFill>
                            <a:schemeClr val="dk1"/>
                          </a:solidFill>
                        </a:rPr>
                        <a:t>Folie 12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</a:tr>
              <a:tr h="96012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de-DE" altLang="en-US" sz="1500" b="1">
                          <a:solidFill>
                            <a:schemeClr val="dk1"/>
                          </a:solidFill>
                        </a:rPr>
                        <a:t>Und im Vergleich zum FEC-Additiv?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de-DE" altLang="en-US" sz="1500">
                          <a:solidFill>
                            <a:schemeClr val="dk1"/>
                          </a:solidFill>
                        </a:rPr>
                        <a:t>Schicht und FEC lassen sich kombinieren und ergänzen sich.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de-DE" altLang="en-US" sz="1500">
                          <a:solidFill>
                            <a:schemeClr val="dk1"/>
                          </a:solidFill>
                        </a:rPr>
                        <a:t>Abb. S5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SciDraw AI Academic">
  <a:themeElements>
    <a:clrScheme name="SciDraw AI Academic">
      <a:dk1>
        <a:srgbClr val="1F2329"/>
      </a:dk1>
      <a:lt1>
        <a:srgbClr val="FFFFFF"/>
      </a:lt1>
      <a:dk2>
        <a:srgbClr val="1B3A5C"/>
      </a:dk2>
      <a:lt2>
        <a:srgbClr val="F2F4F7"/>
      </a:lt2>
      <a:accent1>
        <a:srgbClr val="1F4E8C"/>
      </a:accent1>
      <a:accent2>
        <a:srgbClr val="1A8C7E"/>
      </a:accent2>
      <a:accent3>
        <a:srgbClr val="D99A2B"/>
      </a:accent3>
      <a:accent4>
        <a:srgbClr val="8A96A3"/>
      </a:accent4>
      <a:accent5>
        <a:srgbClr val="C0443A"/>
      </a:accent5>
      <a:accent6>
        <a:srgbClr val="5B4B8A"/>
      </a:accent6>
      <a:hlink>
        <a:srgbClr val="1F4E8C"/>
      </a:hlink>
      <a:folHlink>
        <a:srgbClr val="5B4B8A"/>
      </a:folHlink>
    </a:clrScheme>
    <a:fontScheme name="SciDraw AI Academic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Konferenzvortrag – PowerPoint-Vorlage · SciDraw AI</dc:title>
  <dc:subject>Vorlage für einen Konferenzvortrag (Beispielversion)</dc:subject>
  <dc:creator>SciDraw AI</dc:creator>
  <cp:keywords>SciDraw AI; Konferenzvortrag; Tagung; Fachvortrag; PowerPoint-Vorlage</cp:keywords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